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2"/>
  </p:notesMasterIdLst>
  <p:sldIdLst>
    <p:sldId id="256" r:id="rId5"/>
    <p:sldId id="257" r:id="rId6"/>
    <p:sldId id="261"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78" r:id="rId21"/>
  </p:sldIdLst>
  <p:sldSz cx="9144000" cy="5143500" type="screen16x9"/>
  <p:notesSz cx="6858000" cy="9144000"/>
  <p:embeddedFontLst>
    <p:embeddedFont>
      <p:font typeface="Barlow Light" panose="020B0604020202020204" charset="0"/>
      <p:regular r:id="rId23"/>
      <p:bold r:id="rId24"/>
      <p:italic r:id="rId25"/>
      <p:boldItalic r:id="rId26"/>
    </p:embeddedFont>
    <p:embeddedFont>
      <p:font typeface="Barlow SemiBol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B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CAE4DE-9ACE-4FB5-8050-54A7DB4D5D50}">
  <a:tblStyle styleId="{9ECAE4DE-9ACE-4FB5-8050-54A7DB4D5D5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08"/>
  </p:normalViewPr>
  <p:slideViewPr>
    <p:cSldViewPr snapToGrid="0" showGuides="1">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xml"/><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2.xml"/><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spTree>
      <p:nvGrpSpPr>
        <p:cNvPr id="1" name="Shape 9"/>
        <p:cNvGrpSpPr/>
        <p:nvPr/>
      </p:nvGrpSpPr>
      <p:grpSpPr>
        <a:xfrm>
          <a:off x="0" y="0"/>
          <a:ext cx="0" cy="0"/>
          <a:chOff x="0" y="0"/>
          <a:chExt cx="0" cy="0"/>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txBox="1">
            <a:spLocks noGrp="1"/>
          </p:cNvSpPr>
          <p:nvPr>
            <p:ph type="ctrTitle"/>
          </p:nvPr>
        </p:nvSpPr>
        <p:spPr>
          <a:xfrm>
            <a:off x="-1" y="1541675"/>
            <a:ext cx="6869825" cy="1201525"/>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
        <p:nvSpPr>
          <p:cNvPr id="105" name="Google Shape;189;p3"/>
          <p:cNvSpPr txBox="1">
            <a:spLocks noGrp="1"/>
          </p:cNvSpPr>
          <p:nvPr>
            <p:ph type="subTitle" idx="1" hasCustomPrompt="1"/>
          </p:nvPr>
        </p:nvSpPr>
        <p:spPr>
          <a:xfrm>
            <a:off x="-4988" y="2792687"/>
            <a:ext cx="6874811" cy="809088"/>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baseline="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rPr lang="es-CO" dirty="0"/>
              <a:t>Haga clic para agregar los autores</a:t>
            </a:r>
            <a:endParaRPr dirty="0"/>
          </a:p>
        </p:txBody>
      </p:sp>
      <p:pic>
        <p:nvPicPr>
          <p:cNvPr id="50" name="Picture 4" descr="Resultado de imagen para uniandes logo&quot;">
            <a:extLst>
              <a:ext uri="{FF2B5EF4-FFF2-40B4-BE49-F238E27FC236}">
                <a16:creationId xmlns:a16="http://schemas.microsoft.com/office/drawing/2014/main" id="{E7AF50D9-235A-3248-A993-64073FED8BF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7959"/>
          <a:stretch/>
        </p:blipFill>
        <p:spPr bwMode="auto">
          <a:xfrm>
            <a:off x="122830" y="4716393"/>
            <a:ext cx="1174417" cy="37188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6">
            <a:extLst>
              <a:ext uri="{FF2B5EF4-FFF2-40B4-BE49-F238E27FC236}">
                <a16:creationId xmlns:a16="http://schemas.microsoft.com/office/drawing/2014/main" id="{A8D76D9B-F8E7-E34F-8BDB-6EDAB3161E42}"/>
              </a:ext>
            </a:extLst>
          </p:cNvPr>
          <p:cNvCxnSpPr/>
          <p:nvPr userDrawn="1"/>
        </p:nvCxnSpPr>
        <p:spPr>
          <a:xfrm>
            <a:off x="1429303" y="4704279"/>
            <a:ext cx="0" cy="37511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3" name="Imagen 2" descr="Imagen que contiene dibujo&#10;&#10;Descripción generada automáticamente">
            <a:extLst>
              <a:ext uri="{FF2B5EF4-FFF2-40B4-BE49-F238E27FC236}">
                <a16:creationId xmlns:a16="http://schemas.microsoft.com/office/drawing/2014/main" id="{6AE1AC5E-2789-5C49-A5A1-D2C12D781479}"/>
              </a:ext>
            </a:extLst>
          </p:cNvPr>
          <p:cNvPicPr>
            <a:picLocks noChangeAspect="1"/>
          </p:cNvPicPr>
          <p:nvPr userDrawn="1"/>
        </p:nvPicPr>
        <p:blipFill rotWithShape="1">
          <a:blip r:embed="rId3">
            <a:biLevel thresh="7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l="26372" r="6915"/>
          <a:stretch/>
        </p:blipFill>
        <p:spPr>
          <a:xfrm>
            <a:off x="1437134" y="4627452"/>
            <a:ext cx="2105204" cy="5287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3500"/>
            <a:chOff x="-207" y="0"/>
            <a:chExt cx="9158157" cy="5143500"/>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pic>
        <p:nvPicPr>
          <p:cNvPr id="20" name="Imagen 19">
            <a:hlinkClick r:id="rId2" action="ppaction://hlinksldjump"/>
            <a:extLst>
              <a:ext uri="{FF2B5EF4-FFF2-40B4-BE49-F238E27FC236}">
                <a16:creationId xmlns:a16="http://schemas.microsoft.com/office/drawing/2014/main" id="{DCE7C09C-ED19-C64A-89BF-CC477C210D18}"/>
              </a:ext>
            </a:extLst>
          </p:cNvPr>
          <p:cNvPicPr>
            <a:picLocks noChangeAspect="1"/>
          </p:cNvPicPr>
          <p:nvPr userDrawn="1"/>
        </p:nvPicPr>
        <p:blipFill rotWithShape="1">
          <a:blip r:embed="rId3"/>
          <a:srcRect t="12470" b="35246"/>
          <a:stretch/>
        </p:blipFill>
        <p:spPr>
          <a:xfrm>
            <a:off x="916851" y="4648633"/>
            <a:ext cx="2250412" cy="485902"/>
          </a:xfrm>
          <a:prstGeom prst="rect">
            <a:avLst/>
          </a:prstGeom>
        </p:spPr>
      </p:pic>
      <p:pic>
        <p:nvPicPr>
          <p:cNvPr id="21" name="Imagen 20">
            <a:hlinkClick r:id="rId2" action="ppaction://hlinksldjump"/>
            <a:extLst>
              <a:ext uri="{FF2B5EF4-FFF2-40B4-BE49-F238E27FC236}">
                <a16:creationId xmlns:a16="http://schemas.microsoft.com/office/drawing/2014/main" id="{E1FA4EEB-08AB-8F45-AE06-FD92D1C98D77}"/>
              </a:ext>
            </a:extLst>
          </p:cNvPr>
          <p:cNvPicPr>
            <a:picLocks noChangeAspect="1"/>
          </p:cNvPicPr>
          <p:nvPr userDrawn="1"/>
        </p:nvPicPr>
        <p:blipFill rotWithShape="1">
          <a:blip r:embed="rId4">
            <a:alphaModFix/>
            <a:extLst>
              <a:ext uri="{BEBA8EAE-BF5A-486C-A8C5-ECC9F3942E4B}">
                <a14:imgProps xmlns:a14="http://schemas.microsoft.com/office/drawing/2010/main">
                  <a14:imgLayer r:embed="rId5">
                    <a14:imgEffect>
                      <a14:backgroundRemoval t="8738" b="89968" l="3055" r="93890">
                        <a14:foregroundMark x1="3055" y1="27184" x2="3055" y2="27184"/>
                        <a14:foregroundMark x1="8859" y1="8738" x2="8859" y2="8738"/>
                        <a14:foregroundMark x1="13646" y1="20388" x2="13646" y2="20388"/>
                        <a14:foregroundMark x1="14664" y1="26537" x2="14664" y2="26537"/>
                        <a14:foregroundMark x1="11507" y1="48220" x2="11507" y2="48220"/>
                        <a14:foregroundMark x1="30448" y1="22654" x2="30448" y2="22654"/>
                        <a14:foregroundMark x1="36864" y1="21359" x2="36864" y2="21359"/>
                        <a14:foregroundMark x1="37271" y1="56311" x2="37271" y2="56311"/>
                        <a14:foregroundMark x1="31059" y1="53722" x2="31059" y2="53722"/>
                        <a14:foregroundMark x1="43381" y1="61812" x2="43381" y2="61812"/>
                        <a14:foregroundMark x1="58045" y1="49191" x2="58045" y2="49191"/>
                        <a14:foregroundMark x1="65479" y1="59223" x2="65479" y2="59223"/>
                        <a14:foregroundMark x1="79633" y1="53722" x2="79633" y2="53722"/>
                        <a14:foregroundMark x1="86762" y1="56958" x2="86762" y2="56958"/>
                        <a14:foregroundMark x1="93279" y1="58252" x2="93279" y2="58252"/>
                        <a14:foregroundMark x1="93890" y1="25243" x2="93890" y2="25243"/>
                        <a14:foregroundMark x1="90326" y1="19094" x2="90326" y2="19094"/>
                        <a14:foregroundMark x1="81466" y1="18123" x2="81466" y2="18123"/>
                        <a14:foregroundMark x1="75153" y1="18123" x2="75153" y2="18123"/>
                        <a14:foregroundMark x1="70163" y1="15858" x2="70163" y2="15858"/>
                        <a14:foregroundMark x1="64257" y1="17799" x2="64257" y2="17799"/>
                        <a14:foregroundMark x1="64257" y1="11650" x2="64257" y2="11650"/>
                        <a14:foregroundMark x1="61202" y1="17799" x2="61202" y2="17799"/>
                        <a14:foregroundMark x1="56721" y1="18770" x2="56721" y2="18770"/>
                        <a14:foregroundMark x1="53564" y1="19094" x2="53564" y2="19094"/>
                        <a14:foregroundMark x1="48371" y1="18447" x2="48371" y2="18447"/>
                        <a14:foregroundMark x1="42770" y1="20712" x2="42770" y2="20712"/>
                        <a14:foregroundMark x1="42464" y1="11650" x2="42464" y2="11650"/>
                        <a14:foregroundMark x1="11202" y1="66019" x2="11202" y2="66019"/>
                      </a14:backgroundRemoval>
                    </a14:imgEffect>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r="72276"/>
          <a:stretch/>
        </p:blipFill>
        <p:spPr>
          <a:xfrm>
            <a:off x="687995" y="4799490"/>
            <a:ext cx="279395" cy="317115"/>
          </a:xfrm>
          <a:prstGeom prst="rect">
            <a:avLst/>
          </a:prstGeom>
        </p:spPr>
      </p:pic>
      <p:cxnSp>
        <p:nvCxnSpPr>
          <p:cNvPr id="22" name="Conector recto 21">
            <a:extLst>
              <a:ext uri="{FF2B5EF4-FFF2-40B4-BE49-F238E27FC236}">
                <a16:creationId xmlns:a16="http://schemas.microsoft.com/office/drawing/2014/main" id="{C7A6BAF3-F02B-8F46-9C4D-7A39C56584AB}"/>
              </a:ext>
            </a:extLst>
          </p:cNvPr>
          <p:cNvCxnSpPr/>
          <p:nvPr userDrawn="1"/>
        </p:nvCxnSpPr>
        <p:spPr>
          <a:xfrm>
            <a:off x="1037712" y="4770706"/>
            <a:ext cx="0" cy="37511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3500"/>
            <a:chOff x="-207" y="0"/>
            <a:chExt cx="9158157" cy="5143500"/>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pic>
        <p:nvPicPr>
          <p:cNvPr id="27" name="Imagen 26">
            <a:hlinkClick r:id="rId2" action="ppaction://hlinksldjump"/>
            <a:extLst>
              <a:ext uri="{FF2B5EF4-FFF2-40B4-BE49-F238E27FC236}">
                <a16:creationId xmlns:a16="http://schemas.microsoft.com/office/drawing/2014/main" id="{98C873EC-073E-5241-B0AE-0DC9E7CC092C}"/>
              </a:ext>
            </a:extLst>
          </p:cNvPr>
          <p:cNvPicPr>
            <a:picLocks noChangeAspect="1"/>
          </p:cNvPicPr>
          <p:nvPr userDrawn="1"/>
        </p:nvPicPr>
        <p:blipFill rotWithShape="1">
          <a:blip r:embed="rId3"/>
          <a:srcRect t="12470" b="35246"/>
          <a:stretch/>
        </p:blipFill>
        <p:spPr>
          <a:xfrm>
            <a:off x="916851" y="4648633"/>
            <a:ext cx="2250412" cy="485902"/>
          </a:xfrm>
          <a:prstGeom prst="rect">
            <a:avLst/>
          </a:prstGeom>
        </p:spPr>
      </p:pic>
      <p:pic>
        <p:nvPicPr>
          <p:cNvPr id="28" name="Imagen 27">
            <a:hlinkClick r:id="rId2" action="ppaction://hlinksldjump"/>
            <a:extLst>
              <a:ext uri="{FF2B5EF4-FFF2-40B4-BE49-F238E27FC236}">
                <a16:creationId xmlns:a16="http://schemas.microsoft.com/office/drawing/2014/main" id="{59203F49-03D4-EB42-BA47-AF3B2BBEBD3F}"/>
              </a:ext>
            </a:extLst>
          </p:cNvPr>
          <p:cNvPicPr>
            <a:picLocks noChangeAspect="1"/>
          </p:cNvPicPr>
          <p:nvPr userDrawn="1"/>
        </p:nvPicPr>
        <p:blipFill rotWithShape="1">
          <a:blip r:embed="rId4">
            <a:alphaModFix/>
            <a:extLst>
              <a:ext uri="{BEBA8EAE-BF5A-486C-A8C5-ECC9F3942E4B}">
                <a14:imgProps xmlns:a14="http://schemas.microsoft.com/office/drawing/2010/main">
                  <a14:imgLayer r:embed="rId5">
                    <a14:imgEffect>
                      <a14:backgroundRemoval t="8738" b="89968" l="3055" r="93890">
                        <a14:foregroundMark x1="3055" y1="27184" x2="3055" y2="27184"/>
                        <a14:foregroundMark x1="8859" y1="8738" x2="8859" y2="8738"/>
                        <a14:foregroundMark x1="13646" y1="20388" x2="13646" y2="20388"/>
                        <a14:foregroundMark x1="14664" y1="26537" x2="14664" y2="26537"/>
                        <a14:foregroundMark x1="11507" y1="48220" x2="11507" y2="48220"/>
                        <a14:foregroundMark x1="30448" y1="22654" x2="30448" y2="22654"/>
                        <a14:foregroundMark x1="36864" y1="21359" x2="36864" y2="21359"/>
                        <a14:foregroundMark x1="37271" y1="56311" x2="37271" y2="56311"/>
                        <a14:foregroundMark x1="31059" y1="53722" x2="31059" y2="53722"/>
                        <a14:foregroundMark x1="43381" y1="61812" x2="43381" y2="61812"/>
                        <a14:foregroundMark x1="58045" y1="49191" x2="58045" y2="49191"/>
                        <a14:foregroundMark x1="65479" y1="59223" x2="65479" y2="59223"/>
                        <a14:foregroundMark x1="79633" y1="53722" x2="79633" y2="53722"/>
                        <a14:foregroundMark x1="86762" y1="56958" x2="86762" y2="56958"/>
                        <a14:foregroundMark x1="93279" y1="58252" x2="93279" y2="58252"/>
                        <a14:foregroundMark x1="93890" y1="25243" x2="93890" y2="25243"/>
                        <a14:foregroundMark x1="90326" y1="19094" x2="90326" y2="19094"/>
                        <a14:foregroundMark x1="81466" y1="18123" x2="81466" y2="18123"/>
                        <a14:foregroundMark x1="75153" y1="18123" x2="75153" y2="18123"/>
                        <a14:foregroundMark x1="70163" y1="15858" x2="70163" y2="15858"/>
                        <a14:foregroundMark x1="64257" y1="17799" x2="64257" y2="17799"/>
                        <a14:foregroundMark x1="64257" y1="11650" x2="64257" y2="11650"/>
                        <a14:foregroundMark x1="61202" y1="17799" x2="61202" y2="17799"/>
                        <a14:foregroundMark x1="56721" y1="18770" x2="56721" y2="18770"/>
                        <a14:foregroundMark x1="53564" y1="19094" x2="53564" y2="19094"/>
                        <a14:foregroundMark x1="48371" y1="18447" x2="48371" y2="18447"/>
                        <a14:foregroundMark x1="42770" y1="20712" x2="42770" y2="20712"/>
                        <a14:foregroundMark x1="42464" y1="11650" x2="42464" y2="11650"/>
                        <a14:foregroundMark x1="11202" y1="66019" x2="11202" y2="66019"/>
                      </a14:backgroundRemoval>
                    </a14:imgEffect>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r="72276"/>
          <a:stretch/>
        </p:blipFill>
        <p:spPr>
          <a:xfrm>
            <a:off x="687995" y="4799490"/>
            <a:ext cx="279395" cy="317115"/>
          </a:xfrm>
          <a:prstGeom prst="rect">
            <a:avLst/>
          </a:prstGeom>
        </p:spPr>
      </p:pic>
      <p:cxnSp>
        <p:nvCxnSpPr>
          <p:cNvPr id="29" name="Conector recto 28">
            <a:extLst>
              <a:ext uri="{FF2B5EF4-FFF2-40B4-BE49-F238E27FC236}">
                <a16:creationId xmlns:a16="http://schemas.microsoft.com/office/drawing/2014/main" id="{97948428-A600-674F-ADDC-662B14E62766}"/>
              </a:ext>
            </a:extLst>
          </p:cNvPr>
          <p:cNvCxnSpPr/>
          <p:nvPr userDrawn="1"/>
        </p:nvCxnSpPr>
        <p:spPr>
          <a:xfrm>
            <a:off x="1037712" y="4770706"/>
            <a:ext cx="0" cy="37511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1" y="0"/>
            <a:ext cx="1694794"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161364" y="1541675"/>
            <a:ext cx="6870583" cy="103007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(Thesis 1) SIMULATIONS AND IMPLEMENTATION OF MAGNETIC MICROGRIPPERS FOR THE REMOVAL OF TEXTILE DYES IN WASTEWATERS</a:t>
            </a:r>
            <a:endParaRPr dirty="0"/>
          </a:p>
        </p:txBody>
      </p:sp>
      <p:sp>
        <p:nvSpPr>
          <p:cNvPr id="13" name="Google Shape;531;p15"/>
          <p:cNvSpPr txBox="1">
            <a:spLocks noGrp="1"/>
          </p:cNvSpPr>
          <p:nvPr>
            <p:ph type="subTitle" idx="1"/>
          </p:nvPr>
        </p:nvSpPr>
        <p:spPr>
          <a:xfrm>
            <a:off x="0" y="2571750"/>
            <a:ext cx="6870582" cy="101873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dirty="0"/>
              <a:t>	Diego F. Martinez</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3AA8306-7829-4256-8A1A-CDFCAD181F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10</a:t>
            </a:fld>
            <a:endParaRPr lang="es-CO"/>
          </a:p>
        </p:txBody>
      </p:sp>
      <p:pic>
        <p:nvPicPr>
          <p:cNvPr id="4" name="Imagen 3">
            <a:extLst>
              <a:ext uri="{FF2B5EF4-FFF2-40B4-BE49-F238E27FC236}">
                <a16:creationId xmlns:a16="http://schemas.microsoft.com/office/drawing/2014/main" id="{82FDF8A4-7480-471A-AA03-DCC6B2467F13}"/>
              </a:ext>
            </a:extLst>
          </p:cNvPr>
          <p:cNvPicPr>
            <a:picLocks noChangeAspect="1"/>
          </p:cNvPicPr>
          <p:nvPr/>
        </p:nvPicPr>
        <p:blipFill>
          <a:blip r:embed="rId2"/>
          <a:stretch>
            <a:fillRect/>
          </a:stretch>
        </p:blipFill>
        <p:spPr>
          <a:xfrm>
            <a:off x="2040264" y="295388"/>
            <a:ext cx="6370872" cy="4194412"/>
          </a:xfrm>
          <a:prstGeom prst="rect">
            <a:avLst/>
          </a:prstGeom>
        </p:spPr>
      </p:pic>
    </p:spTree>
    <p:extLst>
      <p:ext uri="{BB962C8B-B14F-4D97-AF65-F5344CB8AC3E}">
        <p14:creationId xmlns:p14="http://schemas.microsoft.com/office/powerpoint/2010/main" val="241161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D369DD4-19F1-4F0C-81C2-FCFE346AF9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11</a:t>
            </a:fld>
            <a:endParaRPr lang="es-CO"/>
          </a:p>
        </p:txBody>
      </p:sp>
      <p:pic>
        <p:nvPicPr>
          <p:cNvPr id="4" name="Imagen 3">
            <a:extLst>
              <a:ext uri="{FF2B5EF4-FFF2-40B4-BE49-F238E27FC236}">
                <a16:creationId xmlns:a16="http://schemas.microsoft.com/office/drawing/2014/main" id="{FF24E827-F39C-4319-9DD2-3529E4B37BF4}"/>
              </a:ext>
            </a:extLst>
          </p:cNvPr>
          <p:cNvPicPr>
            <a:picLocks noChangeAspect="1"/>
          </p:cNvPicPr>
          <p:nvPr/>
        </p:nvPicPr>
        <p:blipFill>
          <a:blip r:embed="rId2"/>
          <a:stretch>
            <a:fillRect/>
          </a:stretch>
        </p:blipFill>
        <p:spPr>
          <a:xfrm>
            <a:off x="1885512" y="200200"/>
            <a:ext cx="6538733" cy="4439035"/>
          </a:xfrm>
          <a:prstGeom prst="rect">
            <a:avLst/>
          </a:prstGeom>
        </p:spPr>
      </p:pic>
    </p:spTree>
    <p:extLst>
      <p:ext uri="{BB962C8B-B14F-4D97-AF65-F5344CB8AC3E}">
        <p14:creationId xmlns:p14="http://schemas.microsoft.com/office/powerpoint/2010/main" val="94637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3E48167-B9EB-49C5-9FF2-CBF902A46F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12</a:t>
            </a:fld>
            <a:endParaRPr lang="es-CO"/>
          </a:p>
        </p:txBody>
      </p:sp>
      <p:pic>
        <p:nvPicPr>
          <p:cNvPr id="13" name="Imagen 12" descr="Imagen que contiene oscuro, reloj, luz, pantalla&#10;&#10;Descripción generada automáticamente">
            <a:extLst>
              <a:ext uri="{FF2B5EF4-FFF2-40B4-BE49-F238E27FC236}">
                <a16:creationId xmlns:a16="http://schemas.microsoft.com/office/drawing/2014/main" id="{54B40D00-C7B2-4572-97E3-5AE08E53B637}"/>
              </a:ext>
            </a:extLst>
          </p:cNvPr>
          <p:cNvPicPr>
            <a:picLocks noChangeAspect="1"/>
          </p:cNvPicPr>
          <p:nvPr/>
        </p:nvPicPr>
        <p:blipFill>
          <a:blip r:embed="rId2"/>
          <a:stretch>
            <a:fillRect/>
          </a:stretch>
        </p:blipFill>
        <p:spPr>
          <a:xfrm>
            <a:off x="1525935" y="111265"/>
            <a:ext cx="7750241" cy="4378535"/>
          </a:xfrm>
          <a:prstGeom prst="rect">
            <a:avLst/>
          </a:prstGeom>
        </p:spPr>
      </p:pic>
    </p:spTree>
    <p:extLst>
      <p:ext uri="{BB962C8B-B14F-4D97-AF65-F5344CB8AC3E}">
        <p14:creationId xmlns:p14="http://schemas.microsoft.com/office/powerpoint/2010/main" val="197231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8E261F8-7EAC-4DD2-8346-5118A2B93D4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13</a:t>
            </a:fld>
            <a:endParaRPr lang="es-CO"/>
          </a:p>
        </p:txBody>
      </p:sp>
      <p:pic>
        <p:nvPicPr>
          <p:cNvPr id="4" name="Imagen 3" descr="Imagen que contiene luz, pantalla, oscuro, tabla&#10;&#10;Descripción generada automáticamente">
            <a:extLst>
              <a:ext uri="{FF2B5EF4-FFF2-40B4-BE49-F238E27FC236}">
                <a16:creationId xmlns:a16="http://schemas.microsoft.com/office/drawing/2014/main" id="{0E8728D6-03B3-4B58-B884-7D4EA1901258}"/>
              </a:ext>
            </a:extLst>
          </p:cNvPr>
          <p:cNvPicPr>
            <a:picLocks noChangeAspect="1"/>
          </p:cNvPicPr>
          <p:nvPr/>
        </p:nvPicPr>
        <p:blipFill>
          <a:blip r:embed="rId2"/>
          <a:stretch>
            <a:fillRect/>
          </a:stretch>
        </p:blipFill>
        <p:spPr>
          <a:xfrm>
            <a:off x="2017059" y="952659"/>
            <a:ext cx="6085099" cy="3437805"/>
          </a:xfrm>
          <a:prstGeom prst="rect">
            <a:avLst/>
          </a:prstGeom>
        </p:spPr>
      </p:pic>
    </p:spTree>
    <p:extLst>
      <p:ext uri="{BB962C8B-B14F-4D97-AF65-F5344CB8AC3E}">
        <p14:creationId xmlns:p14="http://schemas.microsoft.com/office/powerpoint/2010/main" val="398509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1338B5A-E604-454B-B2C9-C7868497F4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14</a:t>
            </a:fld>
            <a:endParaRPr lang="es-CO"/>
          </a:p>
        </p:txBody>
      </p:sp>
      <p:pic>
        <p:nvPicPr>
          <p:cNvPr id="4" name="Imagen 3" descr="Imagen que contiene oscuro, pantalla, viendo, luz&#10;&#10;Descripción generada automáticamente">
            <a:extLst>
              <a:ext uri="{FF2B5EF4-FFF2-40B4-BE49-F238E27FC236}">
                <a16:creationId xmlns:a16="http://schemas.microsoft.com/office/drawing/2014/main" id="{18D1944A-9DBF-4345-9D35-CA62E7632062}"/>
              </a:ext>
            </a:extLst>
          </p:cNvPr>
          <p:cNvPicPr>
            <a:picLocks noChangeAspect="1"/>
          </p:cNvPicPr>
          <p:nvPr/>
        </p:nvPicPr>
        <p:blipFill>
          <a:blip r:embed="rId2"/>
          <a:stretch>
            <a:fillRect/>
          </a:stretch>
        </p:blipFill>
        <p:spPr>
          <a:xfrm>
            <a:off x="2275843" y="988358"/>
            <a:ext cx="5819592" cy="3287806"/>
          </a:xfrm>
          <a:prstGeom prst="rect">
            <a:avLst/>
          </a:prstGeom>
        </p:spPr>
      </p:pic>
    </p:spTree>
    <p:extLst>
      <p:ext uri="{BB962C8B-B14F-4D97-AF65-F5344CB8AC3E}">
        <p14:creationId xmlns:p14="http://schemas.microsoft.com/office/powerpoint/2010/main" val="266137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82BD867-BA08-4782-B350-24EC92C02C5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15</a:t>
            </a:fld>
            <a:endParaRPr lang="es-CO"/>
          </a:p>
        </p:txBody>
      </p:sp>
      <p:pic>
        <p:nvPicPr>
          <p:cNvPr id="4" name="Imagen 3" descr="Imagen que contiene Diagrama&#10;&#10;Descripción generada automáticamente">
            <a:extLst>
              <a:ext uri="{FF2B5EF4-FFF2-40B4-BE49-F238E27FC236}">
                <a16:creationId xmlns:a16="http://schemas.microsoft.com/office/drawing/2014/main" id="{950C4395-CDA7-47B1-94B6-9FBE8A01E18F}"/>
              </a:ext>
            </a:extLst>
          </p:cNvPr>
          <p:cNvPicPr>
            <a:picLocks noChangeAspect="1"/>
          </p:cNvPicPr>
          <p:nvPr/>
        </p:nvPicPr>
        <p:blipFill>
          <a:blip r:embed="rId2"/>
          <a:stretch>
            <a:fillRect/>
          </a:stretch>
        </p:blipFill>
        <p:spPr>
          <a:xfrm>
            <a:off x="2329019" y="692524"/>
            <a:ext cx="6021910" cy="3402106"/>
          </a:xfrm>
          <a:prstGeom prst="rect">
            <a:avLst/>
          </a:prstGeom>
        </p:spPr>
      </p:pic>
    </p:spTree>
    <p:extLst>
      <p:ext uri="{BB962C8B-B14F-4D97-AF65-F5344CB8AC3E}">
        <p14:creationId xmlns:p14="http://schemas.microsoft.com/office/powerpoint/2010/main" val="353606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77AEB-D178-4868-B861-6ABD0B3EF3D3}"/>
              </a:ext>
            </a:extLst>
          </p:cNvPr>
          <p:cNvSpPr>
            <a:spLocks noGrp="1"/>
          </p:cNvSpPr>
          <p:nvPr>
            <p:ph type="title"/>
          </p:nvPr>
        </p:nvSpPr>
        <p:spPr/>
        <p:txBody>
          <a:bodyPr/>
          <a:lstStyle/>
          <a:p>
            <a:r>
              <a:rPr lang="es-MX" dirty="0"/>
              <a:t>Future </a:t>
            </a:r>
            <a:r>
              <a:rPr lang="es-MX" dirty="0" err="1"/>
              <a:t>Work</a:t>
            </a:r>
            <a:endParaRPr lang="es-CO" dirty="0"/>
          </a:p>
        </p:txBody>
      </p:sp>
      <p:sp>
        <p:nvSpPr>
          <p:cNvPr id="4" name="Marcador de número de diapositiva 3">
            <a:extLst>
              <a:ext uri="{FF2B5EF4-FFF2-40B4-BE49-F238E27FC236}">
                <a16:creationId xmlns:a16="http://schemas.microsoft.com/office/drawing/2014/main" id="{2B25BE12-D937-468B-AB22-D2C5DFE2A4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16</a:t>
            </a:fld>
            <a:endParaRPr lang="es-CO"/>
          </a:p>
        </p:txBody>
      </p:sp>
      <p:pic>
        <p:nvPicPr>
          <p:cNvPr id="6" name="Picture 2">
            <a:extLst>
              <a:ext uri="{FF2B5EF4-FFF2-40B4-BE49-F238E27FC236}">
                <a16:creationId xmlns:a16="http://schemas.microsoft.com/office/drawing/2014/main" id="{E36CCA48-D787-4645-AE18-5CD96873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00" y="1791888"/>
            <a:ext cx="5398550" cy="18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7">
            <a:extLst>
              <a:ext uri="{FF2B5EF4-FFF2-40B4-BE49-F238E27FC236}">
                <a16:creationId xmlns:a16="http://schemas.microsoft.com/office/drawing/2014/main" id="{9B1E9CF9-E6AC-4AC2-929D-A95E865958A0}"/>
              </a:ext>
            </a:extLst>
          </p:cNvPr>
          <p:cNvPicPr>
            <a:picLocks noChangeAspect="1"/>
          </p:cNvPicPr>
          <p:nvPr/>
        </p:nvPicPr>
        <p:blipFill>
          <a:blip r:embed="rId3"/>
          <a:stretch>
            <a:fillRect/>
          </a:stretch>
        </p:blipFill>
        <p:spPr>
          <a:xfrm>
            <a:off x="6059650" y="2141773"/>
            <a:ext cx="2796340" cy="1361181"/>
          </a:xfrm>
          <a:prstGeom prst="rect">
            <a:avLst/>
          </a:prstGeom>
        </p:spPr>
      </p:pic>
    </p:spTree>
    <p:extLst>
      <p:ext uri="{BB962C8B-B14F-4D97-AF65-F5344CB8AC3E}">
        <p14:creationId xmlns:p14="http://schemas.microsoft.com/office/powerpoint/2010/main" val="346347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17</a:t>
            </a:fld>
            <a:endParaRPr>
              <a:solidFill>
                <a:schemeClr val="dk1"/>
              </a:solidFill>
            </a:endParaRPr>
          </a:p>
        </p:txBody>
      </p:sp>
      <p:sp>
        <p:nvSpPr>
          <p:cNvPr id="753" name="Google Shape;753;p35"/>
          <p:cNvSpPr txBox="1">
            <a:spLocks noGrp="1"/>
          </p:cNvSpPr>
          <p:nvPr>
            <p:ph type="ctrTitle" idx="4294967295"/>
          </p:nvPr>
        </p:nvSpPr>
        <p:spPr>
          <a:xfrm>
            <a:off x="4042509" y="2155500"/>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sp>
        <p:nvSpPr>
          <p:cNvPr id="754" name="Google Shape;754;p35"/>
          <p:cNvSpPr txBox="1">
            <a:spLocks noGrp="1"/>
          </p:cNvSpPr>
          <p:nvPr>
            <p:ph type="subTitle" idx="4294967295"/>
          </p:nvPr>
        </p:nvSpPr>
        <p:spPr>
          <a:xfrm>
            <a:off x="4394934" y="2988000"/>
            <a:ext cx="2167791" cy="49972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highlight>
                  <a:schemeClr val="accent1"/>
                </a:highlight>
                <a:latin typeface="Barlow SemiBold"/>
                <a:ea typeface="Barlow SemiBold"/>
                <a:cs typeface="Barlow SemiBold"/>
                <a:sym typeface="Barlow SemiBold"/>
              </a:rPr>
              <a:t>Any questions?</a:t>
            </a:r>
            <a:endParaRPr dirty="0">
              <a:highlight>
                <a:schemeClr val="accent1"/>
              </a:highlight>
              <a:latin typeface="Barlow SemiBold"/>
              <a:ea typeface="Barlow SemiBold"/>
              <a:cs typeface="Barlow SemiBold"/>
              <a:sym typeface="Barlow SemiBold"/>
            </a:endParaRPr>
          </a:p>
        </p:txBody>
      </p:sp>
      <p:pic>
        <p:nvPicPr>
          <p:cNvPr id="5" name="Picture 4" descr="Resultado de imagen para uniandes logo&quot;">
            <a:hlinkClick r:id="rId3" action="ppaction://hlinksldjump"/>
            <a:extLst>
              <a:ext uri="{FF2B5EF4-FFF2-40B4-BE49-F238E27FC236}">
                <a16:creationId xmlns:a16="http://schemas.microsoft.com/office/drawing/2014/main" id="{66616431-2EEE-1549-B3F7-FEC545C57C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959"/>
          <a:stretch/>
        </p:blipFill>
        <p:spPr bwMode="auto">
          <a:xfrm>
            <a:off x="3803816" y="1632985"/>
            <a:ext cx="1174417" cy="37188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hlinkClick r:id="rId3" action="ppaction://hlinksldjump"/>
            <a:extLst>
              <a:ext uri="{FF2B5EF4-FFF2-40B4-BE49-F238E27FC236}">
                <a16:creationId xmlns:a16="http://schemas.microsoft.com/office/drawing/2014/main" id="{E70B8BC7-F290-3C47-BD11-E72FCF3920B6}"/>
              </a:ext>
            </a:extLst>
          </p:cNvPr>
          <p:cNvPicPr>
            <a:picLocks noChangeAspect="1"/>
          </p:cNvPicPr>
          <p:nvPr/>
        </p:nvPicPr>
        <p:blipFill rotWithShape="1">
          <a:blip r:embed="rId5"/>
          <a:srcRect t="12470" b="35246"/>
          <a:stretch/>
        </p:blipFill>
        <p:spPr>
          <a:xfrm>
            <a:off x="4978233" y="1473634"/>
            <a:ext cx="2460355" cy="531232"/>
          </a:xfrm>
          <a:prstGeom prst="rect">
            <a:avLst/>
          </a:prstGeom>
        </p:spPr>
      </p:pic>
      <p:cxnSp>
        <p:nvCxnSpPr>
          <p:cNvPr id="7" name="Conector recto 6">
            <a:extLst>
              <a:ext uri="{FF2B5EF4-FFF2-40B4-BE49-F238E27FC236}">
                <a16:creationId xmlns:a16="http://schemas.microsoft.com/office/drawing/2014/main" id="{5A8D3B27-A625-EC42-BE5A-534B63D55A0B}"/>
              </a:ext>
            </a:extLst>
          </p:cNvPr>
          <p:cNvCxnSpPr/>
          <p:nvPr/>
        </p:nvCxnSpPr>
        <p:spPr>
          <a:xfrm>
            <a:off x="5081114" y="1629749"/>
            <a:ext cx="0" cy="37511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Index</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Marcador de texto 2">
            <a:extLst>
              <a:ext uri="{FF2B5EF4-FFF2-40B4-BE49-F238E27FC236}">
                <a16:creationId xmlns:a16="http://schemas.microsoft.com/office/drawing/2014/main" id="{8549FF42-36EC-E342-84AB-5513FB5B7218}"/>
              </a:ext>
            </a:extLst>
          </p:cNvPr>
          <p:cNvSpPr>
            <a:spLocks noGrp="1"/>
          </p:cNvSpPr>
          <p:nvPr>
            <p:ph type="body" idx="2"/>
          </p:nvPr>
        </p:nvSpPr>
        <p:spPr>
          <a:xfrm>
            <a:off x="827788" y="1589000"/>
            <a:ext cx="3447300" cy="2890200"/>
          </a:xfrm>
        </p:spPr>
        <p:txBody>
          <a:bodyPr/>
          <a:lstStyle/>
          <a:p>
            <a:r>
              <a:rPr lang="en-US" dirty="0"/>
              <a:t>Introduction</a:t>
            </a:r>
          </a:p>
          <a:p>
            <a:r>
              <a:rPr lang="en-US" dirty="0"/>
              <a:t>Objectives</a:t>
            </a:r>
          </a:p>
          <a:p>
            <a:r>
              <a:rPr lang="en-US" dirty="0"/>
              <a:t>Methodology</a:t>
            </a:r>
          </a:p>
          <a:p>
            <a:r>
              <a:rPr lang="en-US" dirty="0"/>
              <a:t>Partial Results</a:t>
            </a:r>
          </a:p>
          <a:p>
            <a:r>
              <a:rPr lang="en-US" dirty="0"/>
              <a:t>Future Work </a:t>
            </a:r>
          </a:p>
          <a:p>
            <a:pPr marL="101600" indent="0">
              <a:buNone/>
            </a:pP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err="1"/>
              <a:t>Introduction</a:t>
            </a:r>
            <a:endParaRPr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Marcador de texto 2">
            <a:extLst>
              <a:ext uri="{FF2B5EF4-FFF2-40B4-BE49-F238E27FC236}">
                <a16:creationId xmlns:a16="http://schemas.microsoft.com/office/drawing/2014/main" id="{66F1BD00-A06E-4894-9B18-B3CCE52C38A8}"/>
              </a:ext>
            </a:extLst>
          </p:cNvPr>
          <p:cNvSpPr>
            <a:spLocks noGrp="1"/>
          </p:cNvSpPr>
          <p:nvPr>
            <p:ph type="body" idx="1"/>
          </p:nvPr>
        </p:nvSpPr>
        <p:spPr>
          <a:xfrm>
            <a:off x="694017" y="1465229"/>
            <a:ext cx="7755966" cy="2736976"/>
          </a:xfrm>
        </p:spPr>
        <p:txBody>
          <a:bodyPr/>
          <a:lstStyle/>
          <a:p>
            <a:pPr algn="just"/>
            <a:r>
              <a:rPr lang="en-US" sz="1600" b="1" i="0" u="none" strike="noStrike" baseline="0" dirty="0">
                <a:solidFill>
                  <a:srgbClr val="000000"/>
                </a:solidFill>
                <a:latin typeface="Times New Roman" panose="02020603050405020304" pitchFamily="18" charset="0"/>
              </a:rPr>
              <a:t>W</a:t>
            </a:r>
            <a:r>
              <a:rPr lang="en-US" sz="1600" b="0" i="0" u="none" strike="noStrike" baseline="0" dirty="0">
                <a:solidFill>
                  <a:srgbClr val="000000"/>
                </a:solidFill>
                <a:latin typeface="Times New Roman" panose="02020603050405020304" pitchFamily="18" charset="0"/>
              </a:rPr>
              <a:t>ater as an essential component to perform all human activities is a vital constituent of living organisms. However, the continued urbanization and population has had a high impact in the environmental development, diminishing potable water supplies and polluting oceans, aquifers, rivers, lakes, and groundwater at an unprecedented rate [1][2][3]. Some of the most common pollutants include pathogens, excess nutrients, suspended solids, sediments, pesticides, plastics, fertilizers, acids, detergents, phenols, minerals, and heavy metals which are discharged from homes, businesses, industry, cities, agriculture and the one we are focusing on this project is textile inks. [4][5][6]. </a:t>
            </a:r>
          </a:p>
          <a:p>
            <a:pPr marL="76200" indent="0">
              <a:buNone/>
            </a:pPr>
            <a:r>
              <a:rPr lang="es-CO" sz="1800" b="0" i="0" u="none" strike="noStrike" baseline="0" dirty="0">
                <a:solidFill>
                  <a:srgbClr val="000000"/>
                </a:solidFill>
                <a:latin typeface="Times New Roman" panose="02020603050405020304" pitchFamily="18" charset="0"/>
              </a:rPr>
              <a:t> </a:t>
            </a:r>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C68088E-9BEB-4F40-AA95-76FC166B30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4</a:t>
            </a:fld>
            <a:endParaRPr lang="es-CO"/>
          </a:p>
        </p:txBody>
      </p:sp>
      <p:sp>
        <p:nvSpPr>
          <p:cNvPr id="4" name="CuadroTexto 3">
            <a:extLst>
              <a:ext uri="{FF2B5EF4-FFF2-40B4-BE49-F238E27FC236}">
                <a16:creationId xmlns:a16="http://schemas.microsoft.com/office/drawing/2014/main" id="{5CD03769-19E0-4BF2-B1D1-125290F68E13}"/>
              </a:ext>
            </a:extLst>
          </p:cNvPr>
          <p:cNvSpPr txBox="1"/>
          <p:nvPr/>
        </p:nvSpPr>
        <p:spPr>
          <a:xfrm>
            <a:off x="1892119" y="701328"/>
            <a:ext cx="6925235" cy="3323987"/>
          </a:xfrm>
          <a:prstGeom prst="rect">
            <a:avLst/>
          </a:prstGeom>
          <a:noFill/>
        </p:spPr>
        <p:txBody>
          <a:bodyPr wrap="square">
            <a:spAutoFit/>
          </a:bodyPr>
          <a:lstStyle/>
          <a:p>
            <a:r>
              <a:rPr lang="es-CO" sz="1400" b="1" i="0" u="none" strike="noStrike" baseline="0" dirty="0">
                <a:solidFill>
                  <a:srgbClr val="000000"/>
                </a:solidFill>
                <a:latin typeface="Times New Roman" panose="02020603050405020304" pitchFamily="18" charset="0"/>
              </a:rPr>
              <a:t>OBJECTIVES AND SCOPE </a:t>
            </a:r>
            <a:endParaRPr lang="es-CO" sz="1400" b="0" i="0" u="none" strike="noStrike" baseline="0" dirty="0">
              <a:solidFill>
                <a:srgbClr val="000000"/>
              </a:solidFill>
              <a:latin typeface="Times New Roman" panose="02020603050405020304" pitchFamily="18" charset="0"/>
            </a:endParaRPr>
          </a:p>
          <a:p>
            <a:endParaRPr lang="es-CO" sz="1400" b="0" i="0" u="none" strike="noStrike" baseline="0" dirty="0">
              <a:solidFill>
                <a:srgbClr val="000000"/>
              </a:solidFill>
              <a:latin typeface="Wingdings" panose="05000000000000000000" pitchFamily="2" charset="2"/>
            </a:endParaRPr>
          </a:p>
          <a:p>
            <a:r>
              <a:rPr lang="en-US" sz="1400" b="0" i="0" u="none" strike="noStrike" baseline="0" dirty="0">
                <a:solidFill>
                  <a:srgbClr val="000000"/>
                </a:solidFill>
                <a:latin typeface="Times New Roman" panose="02020603050405020304" pitchFamily="18" charset="0"/>
              </a:rPr>
              <a:t>Simulation and implementation of </a:t>
            </a:r>
            <a:r>
              <a:rPr lang="en-US" sz="1400" b="0" i="0" u="none" strike="noStrike" baseline="0" dirty="0" err="1">
                <a:solidFill>
                  <a:srgbClr val="000000"/>
                </a:solidFill>
                <a:latin typeface="Times New Roman" panose="02020603050405020304" pitchFamily="18" charset="0"/>
              </a:rPr>
              <a:t>biomicromechanical</a:t>
            </a:r>
            <a:r>
              <a:rPr lang="en-US" sz="1400" b="0" i="0" u="none" strike="noStrike" baseline="0" dirty="0">
                <a:solidFill>
                  <a:srgbClr val="000000"/>
                </a:solidFill>
                <a:latin typeface="Times New Roman" panose="02020603050405020304" pitchFamily="18" charset="0"/>
              </a:rPr>
              <a:t> devices for the removal of textile dyes from wastewaters. </a:t>
            </a:r>
          </a:p>
          <a:p>
            <a:endParaRPr lang="en-US" sz="1400" b="0" i="0" u="none" strike="noStrike" baseline="0" dirty="0">
              <a:solidFill>
                <a:srgbClr val="000000"/>
              </a:solidFill>
              <a:latin typeface="Times New Roman" panose="02020603050405020304" pitchFamily="18" charset="0"/>
            </a:endParaRPr>
          </a:p>
          <a:p>
            <a:r>
              <a:rPr lang="es-CO" sz="1400" b="1" i="0" u="none" strike="noStrike" baseline="0" dirty="0" err="1">
                <a:solidFill>
                  <a:srgbClr val="000000"/>
                </a:solidFill>
                <a:latin typeface="Times New Roman" panose="02020603050405020304" pitchFamily="18" charset="0"/>
              </a:rPr>
              <a:t>Specific</a:t>
            </a:r>
            <a:r>
              <a:rPr lang="es-CO" sz="1400" b="1" i="0" u="none" strike="noStrike" baseline="0" dirty="0">
                <a:solidFill>
                  <a:srgbClr val="000000"/>
                </a:solidFill>
                <a:latin typeface="Times New Roman" panose="02020603050405020304" pitchFamily="18" charset="0"/>
              </a:rPr>
              <a:t> (Tesis 1) </a:t>
            </a:r>
            <a:endParaRPr lang="es-CO" sz="1400" b="0" i="0" u="none" strike="noStrike" baseline="0" dirty="0">
              <a:solidFill>
                <a:srgbClr val="000000"/>
              </a:solidFill>
              <a:latin typeface="Times New Roman" panose="02020603050405020304" pitchFamily="18" charset="0"/>
            </a:endParaRPr>
          </a:p>
          <a:p>
            <a:endParaRPr lang="es-CO" sz="1400" b="0" i="0" u="none" strike="noStrike" baseline="0" dirty="0">
              <a:solidFill>
                <a:srgbClr val="000000"/>
              </a:solidFill>
              <a:latin typeface="Times New Roman" panose="02020603050405020304" pitchFamily="18" charset="0"/>
            </a:endParaRPr>
          </a:p>
          <a:p>
            <a:r>
              <a:rPr lang="en-US" sz="1400" b="0" i="0" u="none" strike="noStrike" baseline="0" dirty="0">
                <a:solidFill>
                  <a:srgbClr val="000000"/>
                </a:solidFill>
                <a:latin typeface="Wingdings" panose="05000000000000000000" pitchFamily="2" charset="2"/>
              </a:rPr>
              <a:t>❖ </a:t>
            </a:r>
            <a:r>
              <a:rPr lang="en-US" sz="1400" b="0" i="0" u="none" strike="noStrike" baseline="0" dirty="0">
                <a:solidFill>
                  <a:srgbClr val="000000"/>
                </a:solidFill>
                <a:latin typeface="Times New Roman" panose="02020603050405020304" pitchFamily="18" charset="0"/>
              </a:rPr>
              <a:t>Select materials and appropriate surface functionalization strategies to conduct textile dyes removal processes from wastewaters. </a:t>
            </a:r>
          </a:p>
          <a:p>
            <a:endParaRPr lang="en-US" sz="1400" b="0" i="0" u="none" strike="noStrike" baseline="0" dirty="0">
              <a:solidFill>
                <a:srgbClr val="000000"/>
              </a:solidFill>
              <a:latin typeface="Times New Roman" panose="02020603050405020304" pitchFamily="18" charset="0"/>
            </a:endParaRPr>
          </a:p>
          <a:p>
            <a:r>
              <a:rPr lang="en-US" sz="1400" b="0" i="0" u="none" strike="noStrike" baseline="0" dirty="0">
                <a:solidFill>
                  <a:srgbClr val="000000"/>
                </a:solidFill>
                <a:latin typeface="Wingdings" panose="05000000000000000000" pitchFamily="2" charset="2"/>
              </a:rPr>
              <a:t>❖ </a:t>
            </a:r>
            <a:r>
              <a:rPr lang="en-US" sz="1400" b="0" i="0" u="none" strike="noStrike" baseline="0" dirty="0">
                <a:solidFill>
                  <a:srgbClr val="000000"/>
                </a:solidFill>
                <a:latin typeface="Times New Roman" panose="02020603050405020304" pitchFamily="18" charset="0"/>
              </a:rPr>
              <a:t>Engineer the geometry and simulate selected materials with suitable capacity to be implemented in the microstructures. </a:t>
            </a:r>
          </a:p>
          <a:p>
            <a:endParaRPr lang="en-US" sz="1400" b="0" i="0" u="none" strike="noStrike" baseline="0" dirty="0">
              <a:solidFill>
                <a:srgbClr val="000000"/>
              </a:solidFill>
              <a:latin typeface="Times New Roman" panose="02020603050405020304" pitchFamily="18" charset="0"/>
            </a:endParaRPr>
          </a:p>
          <a:p>
            <a:r>
              <a:rPr lang="en-US" sz="1400" b="0" i="0" u="none" strike="noStrike" baseline="0" dirty="0">
                <a:solidFill>
                  <a:srgbClr val="000000"/>
                </a:solidFill>
                <a:latin typeface="Wingdings" panose="05000000000000000000" pitchFamily="2" charset="2"/>
              </a:rPr>
              <a:t>❖ </a:t>
            </a:r>
            <a:r>
              <a:rPr lang="en-US" sz="1400" b="0" i="0" u="none" strike="noStrike" baseline="0" dirty="0">
                <a:solidFill>
                  <a:srgbClr val="000000"/>
                </a:solidFill>
                <a:latin typeface="Times New Roman" panose="02020603050405020304" pitchFamily="18" charset="0"/>
              </a:rPr>
              <a:t>Use software to simulate magnetic and mechanical responses of the microstructures and interactions among themselves. </a:t>
            </a:r>
          </a:p>
        </p:txBody>
      </p:sp>
    </p:spTree>
    <p:extLst>
      <p:ext uri="{BB962C8B-B14F-4D97-AF65-F5344CB8AC3E}">
        <p14:creationId xmlns:p14="http://schemas.microsoft.com/office/powerpoint/2010/main" val="168405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0E057-D90C-4EF7-8CB4-7EFE7661CCB7}"/>
              </a:ext>
            </a:extLst>
          </p:cNvPr>
          <p:cNvSpPr>
            <a:spLocks noGrp="1"/>
          </p:cNvSpPr>
          <p:nvPr>
            <p:ph type="title"/>
          </p:nvPr>
        </p:nvSpPr>
        <p:spPr/>
        <p:txBody>
          <a:bodyPr/>
          <a:lstStyle/>
          <a:p>
            <a:r>
              <a:rPr lang="en-US" dirty="0"/>
              <a:t>Methodology</a:t>
            </a:r>
            <a:endParaRPr lang="es-CO" dirty="0"/>
          </a:p>
        </p:txBody>
      </p:sp>
      <p:sp>
        <p:nvSpPr>
          <p:cNvPr id="3" name="Marcador de texto 2">
            <a:extLst>
              <a:ext uri="{FF2B5EF4-FFF2-40B4-BE49-F238E27FC236}">
                <a16:creationId xmlns:a16="http://schemas.microsoft.com/office/drawing/2014/main" id="{CFD77CEB-3250-4EF5-9577-355AEBFDE027}"/>
              </a:ext>
            </a:extLst>
          </p:cNvPr>
          <p:cNvSpPr>
            <a:spLocks noGrp="1"/>
          </p:cNvSpPr>
          <p:nvPr>
            <p:ph type="body" idx="1"/>
          </p:nvPr>
        </p:nvSpPr>
        <p:spPr>
          <a:xfrm>
            <a:off x="1199774" y="1599700"/>
            <a:ext cx="7742519" cy="2886000"/>
          </a:xfrm>
        </p:spPr>
        <p:txBody>
          <a:bodyPr/>
          <a:lstStyle/>
          <a:p>
            <a:pPr marL="76200" indent="0">
              <a:buNone/>
            </a:pPr>
            <a:r>
              <a:rPr lang="en-US" sz="1100" dirty="0"/>
              <a:t> Three different simulations for each material tested.</a:t>
            </a:r>
          </a:p>
          <a:p>
            <a:r>
              <a:rPr lang="en-US" sz="1100" dirty="0"/>
              <a:t>One for simple interaction of the gripper and natural magnetic behavior</a:t>
            </a:r>
          </a:p>
          <a:p>
            <a:r>
              <a:rPr lang="en-US" sz="1100" dirty="0"/>
              <a:t>One for study the behavior of a gripper with changes like magnetic field, temperature, among others.</a:t>
            </a:r>
          </a:p>
          <a:p>
            <a:r>
              <a:rPr lang="en-US" sz="1100" dirty="0"/>
              <a:t> One for the study of interactions between two or more grippers.</a:t>
            </a:r>
          </a:p>
          <a:p>
            <a:pPr marL="76200" indent="0">
              <a:buNone/>
            </a:pPr>
            <a:r>
              <a:rPr lang="en-US" sz="1100" dirty="0"/>
              <a:t>Report of materials behavior and viability for real-life implementation</a:t>
            </a:r>
          </a:p>
          <a:p>
            <a:pPr marL="76200" indent="0">
              <a:buNone/>
            </a:pPr>
            <a:r>
              <a:rPr lang="en-US" sz="1100" dirty="0"/>
              <a:t>One final selected material with all simulations and characterization.</a:t>
            </a:r>
          </a:p>
          <a:p>
            <a:pPr marL="76200" indent="0">
              <a:buNone/>
            </a:pPr>
            <a:r>
              <a:rPr lang="en-US" sz="1100" dirty="0"/>
              <a:t> Optimal geometry chosen for the implementation of micro gripper. Thickness of</a:t>
            </a:r>
          </a:p>
          <a:p>
            <a:pPr marL="76200" indent="0">
              <a:buNone/>
            </a:pPr>
            <a:r>
              <a:rPr lang="en-US" sz="1100" dirty="0"/>
              <a:t>the multilayer and material description.</a:t>
            </a:r>
            <a:endParaRPr lang="es-CO" sz="1100" dirty="0"/>
          </a:p>
        </p:txBody>
      </p:sp>
      <p:sp>
        <p:nvSpPr>
          <p:cNvPr id="4" name="Marcador de número de diapositiva 3">
            <a:extLst>
              <a:ext uri="{FF2B5EF4-FFF2-40B4-BE49-F238E27FC236}">
                <a16:creationId xmlns:a16="http://schemas.microsoft.com/office/drawing/2014/main" id="{4D461FD1-2809-42CD-9FED-F6612D9F67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5</a:t>
            </a:fld>
            <a:endParaRPr lang="es-CO"/>
          </a:p>
        </p:txBody>
      </p:sp>
    </p:spTree>
    <p:extLst>
      <p:ext uri="{BB962C8B-B14F-4D97-AF65-F5344CB8AC3E}">
        <p14:creationId xmlns:p14="http://schemas.microsoft.com/office/powerpoint/2010/main" val="365436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123E85D-7EA8-45DE-A032-65C4E621F6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6</a:t>
            </a:fld>
            <a:endParaRPr lang="es-CO"/>
          </a:p>
        </p:txBody>
      </p:sp>
      <p:pic>
        <p:nvPicPr>
          <p:cNvPr id="1026" name="Picture 2">
            <a:extLst>
              <a:ext uri="{FF2B5EF4-FFF2-40B4-BE49-F238E27FC236}">
                <a16:creationId xmlns:a16="http://schemas.microsoft.com/office/drawing/2014/main" id="{E82DC740-CA34-4985-BB40-7CA62542F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140" y="685613"/>
            <a:ext cx="5398550" cy="18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B143526B-B3AD-41C0-BE92-A5E1620472B5}"/>
              </a:ext>
            </a:extLst>
          </p:cNvPr>
          <p:cNvSpPr txBox="1"/>
          <p:nvPr/>
        </p:nvSpPr>
        <p:spPr>
          <a:xfrm>
            <a:off x="2393576" y="463924"/>
            <a:ext cx="1152880" cy="338554"/>
          </a:xfrm>
          <a:prstGeom prst="rect">
            <a:avLst/>
          </a:prstGeom>
          <a:noFill/>
        </p:spPr>
        <p:txBody>
          <a:bodyPr wrap="none" rtlCol="0">
            <a:spAutoFit/>
          </a:bodyPr>
          <a:lstStyle/>
          <a:p>
            <a:r>
              <a:rPr lang="es-MX" sz="1600" dirty="0">
                <a:latin typeface="Times New Roman" panose="02020603050405020304" pitchFamily="18" charset="0"/>
                <a:cs typeface="Times New Roman" panose="02020603050405020304" pitchFamily="18" charset="0"/>
              </a:rPr>
              <a:t>Inicial draft</a:t>
            </a:r>
            <a:endParaRPr lang="es-CO" sz="16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C573145-F8FD-4D82-A297-4D7EFB98957B}"/>
              </a:ext>
            </a:extLst>
          </p:cNvPr>
          <p:cNvGrpSpPr>
            <a:grpSpLocks/>
          </p:cNvGrpSpPr>
          <p:nvPr/>
        </p:nvGrpSpPr>
        <p:grpSpPr bwMode="auto">
          <a:xfrm>
            <a:off x="2098078" y="2359959"/>
            <a:ext cx="6555104" cy="2455676"/>
            <a:chOff x="2157" y="9876"/>
            <a:chExt cx="7955" cy="2519"/>
          </a:xfrm>
        </p:grpSpPr>
        <p:pic>
          <p:nvPicPr>
            <p:cNvPr id="1028" name="Imagen 3">
              <a:extLst>
                <a:ext uri="{FF2B5EF4-FFF2-40B4-BE49-F238E27FC236}">
                  <a16:creationId xmlns:a16="http://schemas.microsoft.com/office/drawing/2014/main" id="{64E23134-2282-49B5-848A-EA37C04F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 y="10074"/>
              <a:ext cx="3746" cy="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Imagen 3">
              <a:extLst>
                <a:ext uri="{FF2B5EF4-FFF2-40B4-BE49-F238E27FC236}">
                  <a16:creationId xmlns:a16="http://schemas.microsoft.com/office/drawing/2014/main" id="{3D83E3C6-03E7-4E3E-B5F8-954161224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5" y="9876"/>
              <a:ext cx="3557"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1986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BD5467-E3CF-4F23-AD25-DCB7DEACC6E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7</a:t>
            </a:fld>
            <a:endParaRPr lang="es-CO"/>
          </a:p>
        </p:txBody>
      </p:sp>
      <p:pic>
        <p:nvPicPr>
          <p:cNvPr id="3" name="Imagen 2">
            <a:extLst>
              <a:ext uri="{FF2B5EF4-FFF2-40B4-BE49-F238E27FC236}">
                <a16:creationId xmlns:a16="http://schemas.microsoft.com/office/drawing/2014/main" id="{491C5B88-9951-40EB-888D-753BF69B44B5}"/>
              </a:ext>
            </a:extLst>
          </p:cNvPr>
          <p:cNvPicPr>
            <a:picLocks noChangeAspect="1"/>
          </p:cNvPicPr>
          <p:nvPr/>
        </p:nvPicPr>
        <p:blipFill>
          <a:blip r:embed="rId2"/>
          <a:stretch>
            <a:fillRect/>
          </a:stretch>
        </p:blipFill>
        <p:spPr>
          <a:xfrm>
            <a:off x="2134658" y="1004591"/>
            <a:ext cx="6242018" cy="3134318"/>
          </a:xfrm>
          <a:prstGeom prst="rect">
            <a:avLst/>
          </a:prstGeom>
        </p:spPr>
      </p:pic>
    </p:spTree>
    <p:extLst>
      <p:ext uri="{BB962C8B-B14F-4D97-AF65-F5344CB8AC3E}">
        <p14:creationId xmlns:p14="http://schemas.microsoft.com/office/powerpoint/2010/main" val="109614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23FDD7-BE76-41EE-A75B-4D624B5FA5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8</a:t>
            </a:fld>
            <a:endParaRPr lang="es-CO"/>
          </a:p>
        </p:txBody>
      </p:sp>
      <p:grpSp>
        <p:nvGrpSpPr>
          <p:cNvPr id="3" name="Group 2">
            <a:extLst>
              <a:ext uri="{FF2B5EF4-FFF2-40B4-BE49-F238E27FC236}">
                <a16:creationId xmlns:a16="http://schemas.microsoft.com/office/drawing/2014/main" id="{4A2C4060-DFBC-46B1-BCB8-8DE0DCA16DBB}"/>
              </a:ext>
            </a:extLst>
          </p:cNvPr>
          <p:cNvGrpSpPr>
            <a:grpSpLocks/>
          </p:cNvGrpSpPr>
          <p:nvPr/>
        </p:nvGrpSpPr>
        <p:grpSpPr bwMode="auto">
          <a:xfrm>
            <a:off x="1542862" y="107576"/>
            <a:ext cx="7056532" cy="4709074"/>
            <a:chOff x="1689" y="2204"/>
            <a:chExt cx="9423" cy="6385"/>
          </a:xfrm>
        </p:grpSpPr>
        <p:pic>
          <p:nvPicPr>
            <p:cNvPr id="2051" name="Imagen 10" descr="Imagen que contiene luz, oscuro, iluminado, pantalla&#10;&#10;Descripción generada automáticamente">
              <a:extLst>
                <a:ext uri="{FF2B5EF4-FFF2-40B4-BE49-F238E27FC236}">
                  <a16:creationId xmlns:a16="http://schemas.microsoft.com/office/drawing/2014/main" id="{0B2E6D30-4304-4A6A-B673-3EDCC7EB4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 y="2204"/>
              <a:ext cx="4394" cy="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Imagen 8" descr="Imagen que contiene luz, exterior, tráfico, verde&#10;&#10;Descripción generada automáticamente">
              <a:extLst>
                <a:ext uri="{FF2B5EF4-FFF2-40B4-BE49-F238E27FC236}">
                  <a16:creationId xmlns:a16="http://schemas.microsoft.com/office/drawing/2014/main" id="{3A8FC444-644E-4E39-B664-CBD700052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 y="2619"/>
              <a:ext cx="4270"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n 4" descr="Imagen que contiene luz, tráfico, oscuro, computadora&#10;&#10;Descripción generada automáticamente">
              <a:extLst>
                <a:ext uri="{FF2B5EF4-FFF2-40B4-BE49-F238E27FC236}">
                  <a16:creationId xmlns:a16="http://schemas.microsoft.com/office/drawing/2014/main" id="{1427D361-BCC1-4095-8B0E-9F28B2DA6D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 y="5636"/>
              <a:ext cx="4469" cy="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Imagen 6" descr="Un luz de freno&#10;&#10;Descripción generada automáticamente">
              <a:extLst>
                <a:ext uri="{FF2B5EF4-FFF2-40B4-BE49-F238E27FC236}">
                  <a16:creationId xmlns:a16="http://schemas.microsoft.com/office/drawing/2014/main" id="{D2363D01-5807-4433-B807-CF805A117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2" y="5730"/>
              <a:ext cx="4659"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CuadroTexto 3">
            <a:extLst>
              <a:ext uri="{FF2B5EF4-FFF2-40B4-BE49-F238E27FC236}">
                <a16:creationId xmlns:a16="http://schemas.microsoft.com/office/drawing/2014/main" id="{9AC8776E-CE96-45D6-BBB4-99B281529EEC}"/>
              </a:ext>
            </a:extLst>
          </p:cNvPr>
          <p:cNvSpPr txBox="1"/>
          <p:nvPr/>
        </p:nvSpPr>
        <p:spPr>
          <a:xfrm>
            <a:off x="67235" y="2196974"/>
            <a:ext cx="1640541" cy="307777"/>
          </a:xfrm>
          <a:prstGeom prst="rect">
            <a:avLst/>
          </a:prstGeom>
          <a:noFill/>
        </p:spPr>
        <p:txBody>
          <a:bodyPr wrap="square" rtlCol="0">
            <a:spAutoFit/>
          </a:bodyPr>
          <a:lstStyle/>
          <a:p>
            <a:r>
              <a:rPr lang="es-MX" dirty="0" err="1">
                <a:solidFill>
                  <a:schemeClr val="bg1"/>
                </a:solidFill>
                <a:latin typeface="Times New Roman" panose="02020603050405020304" pitchFamily="18" charset="0"/>
                <a:cs typeface="Times New Roman" panose="02020603050405020304" pitchFamily="18" charset="0"/>
              </a:rPr>
              <a:t>Magnet</a:t>
            </a:r>
            <a:r>
              <a:rPr lang="es-MX" dirty="0">
                <a:solidFill>
                  <a:schemeClr val="bg1"/>
                </a:solidFill>
                <a:latin typeface="Times New Roman" panose="02020603050405020304" pitchFamily="18" charset="0"/>
                <a:cs typeface="Times New Roman" panose="02020603050405020304" pitchFamily="18" charset="0"/>
              </a:rPr>
              <a:t> - </a:t>
            </a:r>
            <a:r>
              <a:rPr lang="es-MX" dirty="0" err="1">
                <a:solidFill>
                  <a:schemeClr val="bg1"/>
                </a:solidFill>
                <a:latin typeface="Times New Roman" panose="02020603050405020304" pitchFamily="18" charset="0"/>
                <a:cs typeface="Times New Roman" panose="02020603050405020304" pitchFamily="18" charset="0"/>
              </a:rPr>
              <a:t>Magnet</a:t>
            </a:r>
            <a:endParaRPr lang="es-CO"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74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F96A6B8-53F5-43E1-8644-31F8E954CA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9</a:t>
            </a:fld>
            <a:endParaRPr lang="es-CO"/>
          </a:p>
        </p:txBody>
      </p:sp>
      <p:sp>
        <p:nvSpPr>
          <p:cNvPr id="4" name="CuadroTexto 3">
            <a:extLst>
              <a:ext uri="{FF2B5EF4-FFF2-40B4-BE49-F238E27FC236}">
                <a16:creationId xmlns:a16="http://schemas.microsoft.com/office/drawing/2014/main" id="{A25FB048-F723-4FC3-B94E-596E72BA2842}"/>
              </a:ext>
            </a:extLst>
          </p:cNvPr>
          <p:cNvSpPr txBox="1"/>
          <p:nvPr/>
        </p:nvSpPr>
        <p:spPr>
          <a:xfrm>
            <a:off x="67235" y="2196974"/>
            <a:ext cx="1640541" cy="307777"/>
          </a:xfrm>
          <a:prstGeom prst="rect">
            <a:avLst/>
          </a:prstGeom>
          <a:noFill/>
        </p:spPr>
        <p:txBody>
          <a:bodyPr wrap="square" rtlCol="0">
            <a:spAutoFit/>
          </a:bodyPr>
          <a:lstStyle/>
          <a:p>
            <a:r>
              <a:rPr lang="es-MX" dirty="0" err="1">
                <a:solidFill>
                  <a:schemeClr val="bg1"/>
                </a:solidFill>
                <a:latin typeface="Times New Roman" panose="02020603050405020304" pitchFamily="18" charset="0"/>
                <a:cs typeface="Times New Roman" panose="02020603050405020304" pitchFamily="18" charset="0"/>
              </a:rPr>
              <a:t>Magnet</a:t>
            </a:r>
            <a:r>
              <a:rPr lang="es-MX" dirty="0">
                <a:solidFill>
                  <a:schemeClr val="bg1"/>
                </a:solidFill>
                <a:latin typeface="Times New Roman" panose="02020603050405020304" pitchFamily="18" charset="0"/>
                <a:cs typeface="Times New Roman" panose="02020603050405020304" pitchFamily="18" charset="0"/>
              </a:rPr>
              <a:t> - </a:t>
            </a:r>
            <a:r>
              <a:rPr lang="es-MX" dirty="0" err="1">
                <a:solidFill>
                  <a:schemeClr val="bg1"/>
                </a:solidFill>
                <a:latin typeface="Times New Roman" panose="02020603050405020304" pitchFamily="18" charset="0"/>
                <a:cs typeface="Times New Roman" panose="02020603050405020304" pitchFamily="18" charset="0"/>
              </a:rPr>
              <a:t>Niquel</a:t>
            </a:r>
            <a:endParaRPr lang="es-CO" dirty="0">
              <a:solidFill>
                <a:schemeClr val="bg1"/>
              </a:solidFill>
              <a:latin typeface="Times New Roman" panose="02020603050405020304" pitchFamily="18" charset="0"/>
              <a:cs typeface="Times New Roman" panose="02020603050405020304" pitchFamily="18" charset="0"/>
            </a:endParaRPr>
          </a:p>
        </p:txBody>
      </p:sp>
      <p:pic>
        <p:nvPicPr>
          <p:cNvPr id="6" name="Imagen 5" descr="Imagen que contiene luz, tráfico, parada, iluminado&#10;&#10;Descripción generada automáticamente">
            <a:extLst>
              <a:ext uri="{FF2B5EF4-FFF2-40B4-BE49-F238E27FC236}">
                <a16:creationId xmlns:a16="http://schemas.microsoft.com/office/drawing/2014/main" id="{42B27D03-4EE1-4AA6-A00A-DBB471C05229}"/>
              </a:ext>
            </a:extLst>
          </p:cNvPr>
          <p:cNvPicPr>
            <a:picLocks noChangeAspect="1"/>
          </p:cNvPicPr>
          <p:nvPr/>
        </p:nvPicPr>
        <p:blipFill>
          <a:blip r:embed="rId2"/>
          <a:stretch>
            <a:fillRect/>
          </a:stretch>
        </p:blipFill>
        <p:spPr>
          <a:xfrm>
            <a:off x="2957780" y="0"/>
            <a:ext cx="4726782" cy="2660897"/>
          </a:xfrm>
          <a:prstGeom prst="rect">
            <a:avLst/>
          </a:prstGeom>
        </p:spPr>
      </p:pic>
      <p:pic>
        <p:nvPicPr>
          <p:cNvPr id="8" name="Imagen 7" descr="Imagen que contiene luz, computadora, pantalla, alambre&#10;&#10;Descripción generada automáticamente">
            <a:extLst>
              <a:ext uri="{FF2B5EF4-FFF2-40B4-BE49-F238E27FC236}">
                <a16:creationId xmlns:a16="http://schemas.microsoft.com/office/drawing/2014/main" id="{3B0BD791-15E3-475D-8624-03EC93244EBB}"/>
              </a:ext>
            </a:extLst>
          </p:cNvPr>
          <p:cNvPicPr>
            <a:picLocks noChangeAspect="1"/>
          </p:cNvPicPr>
          <p:nvPr/>
        </p:nvPicPr>
        <p:blipFill>
          <a:blip r:embed="rId3"/>
          <a:stretch>
            <a:fillRect/>
          </a:stretch>
        </p:blipFill>
        <p:spPr>
          <a:xfrm>
            <a:off x="1746636" y="2571750"/>
            <a:ext cx="3720428" cy="2094380"/>
          </a:xfrm>
          <a:prstGeom prst="rect">
            <a:avLst/>
          </a:prstGeom>
        </p:spPr>
      </p:pic>
      <p:pic>
        <p:nvPicPr>
          <p:cNvPr id="12" name="Imagen 11" descr="Imagen que contiene luz, iluminado, oscuro, computadora&#10;&#10;Descripción generada automáticamente">
            <a:extLst>
              <a:ext uri="{FF2B5EF4-FFF2-40B4-BE49-F238E27FC236}">
                <a16:creationId xmlns:a16="http://schemas.microsoft.com/office/drawing/2014/main" id="{834E164A-1FC7-446B-93EF-72A4666EF32D}"/>
              </a:ext>
            </a:extLst>
          </p:cNvPr>
          <p:cNvPicPr>
            <a:picLocks noChangeAspect="1"/>
          </p:cNvPicPr>
          <p:nvPr/>
        </p:nvPicPr>
        <p:blipFill>
          <a:blip r:embed="rId4"/>
          <a:stretch>
            <a:fillRect/>
          </a:stretch>
        </p:blipFill>
        <p:spPr>
          <a:xfrm>
            <a:off x="5423570" y="2571750"/>
            <a:ext cx="3720430" cy="2094381"/>
          </a:xfrm>
          <a:prstGeom prst="rect">
            <a:avLst/>
          </a:prstGeom>
        </p:spPr>
      </p:pic>
    </p:spTree>
    <p:extLst>
      <p:ext uri="{BB962C8B-B14F-4D97-AF65-F5344CB8AC3E}">
        <p14:creationId xmlns:p14="http://schemas.microsoft.com/office/powerpoint/2010/main" val="3249358629"/>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020E3BC4D9E5946B8519EC903E1D2D8" ma:contentTypeVersion="15" ma:contentTypeDescription="Crear nuevo documento." ma:contentTypeScope="" ma:versionID="4719fff4955102ae711269344ae484da">
  <xsd:schema xmlns:xsd="http://www.w3.org/2001/XMLSchema" xmlns:xs="http://www.w3.org/2001/XMLSchema" xmlns:p="http://schemas.microsoft.com/office/2006/metadata/properties" xmlns:ns3="fa7e26b2-5651-4109-9bcc-4045094b0554" xmlns:ns4="485f0894-4906-4cf0-9a07-40bae8ee7744" targetNamespace="http://schemas.microsoft.com/office/2006/metadata/properties" ma:root="true" ma:fieldsID="fe73d84c0504b0bb90205ded51ea2971" ns3:_="" ns4:_="">
    <xsd:import namespace="fa7e26b2-5651-4109-9bcc-4045094b0554"/>
    <xsd:import namespace="485f0894-4906-4cf0-9a07-40bae8ee774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7e26b2-5651-4109-9bcc-4045094b0554"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element name="LastSharedByUser" ma:index="11" nillable="true" ma:displayName="Última vez que se compartió por usuario" ma:description="" ma:internalName="LastSharedByUser" ma:readOnly="true">
      <xsd:simpleType>
        <xsd:restriction base="dms:Note">
          <xsd:maxLength value="255"/>
        </xsd:restriction>
      </xsd:simpleType>
    </xsd:element>
    <xsd:element name="LastSharedByTime" ma:index="12"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85f0894-4906-4cf0-9a07-40bae8ee774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EBD670-8B6B-446E-9B9F-CC6723D54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7e26b2-5651-4109-9bcc-4045094b0554"/>
    <ds:schemaRef ds:uri="485f0894-4906-4cf0-9a07-40bae8ee7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08E63-21C4-4930-96B1-26BB587406FC}">
  <ds:schemaRefs>
    <ds:schemaRef ds:uri="http://schemas.microsoft.com/sharepoint/v3/contenttype/forms"/>
  </ds:schemaRefs>
</ds:datastoreItem>
</file>

<file path=customXml/itemProps3.xml><?xml version="1.0" encoding="utf-8"?>
<ds:datastoreItem xmlns:ds="http://schemas.openxmlformats.org/officeDocument/2006/customXml" ds:itemID="{58A57602-27D6-4ED3-9A11-9B78F19ED9E4}">
  <ds:schemaRefs>
    <ds:schemaRef ds:uri="http://schemas.microsoft.com/office/2006/metadata/properties"/>
    <ds:schemaRef ds:uri="http://purl.org/dc/elements/1.1/"/>
    <ds:schemaRef ds:uri="http://purl.org/dc/dcmitype/"/>
    <ds:schemaRef ds:uri="http://schemas.microsoft.com/office/2006/documentManagement/types"/>
    <ds:schemaRef ds:uri="fa7e26b2-5651-4109-9bcc-4045094b0554"/>
    <ds:schemaRef ds:uri="http://www.w3.org/XML/1998/namespace"/>
    <ds:schemaRef ds:uri="http://purl.org/dc/terms/"/>
    <ds:schemaRef ds:uri="http://schemas.microsoft.com/office/infopath/2007/PartnerControls"/>
    <ds:schemaRef ds:uri="http://schemas.openxmlformats.org/package/2006/metadata/core-properties"/>
    <ds:schemaRef ds:uri="485f0894-4906-4cf0-9a07-40bae8ee7744"/>
  </ds:schemaRefs>
</ds:datastoreItem>
</file>

<file path=docProps/app.xml><?xml version="1.0" encoding="utf-8"?>
<Properties xmlns="http://schemas.openxmlformats.org/officeDocument/2006/extended-properties" xmlns:vt="http://schemas.openxmlformats.org/officeDocument/2006/docPropsVTypes">
  <TotalTime>112</TotalTime>
  <Words>359</Words>
  <Application>Microsoft Office PowerPoint</Application>
  <PresentationFormat>Presentación en pantalla (16:9)</PresentationFormat>
  <Paragraphs>54</Paragraphs>
  <Slides>17</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Wingdings</vt:lpstr>
      <vt:lpstr>Times New Roman</vt:lpstr>
      <vt:lpstr>Barlow SemiBold</vt:lpstr>
      <vt:lpstr>Barlow Light</vt:lpstr>
      <vt:lpstr>Calibri</vt:lpstr>
      <vt:lpstr>Arial</vt:lpstr>
      <vt:lpstr>Lodovico template</vt:lpstr>
      <vt:lpstr>(Thesis 1) SIMULATIONS AND IMPLEMENTATION OF MAGNETIC MICROGRIPPERS FOR THE REMOVAL OF TEXTILE DYES IN WASTEWATERS</vt:lpstr>
      <vt:lpstr>Index</vt:lpstr>
      <vt:lpstr>Introduction</vt:lpstr>
      <vt:lpstr>Presentación de PowerPoint</vt:lpstr>
      <vt:lpstr>Methodology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Mabel Juliana Noguera Contreras</dc:creator>
  <cp:lastModifiedBy>diego felipe martinez</cp:lastModifiedBy>
  <cp:revision>12</cp:revision>
  <dcterms:modified xsi:type="dcterms:W3CDTF">2020-10-02T03:04:28Z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0x0101001020E3BC4D9E5946B8519EC903E1D2D8</vt:lpwstr>
  </property>
</Properties>
</file>