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9" r:id="rId14"/>
    <p:sldId id="296" r:id="rId15"/>
    <p:sldId id="293" r:id="rId16"/>
    <p:sldId id="294" r:id="rId17"/>
    <p:sldId id="297" r:id="rId18"/>
    <p:sldId id="298" r:id="rId19"/>
    <p:sldId id="299" r:id="rId20"/>
    <p:sldId id="300" r:id="rId21"/>
    <p:sldId id="301" r:id="rId22"/>
    <p:sldId id="302" r:id="rId23"/>
    <p:sldId id="278" r:id="rId24"/>
  </p:sldIdLst>
  <p:sldSz cx="9144000" cy="5143500" type="screen16x9"/>
  <p:notesSz cx="6858000" cy="9144000"/>
  <p:embeddedFontLst>
    <p:embeddedFont>
      <p:font typeface="Barlow Light" panose="020B0604020202020204" charset="0"/>
      <p:regular r:id="rId26"/>
      <p:bold r:id="rId27"/>
      <p:italic r:id="rId28"/>
      <p:boldItalic r:id="rId29"/>
    </p:embeddedFont>
    <p:embeddedFont>
      <p:font typeface="Barlow SemiBold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2B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CAE4DE-9ACE-4FB5-8050-54A7DB4D5D50}">
  <a:tblStyle styleId="{9ECAE4DE-9ACE-4FB5-8050-54A7DB4D5D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 showGuides="1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610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2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78" name="Google Shape;78;p2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-1" y="1541675"/>
            <a:ext cx="6869825" cy="12015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05" name="Google Shape;189;p3"/>
          <p:cNvSpPr txBox="1">
            <a:spLocks noGrp="1"/>
          </p:cNvSpPr>
          <p:nvPr>
            <p:ph type="subTitle" idx="1" hasCustomPrompt="1"/>
          </p:nvPr>
        </p:nvSpPr>
        <p:spPr>
          <a:xfrm>
            <a:off x="-4988" y="2792687"/>
            <a:ext cx="6874811" cy="8090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aseline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rPr lang="es-CO" dirty="0"/>
              <a:t>Haga clic para agregar los autores</a:t>
            </a:r>
            <a:endParaRPr dirty="0"/>
          </a:p>
        </p:txBody>
      </p:sp>
      <p:pic>
        <p:nvPicPr>
          <p:cNvPr id="50" name="Picture 4" descr="Resultado de imagen para uniandes logo&quot;">
            <a:extLst>
              <a:ext uri="{FF2B5EF4-FFF2-40B4-BE49-F238E27FC236}">
                <a16:creationId xmlns:a16="http://schemas.microsoft.com/office/drawing/2014/main" id="{E7AF50D9-235A-3248-A993-64073FED8BF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59"/>
          <a:stretch/>
        </p:blipFill>
        <p:spPr bwMode="auto">
          <a:xfrm>
            <a:off x="122830" y="4716393"/>
            <a:ext cx="1174417" cy="37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8D76D9B-F8E7-E34F-8BDB-6EDAB3161E42}"/>
              </a:ext>
            </a:extLst>
          </p:cNvPr>
          <p:cNvCxnSpPr/>
          <p:nvPr userDrawn="1"/>
        </p:nvCxnSpPr>
        <p:spPr>
          <a:xfrm>
            <a:off x="1429303" y="4704279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AE1AC5E-2789-5C49-A5A1-D2C12D7814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6372" r="6915"/>
          <a:stretch/>
        </p:blipFill>
        <p:spPr>
          <a:xfrm>
            <a:off x="1437134" y="4627452"/>
            <a:ext cx="2105204" cy="528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-1" y="0"/>
            <a:ext cx="169479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161364" y="1541675"/>
            <a:ext cx="6870583" cy="10300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SIMULATIONS AND IMPLEMENTATION OF MAGNETIC MICROGRIPPERS FOR THE REMOVAL OF TEXTILE DYES IN WASTEWATERS</a:t>
            </a:r>
            <a:endParaRPr dirty="0"/>
          </a:p>
        </p:txBody>
      </p:sp>
      <p:sp>
        <p:nvSpPr>
          <p:cNvPr id="13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0" y="2571750"/>
            <a:ext cx="6870582" cy="10187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	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1338B5A-E604-454B-B2C9-C7868497F4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10</a:t>
            </a:fld>
            <a:endParaRPr lang="es-CO"/>
          </a:p>
        </p:txBody>
      </p:sp>
      <p:pic>
        <p:nvPicPr>
          <p:cNvPr id="4" name="Imagen 3" descr="Imagen que contiene oscuro, pantalla, viendo, luz&#10;&#10;Descripción generada automáticamente">
            <a:extLst>
              <a:ext uri="{FF2B5EF4-FFF2-40B4-BE49-F238E27FC236}">
                <a16:creationId xmlns:a16="http://schemas.microsoft.com/office/drawing/2014/main" id="{18D1944A-9DBF-4345-9D35-CA62E763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43" y="988358"/>
            <a:ext cx="5819592" cy="32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7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F9F6656-97A0-4AEC-8BFB-C457DC66C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11</a:t>
            </a:fld>
            <a:endParaRPr lang="es-CO"/>
          </a:p>
        </p:txBody>
      </p:sp>
      <p:pic>
        <p:nvPicPr>
          <p:cNvPr id="4" name="Imagen 3" descr="Imagen que contiene Dibujo de ingeniería&#10;&#10;Descripción generada automáticamente">
            <a:extLst>
              <a:ext uri="{FF2B5EF4-FFF2-40B4-BE49-F238E27FC236}">
                <a16:creationId xmlns:a16="http://schemas.microsoft.com/office/drawing/2014/main" id="{ED1C8C6B-9F0C-4B0C-A412-4A8B0E4E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041" y="949709"/>
            <a:ext cx="5742199" cy="32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3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7F8E4B9-52BA-4DF1-ABEA-B4E83CF870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12</a:t>
            </a:fld>
            <a:endParaRPr lang="es-CO"/>
          </a:p>
        </p:txBody>
      </p:sp>
      <p:pic>
        <p:nvPicPr>
          <p:cNvPr id="4" name="Imagen 3" descr="Imagen que contiene luz, oscuro, pantalla, iluminado&#10;&#10;Descripción generada automáticamente">
            <a:extLst>
              <a:ext uri="{FF2B5EF4-FFF2-40B4-BE49-F238E27FC236}">
                <a16:creationId xmlns:a16="http://schemas.microsoft.com/office/drawing/2014/main" id="{E5FB6242-D89D-4C46-8DF1-8819AE4D4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11" y="800100"/>
            <a:ext cx="627183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4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2B20141-3B45-42A1-A469-98AF9EDFE8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13</a:t>
            </a:fld>
            <a:endParaRPr lang="es-CO"/>
          </a:p>
        </p:txBody>
      </p:sp>
      <p:pic>
        <p:nvPicPr>
          <p:cNvPr id="4" name="Imagen 3" descr="Imagen que contiene luz, oscuro, iluminado, computer&#10;&#10;Descripción generada automáticamente">
            <a:extLst>
              <a:ext uri="{FF2B5EF4-FFF2-40B4-BE49-F238E27FC236}">
                <a16:creationId xmlns:a16="http://schemas.microsoft.com/office/drawing/2014/main" id="{B79540C3-CB5C-4F52-B77B-9AE06E2F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98" y="1055593"/>
            <a:ext cx="5641077" cy="31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5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54C7E2-77AD-4173-A22B-1EF6E442DF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15B9EE82-94CA-45CB-8B8D-4B79C266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846" y="1665908"/>
            <a:ext cx="3440205" cy="258015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A4F1FC8-77AA-4D05-86A7-15DCF5C6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022" y="1529746"/>
            <a:ext cx="3690266" cy="2960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0C4E88-3C62-425F-8545-8538A9FF3E36}"/>
              </a:ext>
            </a:extLst>
          </p:cNvPr>
          <p:cNvSpPr txBox="1"/>
          <p:nvPr/>
        </p:nvSpPr>
        <p:spPr>
          <a:xfrm>
            <a:off x="2017059" y="571500"/>
            <a:ext cx="1680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Matlab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919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D8FE0D-97D1-4BCF-A3B5-92D1D94BD3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2055F48E-A6A7-4D6A-8DD7-8EFCC0EA5AE5}"/>
              </a:ext>
            </a:extLst>
          </p:cNvPr>
          <p:cNvSpPr txBox="1"/>
          <p:nvPr/>
        </p:nvSpPr>
        <p:spPr>
          <a:xfrm>
            <a:off x="114300" y="2253133"/>
            <a:ext cx="1640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</a:t>
            </a: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MX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FE83EB8-6F7E-456A-992E-620682C5E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63" y="865818"/>
            <a:ext cx="5224868" cy="3623982"/>
          </a:xfrm>
          <a:prstGeom prst="rect">
            <a:avLst/>
          </a:prstGeom>
        </p:spPr>
      </p:pic>
      <p:sp>
        <p:nvSpPr>
          <p:cNvPr id="7" name="CuadroTexto 3">
            <a:extLst>
              <a:ext uri="{FF2B5EF4-FFF2-40B4-BE49-F238E27FC236}">
                <a16:creationId xmlns:a16="http://schemas.microsoft.com/office/drawing/2014/main" id="{B29F96B0-4D33-4ED5-AF51-6C3AD4CD57C6}"/>
              </a:ext>
            </a:extLst>
          </p:cNvPr>
          <p:cNvSpPr txBox="1"/>
          <p:nvPr/>
        </p:nvSpPr>
        <p:spPr>
          <a:xfrm>
            <a:off x="114300" y="2582591"/>
            <a:ext cx="1640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</a:t>
            </a: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MX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Niquel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9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5FC66-83E9-4392-8BBB-D13E911474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2046346-8B1A-43BB-AADB-54B36CFC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41" y="1236289"/>
            <a:ext cx="3561229" cy="2670922"/>
          </a:xfrm>
          <a:prstGeom prst="rect">
            <a:avLst/>
          </a:prstGeom>
        </p:spPr>
      </p:pic>
      <p:pic>
        <p:nvPicPr>
          <p:cNvPr id="9" name="Picture 8" descr="Chart, surface chart&#10;&#10;Description automatically generated">
            <a:extLst>
              <a:ext uri="{FF2B5EF4-FFF2-40B4-BE49-F238E27FC236}">
                <a16:creationId xmlns:a16="http://schemas.microsoft.com/office/drawing/2014/main" id="{D3AA619E-C75C-4D20-8478-7B30BA08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270" y="1178299"/>
            <a:ext cx="3332629" cy="24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6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9C889-9EEB-40AA-9DD0-07576A146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56C016F-FC95-4F3E-B978-C84134B1F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0"/>
          <a:stretch/>
        </p:blipFill>
        <p:spPr>
          <a:xfrm>
            <a:off x="2043951" y="329452"/>
            <a:ext cx="6231400" cy="44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9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5697D-50B3-47DD-AA13-C2F81C438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755467E-77BC-475C-89B7-22766551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86" y="712695"/>
            <a:ext cx="5694502" cy="35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46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78EC65-BAB8-4CA1-82C4-304A4EB44A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Google Shape;753;p35">
            <a:extLst>
              <a:ext uri="{FF2B5EF4-FFF2-40B4-BE49-F238E27FC236}">
                <a16:creationId xmlns:a16="http://schemas.microsoft.com/office/drawing/2014/main" id="{17C6D6D9-6852-44F3-A8CB-A2A3B10E96D7}"/>
              </a:ext>
            </a:extLst>
          </p:cNvPr>
          <p:cNvSpPr txBox="1">
            <a:spLocks/>
          </p:cNvSpPr>
          <p:nvPr/>
        </p:nvSpPr>
        <p:spPr>
          <a:xfrm>
            <a:off x="3558415" y="2155500"/>
            <a:ext cx="42888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s-CO" sz="4000" dirty="0">
                <a:solidFill>
                  <a:schemeClr val="accent1"/>
                </a:solidFill>
              </a:rPr>
              <a:t>Future </a:t>
            </a:r>
            <a:r>
              <a:rPr lang="es-CO" sz="4000" dirty="0" err="1">
                <a:solidFill>
                  <a:schemeClr val="accent1"/>
                </a:solidFill>
              </a:rPr>
              <a:t>work</a:t>
            </a:r>
            <a:endParaRPr lang="es-CO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0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C68088E-9BEB-4F40-AA95-76FC166B30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2</a:t>
            </a:fld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D03769-19E0-4BF2-B1D1-125290F68E13}"/>
              </a:ext>
            </a:extLst>
          </p:cNvPr>
          <p:cNvSpPr txBox="1"/>
          <p:nvPr/>
        </p:nvSpPr>
        <p:spPr>
          <a:xfrm>
            <a:off x="1892119" y="701328"/>
            <a:ext cx="692523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OBJECTIVES AND SCOPE </a:t>
            </a:r>
            <a:endParaRPr lang="es-CO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s-CO" sz="14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Simulation and implementation of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biomicromechanical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devices for the removal of textile dyes from wastewaters. 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CO" sz="1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Specific</a:t>
            </a:r>
            <a:r>
              <a:rPr lang="es-CO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(Tesis 1) </a:t>
            </a:r>
            <a:endParaRPr lang="es-CO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s-CO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❖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 materials and appropriate surface functionalization strategies to conduct textile dyes removal processes from wastewaters. 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❖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Engineer the geometry and simulate selected materials with suitable capacity to be implemented in the microstructures. 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❖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 software to simulate magnetic and mechanical responses of the microstructures and interactions among themselves. </a:t>
            </a:r>
          </a:p>
        </p:txBody>
      </p:sp>
    </p:spTree>
    <p:extLst>
      <p:ext uri="{BB962C8B-B14F-4D97-AF65-F5344CB8AC3E}">
        <p14:creationId xmlns:p14="http://schemas.microsoft.com/office/powerpoint/2010/main" val="1684052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20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35"/>
          <p:cNvSpPr txBox="1">
            <a:spLocks noGrp="1"/>
          </p:cNvSpPr>
          <p:nvPr>
            <p:ph type="ctrTitle" idx="4294967295"/>
          </p:nvPr>
        </p:nvSpPr>
        <p:spPr>
          <a:xfrm>
            <a:off x="4042509" y="2155500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54" name="Google Shape;754;p35"/>
          <p:cNvSpPr txBox="1">
            <a:spLocks noGrp="1"/>
          </p:cNvSpPr>
          <p:nvPr>
            <p:ph type="subTitle" idx="4294967295"/>
          </p:nvPr>
        </p:nvSpPr>
        <p:spPr>
          <a:xfrm>
            <a:off x="4394934" y="2988000"/>
            <a:ext cx="2167791" cy="499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 dirty="0"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5" name="Picture 4" descr="Resultado de imagen para uniandes logo&quot;">
            <a:hlinkClick r:id="rId3" action="ppaction://hlinksldjump"/>
            <a:extLst>
              <a:ext uri="{FF2B5EF4-FFF2-40B4-BE49-F238E27FC236}">
                <a16:creationId xmlns:a16="http://schemas.microsoft.com/office/drawing/2014/main" id="{66616431-2EEE-1549-B3F7-FEC545C57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59"/>
          <a:stretch/>
        </p:blipFill>
        <p:spPr bwMode="auto">
          <a:xfrm>
            <a:off x="3803816" y="1632985"/>
            <a:ext cx="1174417" cy="37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hlinkClick r:id="rId3" action="ppaction://hlinksldjump"/>
            <a:extLst>
              <a:ext uri="{FF2B5EF4-FFF2-40B4-BE49-F238E27FC236}">
                <a16:creationId xmlns:a16="http://schemas.microsoft.com/office/drawing/2014/main" id="{E70B8BC7-F290-3C47-BD11-E72FCF3920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470" b="35246"/>
          <a:stretch/>
        </p:blipFill>
        <p:spPr>
          <a:xfrm>
            <a:off x="4978233" y="1473634"/>
            <a:ext cx="2460355" cy="531232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8D3B27-A625-EC42-BE5A-534B63D55A0B}"/>
              </a:ext>
            </a:extLst>
          </p:cNvPr>
          <p:cNvCxnSpPr/>
          <p:nvPr/>
        </p:nvCxnSpPr>
        <p:spPr>
          <a:xfrm>
            <a:off x="5081114" y="1629749"/>
            <a:ext cx="0" cy="375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123E85D-7EA8-45DE-A032-65C4E621F6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3</a:t>
            </a:fld>
            <a:endParaRPr lang="es-C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2DC740-CA34-4985-BB40-7CA62542F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40" y="685613"/>
            <a:ext cx="5398550" cy="18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143526B-B3AD-41C0-BE92-A5E1620472B5}"/>
              </a:ext>
            </a:extLst>
          </p:cNvPr>
          <p:cNvSpPr txBox="1"/>
          <p:nvPr/>
        </p:nvSpPr>
        <p:spPr>
          <a:xfrm>
            <a:off x="2393576" y="463924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Inicial draft</a:t>
            </a:r>
            <a:endParaRPr lang="es-C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573145-F8FD-4D82-A297-4D7EFB98957B}"/>
              </a:ext>
            </a:extLst>
          </p:cNvPr>
          <p:cNvGrpSpPr>
            <a:grpSpLocks/>
          </p:cNvGrpSpPr>
          <p:nvPr/>
        </p:nvGrpSpPr>
        <p:grpSpPr bwMode="auto">
          <a:xfrm>
            <a:off x="2098078" y="2359959"/>
            <a:ext cx="6555104" cy="2455676"/>
            <a:chOff x="2157" y="9876"/>
            <a:chExt cx="7955" cy="2519"/>
          </a:xfrm>
        </p:grpSpPr>
        <p:pic>
          <p:nvPicPr>
            <p:cNvPr id="1028" name="Imagen 3">
              <a:extLst>
                <a:ext uri="{FF2B5EF4-FFF2-40B4-BE49-F238E27FC236}">
                  <a16:creationId xmlns:a16="http://schemas.microsoft.com/office/drawing/2014/main" id="{64E23134-2282-49B5-848A-EA37C04F92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" y="10074"/>
              <a:ext cx="3746" cy="2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Imagen 3">
              <a:extLst>
                <a:ext uri="{FF2B5EF4-FFF2-40B4-BE49-F238E27FC236}">
                  <a16:creationId xmlns:a16="http://schemas.microsoft.com/office/drawing/2014/main" id="{3D83E3C6-03E7-4E3E-B5F8-954161224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5" y="9876"/>
              <a:ext cx="3557" cy="2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986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BD5467-E3CF-4F23-AD25-DCB7DEACC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4</a:t>
            </a:fld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1C5B88-9951-40EB-888D-753BF69B4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658" y="1004591"/>
            <a:ext cx="6242018" cy="3134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E50106-8C31-4630-8706-583C7AEF2D50}"/>
              </a:ext>
            </a:extLst>
          </p:cNvPr>
          <p:cNvSpPr txBox="1"/>
          <p:nvPr/>
        </p:nvSpPr>
        <p:spPr>
          <a:xfrm>
            <a:off x="1996889" y="19498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COMSOL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614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23FDD7-BE76-41EE-A75B-4D624B5FA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5</a:t>
            </a:fld>
            <a:endParaRPr lang="es-CO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2C4060-DFBC-46B1-BCB8-8DE0DCA16DBB}"/>
              </a:ext>
            </a:extLst>
          </p:cNvPr>
          <p:cNvGrpSpPr>
            <a:grpSpLocks/>
          </p:cNvGrpSpPr>
          <p:nvPr/>
        </p:nvGrpSpPr>
        <p:grpSpPr bwMode="auto">
          <a:xfrm>
            <a:off x="1542862" y="107576"/>
            <a:ext cx="7056532" cy="4709074"/>
            <a:chOff x="1689" y="2204"/>
            <a:chExt cx="9423" cy="6385"/>
          </a:xfrm>
        </p:grpSpPr>
        <p:pic>
          <p:nvPicPr>
            <p:cNvPr id="2051" name="Imagen 10" descr="Imagen que contiene luz, oscuro, iluminado, pantalla&#10;&#10;Descripción generada automáticamente">
              <a:extLst>
                <a:ext uri="{FF2B5EF4-FFF2-40B4-BE49-F238E27FC236}">
                  <a16:creationId xmlns:a16="http://schemas.microsoft.com/office/drawing/2014/main" id="{0B2E6D30-4304-4A6A-B673-3EDCC7EB4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" y="2204"/>
              <a:ext cx="4394" cy="2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Imagen 8" descr="Imagen que contiene luz, exterior, tráfico, verde&#10;&#10;Descripción generada automáticamente">
              <a:extLst>
                <a:ext uri="{FF2B5EF4-FFF2-40B4-BE49-F238E27FC236}">
                  <a16:creationId xmlns:a16="http://schemas.microsoft.com/office/drawing/2014/main" id="{3A8FC444-644E-4E39-B664-CBD700052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" y="2619"/>
              <a:ext cx="4270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Imagen 4" descr="Imagen que contiene luz, tráfico, oscuro, computadora&#10;&#10;Descripción generada automáticamente">
              <a:extLst>
                <a:ext uri="{FF2B5EF4-FFF2-40B4-BE49-F238E27FC236}">
                  <a16:creationId xmlns:a16="http://schemas.microsoft.com/office/drawing/2014/main" id="{1427D361-BCC1-4095-8B0E-9F28B2DA6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" y="5636"/>
              <a:ext cx="4469" cy="2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Imagen 6" descr="Un luz de freno&#10;&#10;Descripción generada automáticamente">
              <a:extLst>
                <a:ext uri="{FF2B5EF4-FFF2-40B4-BE49-F238E27FC236}">
                  <a16:creationId xmlns:a16="http://schemas.microsoft.com/office/drawing/2014/main" id="{D2363D01-5807-4433-B807-CF805A117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2" y="5730"/>
              <a:ext cx="4659" cy="2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9AC8776E-CE96-45D6-BBB4-99B281529EEC}"/>
              </a:ext>
            </a:extLst>
          </p:cNvPr>
          <p:cNvSpPr txBox="1"/>
          <p:nvPr/>
        </p:nvSpPr>
        <p:spPr>
          <a:xfrm>
            <a:off x="67235" y="2196974"/>
            <a:ext cx="1640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</a:t>
            </a: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MX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4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F96A6B8-53F5-43E1-8644-31F8E954CA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6</a:t>
            </a:fld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5FB048-F723-4FC3-B94E-596E72BA2842}"/>
              </a:ext>
            </a:extLst>
          </p:cNvPr>
          <p:cNvSpPr txBox="1"/>
          <p:nvPr/>
        </p:nvSpPr>
        <p:spPr>
          <a:xfrm>
            <a:off x="67235" y="2196974"/>
            <a:ext cx="1640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</a:t>
            </a: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MX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Niquel</a:t>
            </a:r>
            <a:endParaRPr lang="es-C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magen que contiene luz, tráfico, parada, iluminado&#10;&#10;Descripción generada automáticamente">
            <a:extLst>
              <a:ext uri="{FF2B5EF4-FFF2-40B4-BE49-F238E27FC236}">
                <a16:creationId xmlns:a16="http://schemas.microsoft.com/office/drawing/2014/main" id="{42B27D03-4EE1-4AA6-A00A-DBB471C0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80" y="0"/>
            <a:ext cx="4726782" cy="2660897"/>
          </a:xfrm>
          <a:prstGeom prst="rect">
            <a:avLst/>
          </a:prstGeom>
        </p:spPr>
      </p:pic>
      <p:pic>
        <p:nvPicPr>
          <p:cNvPr id="8" name="Imagen 7" descr="Imagen que contiene luz, computadora, pantalla, alambre&#10;&#10;Descripción generada automáticamente">
            <a:extLst>
              <a:ext uri="{FF2B5EF4-FFF2-40B4-BE49-F238E27FC236}">
                <a16:creationId xmlns:a16="http://schemas.microsoft.com/office/drawing/2014/main" id="{3B0BD791-15E3-475D-8624-03EC9324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36" y="2571750"/>
            <a:ext cx="3720428" cy="2094380"/>
          </a:xfrm>
          <a:prstGeom prst="rect">
            <a:avLst/>
          </a:prstGeom>
        </p:spPr>
      </p:pic>
      <p:pic>
        <p:nvPicPr>
          <p:cNvPr id="12" name="Imagen 11" descr="Imagen que contiene luz, iluminado, oscuro, computadora&#10;&#10;Descripción generada automáticamente">
            <a:extLst>
              <a:ext uri="{FF2B5EF4-FFF2-40B4-BE49-F238E27FC236}">
                <a16:creationId xmlns:a16="http://schemas.microsoft.com/office/drawing/2014/main" id="{834E164A-1FC7-446B-93EF-72A4666EF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570" y="2571750"/>
            <a:ext cx="3720430" cy="20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5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3AA8306-7829-4256-8A1A-CDFCAD181F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7</a:t>
            </a:fld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FDF8A4-7480-471A-AA03-DCC6B246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64" y="295388"/>
            <a:ext cx="6370872" cy="41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1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D369DD4-19F1-4F0C-81C2-FCFE346AF9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8</a:t>
            </a:fld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24E827-F39C-4319-9DD2-3529E4B37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12" y="200200"/>
            <a:ext cx="6538733" cy="44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7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8E261F8-7EAC-4DD2-8346-5118A2B93D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9</a:t>
            </a:fld>
            <a:endParaRPr lang="es-CO"/>
          </a:p>
        </p:txBody>
      </p:sp>
      <p:pic>
        <p:nvPicPr>
          <p:cNvPr id="4" name="Imagen 3" descr="Imagen que contiene luz, pantalla, oscuro, tabla&#10;&#10;Descripción generada automáticamente">
            <a:extLst>
              <a:ext uri="{FF2B5EF4-FFF2-40B4-BE49-F238E27FC236}">
                <a16:creationId xmlns:a16="http://schemas.microsoft.com/office/drawing/2014/main" id="{0E8728D6-03B3-4B58-B884-7D4EA190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952659"/>
            <a:ext cx="6085099" cy="34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2168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108E63-21C4-4930-96B1-26BB587406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BD670-8B6B-446E-9B9F-CC6723D541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A57602-27D6-4ED3-9A11-9B78F19ED9E4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fa7e26b2-5651-4109-9bcc-4045094b0554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85f0894-4906-4cf0-9a07-40bae8ee774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132</Words>
  <Application>Microsoft Office PowerPoint</Application>
  <PresentationFormat>On-screen Show (16:9)</PresentationFormat>
  <Paragraphs>42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Barlow SemiBold</vt:lpstr>
      <vt:lpstr>Wingdings</vt:lpstr>
      <vt:lpstr>Barlow Light</vt:lpstr>
      <vt:lpstr>Calibri</vt:lpstr>
      <vt:lpstr>Times New Roman</vt:lpstr>
      <vt:lpstr>Arial</vt:lpstr>
      <vt:lpstr>Lodovico template</vt:lpstr>
      <vt:lpstr>SIMULATIONS AND IMPLEMENTATION OF MAGNETIC MICROGRIPPERS FOR THE REMOVAL OF TEXTILE DYES IN WASTEWATERS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Mabel Juliana Noguera Contreras</dc:creator>
  <cp:lastModifiedBy>diego felipe martinez</cp:lastModifiedBy>
  <cp:revision>19</cp:revision>
  <dcterms:modified xsi:type="dcterms:W3CDTF">2020-12-04T01:52:15Z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