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6"/>
  </p:notesMasterIdLst>
  <p:sldIdLst>
    <p:sldId id="257" r:id="rId4"/>
    <p:sldId id="264" r:id="rId5"/>
    <p:sldId id="263" r:id="rId6"/>
    <p:sldId id="265" r:id="rId7"/>
    <p:sldId id="267" r:id="rId8"/>
    <p:sldId id="268" r:id="rId9"/>
    <p:sldId id="269" r:id="rId10"/>
    <p:sldId id="270" r:id="rId11"/>
    <p:sldId id="271" r:id="rId12"/>
    <p:sldId id="272" r:id="rId13"/>
    <p:sldId id="273" r:id="rId14"/>
    <p:sldId id="274" r:id="rId15"/>
  </p:sldIdLst>
  <p:sldSz cx="10969625" cy="6170613"/>
  <p:notesSz cx="6858000" cy="9144000"/>
  <p:custDataLst>
    <p:tags r:id="rId17"/>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81BBC20-BAB8-B7E3-464F-11F034812D88}" name="Batista Gabriel (CaP/ETS)" initials="BG(" userId="S::bga4ca@bosch.com::75d4cd60-3106-493c-a4c6-d0a29582f11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41" autoAdjust="0"/>
    <p:restoredTop sz="43341" autoAdjust="0"/>
  </p:normalViewPr>
  <p:slideViewPr>
    <p:cSldViewPr snapToGrid="0">
      <p:cViewPr varScale="1">
        <p:scale>
          <a:sx n="122" d="100"/>
          <a:sy n="122" d="100"/>
        </p:scale>
        <p:origin x="6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22.07.2023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‹nº›</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492D48B2-9EB0-4B37-9B35-FC11E2EA535A}" type="slidenum">
              <a:rPr lang="de-DE" smtClean="0"/>
              <a:t>1</a:t>
            </a:fld>
            <a:endParaRPr lang="de-DE"/>
          </a:p>
        </p:txBody>
      </p:sp>
    </p:spTree>
    <p:extLst>
      <p:ext uri="{BB962C8B-B14F-4D97-AF65-F5344CB8AC3E}">
        <p14:creationId xmlns:p14="http://schemas.microsoft.com/office/powerpoint/2010/main" val="3786759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492D48B2-9EB0-4B37-9B35-FC11E2EA535A}" type="slidenum">
              <a:rPr lang="de-DE" smtClean="0"/>
              <a:t>10</a:t>
            </a:fld>
            <a:endParaRPr lang="de-DE"/>
          </a:p>
        </p:txBody>
      </p:sp>
    </p:spTree>
    <p:extLst>
      <p:ext uri="{BB962C8B-B14F-4D97-AF65-F5344CB8AC3E}">
        <p14:creationId xmlns:p14="http://schemas.microsoft.com/office/powerpoint/2010/main" val="3653234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492D48B2-9EB0-4B37-9B35-FC11E2EA535A}" type="slidenum">
              <a:rPr lang="de-DE" smtClean="0"/>
              <a:t>11</a:t>
            </a:fld>
            <a:endParaRPr lang="de-DE"/>
          </a:p>
        </p:txBody>
      </p:sp>
    </p:spTree>
    <p:extLst>
      <p:ext uri="{BB962C8B-B14F-4D97-AF65-F5344CB8AC3E}">
        <p14:creationId xmlns:p14="http://schemas.microsoft.com/office/powerpoint/2010/main" val="425714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492D48B2-9EB0-4B37-9B35-FC11E2EA535A}" type="slidenum">
              <a:rPr lang="de-DE" smtClean="0"/>
              <a:t>12</a:t>
            </a:fld>
            <a:endParaRPr lang="de-DE"/>
          </a:p>
        </p:txBody>
      </p:sp>
    </p:spTree>
    <p:extLst>
      <p:ext uri="{BB962C8B-B14F-4D97-AF65-F5344CB8AC3E}">
        <p14:creationId xmlns:p14="http://schemas.microsoft.com/office/powerpoint/2010/main" val="126081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800" dirty="0">
                <a:latin typeface="Calibri" panose="020F0502020204030204" pitchFamily="34" charset="0"/>
              </a:rPr>
              <a:t>O versionamento permite que os desenvolvedores trabalhem em paralelo, registrem e acompanhem as mudanças feitas no código, facilitem a colaboração entre membros da equipe e permitam que eles voltem a versões anteriores do código, se necessário. Isso ajuda a manter o código organizado, seguro e evita conflitos entre as alterações feitas por diferentes desenvolvedores.</a:t>
            </a:r>
          </a:p>
          <a:p>
            <a:endParaRPr lang="pt-BR" dirty="0"/>
          </a:p>
          <a:p>
            <a:endParaRPr lang="pt-BR" dirty="0"/>
          </a:p>
          <a:p>
            <a:r>
              <a:rPr lang="pt-BR" dirty="0"/>
              <a:t>As imagens ilustram os problemas sem o versionamento de código onde tem diversas mudanças por diversas pessoas sem um controle e organização</a:t>
            </a:r>
          </a:p>
        </p:txBody>
      </p:sp>
      <p:sp>
        <p:nvSpPr>
          <p:cNvPr id="4" name="Slide Number Placeholder 3"/>
          <p:cNvSpPr>
            <a:spLocks noGrp="1"/>
          </p:cNvSpPr>
          <p:nvPr>
            <p:ph type="sldNum" sz="quarter" idx="5"/>
          </p:nvPr>
        </p:nvSpPr>
        <p:spPr/>
        <p:txBody>
          <a:bodyPr/>
          <a:lstStyle/>
          <a:p>
            <a:fld id="{492D48B2-9EB0-4B37-9B35-FC11E2EA535A}" type="slidenum">
              <a:rPr lang="de-DE" smtClean="0"/>
              <a:t>2</a:t>
            </a:fld>
            <a:endParaRPr lang="de-DE"/>
          </a:p>
        </p:txBody>
      </p:sp>
    </p:spTree>
    <p:extLst>
      <p:ext uri="{BB962C8B-B14F-4D97-AF65-F5344CB8AC3E}">
        <p14:creationId xmlns:p14="http://schemas.microsoft.com/office/powerpoint/2010/main" val="402965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492D48B2-9EB0-4B37-9B35-FC11E2EA535A}" type="slidenum">
              <a:rPr lang="de-DE" smtClean="0"/>
              <a:t>3</a:t>
            </a:fld>
            <a:endParaRPr lang="de-DE"/>
          </a:p>
        </p:txBody>
      </p:sp>
    </p:spTree>
    <p:extLst>
      <p:ext uri="{BB962C8B-B14F-4D97-AF65-F5344CB8AC3E}">
        <p14:creationId xmlns:p14="http://schemas.microsoft.com/office/powerpoint/2010/main" val="94376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i="0" dirty="0">
                <a:solidFill>
                  <a:srgbClr val="4D4D4D"/>
                </a:solidFill>
                <a:effectLst/>
                <a:latin typeface="-apple-system"/>
              </a:rPr>
              <a:t>Os </a:t>
            </a:r>
            <a:r>
              <a:rPr lang="pt-BR" b="0" i="0" dirty="0" err="1">
                <a:solidFill>
                  <a:srgbClr val="4D4D4D"/>
                </a:solidFill>
                <a:effectLst/>
                <a:latin typeface="-apple-system"/>
              </a:rPr>
              <a:t>commits</a:t>
            </a:r>
            <a:r>
              <a:rPr lang="pt-BR" b="0" i="0" dirty="0">
                <a:solidFill>
                  <a:srgbClr val="4D4D4D"/>
                </a:solidFill>
                <a:effectLst/>
                <a:latin typeface="-apple-system"/>
              </a:rPr>
              <a:t> são as unidades estruturais de um cronograma de projeto </a:t>
            </a:r>
            <a:r>
              <a:rPr lang="pt-BR" b="0" i="0" dirty="0" err="1">
                <a:solidFill>
                  <a:srgbClr val="4D4D4D"/>
                </a:solidFill>
                <a:effectLst/>
                <a:latin typeface="-apple-system"/>
              </a:rPr>
              <a:t>Git</a:t>
            </a:r>
            <a:r>
              <a:rPr lang="pt-BR" b="0" i="0" dirty="0">
                <a:solidFill>
                  <a:srgbClr val="4D4D4D"/>
                </a:solidFill>
                <a:effectLst/>
                <a:latin typeface="-apple-system"/>
              </a:rPr>
              <a:t>. Podem ser considerados instantâneos ou marcos ao longo do cronograma de um projeto </a:t>
            </a:r>
            <a:r>
              <a:rPr lang="pt-BR" b="0" i="0" dirty="0" err="1">
                <a:solidFill>
                  <a:srgbClr val="4D4D4D"/>
                </a:solidFill>
                <a:effectLst/>
                <a:latin typeface="-apple-system"/>
              </a:rPr>
              <a:t>Git</a:t>
            </a:r>
            <a:r>
              <a:rPr lang="pt-BR" b="0" i="0" dirty="0">
                <a:solidFill>
                  <a:srgbClr val="4D4D4D"/>
                </a:solidFill>
                <a:effectLst/>
                <a:latin typeface="-apple-system"/>
              </a:rPr>
              <a:t>. São criados com o comando </a:t>
            </a:r>
            <a:r>
              <a:rPr lang="pt-BR" dirty="0" err="1"/>
              <a:t>git</a:t>
            </a:r>
            <a:r>
              <a:rPr lang="pt-BR" dirty="0"/>
              <a:t> </a:t>
            </a:r>
            <a:r>
              <a:rPr lang="pt-BR" dirty="0" err="1"/>
              <a:t>commit</a:t>
            </a:r>
            <a:r>
              <a:rPr lang="pt-BR" b="0" i="0" dirty="0">
                <a:solidFill>
                  <a:srgbClr val="4D4D4D"/>
                </a:solidFill>
                <a:effectLst/>
                <a:latin typeface="-apple-system"/>
              </a:rPr>
              <a:t> para capturar o estado de um projeto naquele momento.</a:t>
            </a:r>
          </a:p>
          <a:p>
            <a:endParaRPr lang="pt-BR" b="0" i="0" dirty="0">
              <a:solidFill>
                <a:srgbClr val="4D4D4D"/>
              </a:solidFill>
              <a:effectLst/>
              <a:latin typeface="-apple-system"/>
            </a:endParaRPr>
          </a:p>
          <a:p>
            <a:r>
              <a:rPr lang="pt-BR" b="0" i="0" dirty="0">
                <a:solidFill>
                  <a:srgbClr val="4D4D4D"/>
                </a:solidFill>
                <a:effectLst/>
                <a:latin typeface="-apple-system"/>
              </a:rPr>
              <a:t>A primeira imagem ilustram que os </a:t>
            </a:r>
            <a:r>
              <a:rPr lang="pt-BR" b="0" i="0" dirty="0" err="1">
                <a:solidFill>
                  <a:srgbClr val="4D4D4D"/>
                </a:solidFill>
                <a:effectLst/>
                <a:latin typeface="-apple-system"/>
              </a:rPr>
              <a:t>commits</a:t>
            </a:r>
            <a:r>
              <a:rPr lang="pt-BR" b="0" i="0" dirty="0">
                <a:solidFill>
                  <a:srgbClr val="4D4D4D"/>
                </a:solidFill>
                <a:effectLst/>
                <a:latin typeface="-apple-system"/>
              </a:rPr>
              <a:t> são pacotes e junção desses pacotes formam um repositório</a:t>
            </a:r>
            <a:endParaRPr lang="pt-BR" dirty="0"/>
          </a:p>
        </p:txBody>
      </p:sp>
      <p:sp>
        <p:nvSpPr>
          <p:cNvPr id="4" name="Slide Number Placeholder 3"/>
          <p:cNvSpPr>
            <a:spLocks noGrp="1"/>
          </p:cNvSpPr>
          <p:nvPr>
            <p:ph type="sldNum" sz="quarter" idx="5"/>
          </p:nvPr>
        </p:nvSpPr>
        <p:spPr/>
        <p:txBody>
          <a:bodyPr/>
          <a:lstStyle/>
          <a:p>
            <a:fld id="{492D48B2-9EB0-4B37-9B35-FC11E2EA535A}" type="slidenum">
              <a:rPr lang="de-DE" smtClean="0"/>
              <a:t>4</a:t>
            </a:fld>
            <a:endParaRPr lang="de-DE"/>
          </a:p>
        </p:txBody>
      </p:sp>
    </p:spTree>
    <p:extLst>
      <p:ext uri="{BB962C8B-B14F-4D97-AF65-F5344CB8AC3E}">
        <p14:creationId xmlns:p14="http://schemas.microsoft.com/office/powerpoint/2010/main" val="190454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i="0" dirty="0">
                <a:solidFill>
                  <a:srgbClr val="E2EEFF"/>
                </a:solidFill>
                <a:effectLst/>
                <a:latin typeface="Google Sans"/>
              </a:rPr>
              <a:t>O comando </a:t>
            </a:r>
            <a:r>
              <a:rPr lang="pt-BR" b="0" i="0" dirty="0" err="1">
                <a:solidFill>
                  <a:srgbClr val="E2EEFF"/>
                </a:solidFill>
                <a:effectLst/>
                <a:latin typeface="Google Sans"/>
              </a:rPr>
              <a:t>git</a:t>
            </a:r>
            <a:r>
              <a:rPr lang="pt-BR" b="0" i="0" dirty="0">
                <a:solidFill>
                  <a:srgbClr val="E2EEFF"/>
                </a:solidFill>
                <a:effectLst/>
                <a:latin typeface="Google Sans"/>
              </a:rPr>
              <a:t> </a:t>
            </a:r>
            <a:r>
              <a:rPr lang="pt-BR" b="0" i="0" dirty="0" err="1">
                <a:solidFill>
                  <a:srgbClr val="E2EEFF"/>
                </a:solidFill>
                <a:effectLst/>
                <a:latin typeface="Google Sans"/>
              </a:rPr>
              <a:t>branch</a:t>
            </a:r>
            <a:r>
              <a:rPr lang="pt-BR" b="0" i="0" dirty="0">
                <a:solidFill>
                  <a:srgbClr val="E2EEFF"/>
                </a:solidFill>
                <a:effectLst/>
                <a:latin typeface="Google Sans"/>
              </a:rPr>
              <a:t> permite criar, listar, renomear e excluir ramificações</a:t>
            </a:r>
            <a:r>
              <a:rPr lang="pt-BR" b="0" i="0" dirty="0">
                <a:solidFill>
                  <a:srgbClr val="E8EAED"/>
                </a:solidFill>
                <a:effectLst/>
                <a:latin typeface="Google Sans"/>
              </a:rPr>
              <a:t>. Ele não permite alternar entre as ramificações ou reunir um histórico bifurcado de novo. Por esse motivo, o comando </a:t>
            </a:r>
            <a:r>
              <a:rPr lang="pt-BR" b="0" i="0" dirty="0" err="1">
                <a:solidFill>
                  <a:srgbClr val="E8EAED"/>
                </a:solidFill>
                <a:effectLst/>
                <a:latin typeface="Google Sans"/>
              </a:rPr>
              <a:t>git</a:t>
            </a:r>
            <a:r>
              <a:rPr lang="pt-BR" b="0" i="0" dirty="0">
                <a:solidFill>
                  <a:srgbClr val="E8EAED"/>
                </a:solidFill>
                <a:effectLst/>
                <a:latin typeface="Google Sans"/>
              </a:rPr>
              <a:t> </a:t>
            </a:r>
            <a:r>
              <a:rPr lang="pt-BR" b="0" i="0" dirty="0" err="1">
                <a:solidFill>
                  <a:srgbClr val="E8EAED"/>
                </a:solidFill>
                <a:effectLst/>
                <a:latin typeface="Google Sans"/>
              </a:rPr>
              <a:t>branch</a:t>
            </a:r>
            <a:r>
              <a:rPr lang="pt-BR" b="0" i="0" dirty="0">
                <a:solidFill>
                  <a:srgbClr val="E8EAED"/>
                </a:solidFill>
                <a:effectLst/>
                <a:latin typeface="Google Sans"/>
              </a:rPr>
              <a:t> é muito integrado com os comandos </a:t>
            </a:r>
            <a:r>
              <a:rPr lang="pt-BR" b="0" i="0" dirty="0" err="1">
                <a:solidFill>
                  <a:srgbClr val="E8EAED"/>
                </a:solidFill>
                <a:effectLst/>
                <a:latin typeface="Google Sans"/>
              </a:rPr>
              <a:t>git</a:t>
            </a:r>
            <a:r>
              <a:rPr lang="pt-BR" b="0" i="0" dirty="0">
                <a:solidFill>
                  <a:srgbClr val="E8EAED"/>
                </a:solidFill>
                <a:effectLst/>
                <a:latin typeface="Google Sans"/>
              </a:rPr>
              <a:t> checkout e </a:t>
            </a:r>
            <a:r>
              <a:rPr lang="pt-BR" b="0" i="0" dirty="0" err="1">
                <a:solidFill>
                  <a:srgbClr val="E8EAED"/>
                </a:solidFill>
                <a:effectLst/>
                <a:latin typeface="Google Sans"/>
              </a:rPr>
              <a:t>git</a:t>
            </a:r>
            <a:r>
              <a:rPr lang="pt-BR" b="0" i="0" dirty="0">
                <a:solidFill>
                  <a:srgbClr val="E8EAED"/>
                </a:solidFill>
                <a:effectLst/>
                <a:latin typeface="Google Sans"/>
              </a:rPr>
              <a:t> merge .</a:t>
            </a:r>
          </a:p>
          <a:p>
            <a:endParaRPr lang="pt-BR" b="0" i="0" dirty="0">
              <a:solidFill>
                <a:srgbClr val="E8EAED"/>
              </a:solidFill>
              <a:effectLst/>
              <a:latin typeface="Google Sans"/>
            </a:endParaRPr>
          </a:p>
          <a:p>
            <a:r>
              <a:rPr lang="pt-BR" b="0" i="0" dirty="0">
                <a:solidFill>
                  <a:srgbClr val="E8EAED"/>
                </a:solidFill>
                <a:effectLst/>
                <a:latin typeface="Google Sans"/>
              </a:rPr>
              <a:t>A primeira imagem mostram a evolução de arquivos de acordo com a evolução de diversas </a:t>
            </a:r>
            <a:r>
              <a:rPr lang="pt-BR" b="0" i="0" dirty="0" err="1">
                <a:solidFill>
                  <a:srgbClr val="E8EAED"/>
                </a:solidFill>
                <a:effectLst/>
                <a:latin typeface="Google Sans"/>
              </a:rPr>
              <a:t>branches</a:t>
            </a:r>
            <a:endParaRPr lang="pt-BR" b="0" i="0" dirty="0">
              <a:solidFill>
                <a:srgbClr val="E8EAED"/>
              </a:solidFill>
              <a:effectLst/>
              <a:latin typeface="Google Sans"/>
            </a:endParaRPr>
          </a:p>
          <a:p>
            <a:endParaRPr lang="pt-BR" b="0" i="0" dirty="0">
              <a:solidFill>
                <a:srgbClr val="E8EAED"/>
              </a:solidFill>
              <a:effectLst/>
              <a:latin typeface="Google Sans"/>
            </a:endParaRPr>
          </a:p>
          <a:p>
            <a:r>
              <a:rPr lang="pt-BR" b="0" i="0" dirty="0">
                <a:solidFill>
                  <a:srgbClr val="E8EAED"/>
                </a:solidFill>
                <a:effectLst/>
                <a:latin typeface="Google Sans"/>
              </a:rPr>
              <a:t>A segunda e terceira imagem são fotos das </a:t>
            </a:r>
            <a:r>
              <a:rPr lang="pt-BR" b="0" i="0" dirty="0" err="1">
                <a:solidFill>
                  <a:srgbClr val="E8EAED"/>
                </a:solidFill>
                <a:effectLst/>
                <a:latin typeface="Google Sans"/>
              </a:rPr>
              <a:t>branches</a:t>
            </a:r>
            <a:r>
              <a:rPr lang="pt-BR" b="0" i="0" dirty="0">
                <a:solidFill>
                  <a:srgbClr val="E8EAED"/>
                </a:solidFill>
                <a:effectLst/>
                <a:latin typeface="Google Sans"/>
              </a:rPr>
              <a:t> existentes em projetos famosos</a:t>
            </a:r>
            <a:endParaRPr lang="pt-BR" dirty="0"/>
          </a:p>
        </p:txBody>
      </p:sp>
      <p:sp>
        <p:nvSpPr>
          <p:cNvPr id="4" name="Slide Number Placeholder 3"/>
          <p:cNvSpPr>
            <a:spLocks noGrp="1"/>
          </p:cNvSpPr>
          <p:nvPr>
            <p:ph type="sldNum" sz="quarter" idx="5"/>
          </p:nvPr>
        </p:nvSpPr>
        <p:spPr/>
        <p:txBody>
          <a:bodyPr/>
          <a:lstStyle/>
          <a:p>
            <a:fld id="{492D48B2-9EB0-4B37-9B35-FC11E2EA535A}" type="slidenum">
              <a:rPr lang="de-DE" smtClean="0"/>
              <a:t>5</a:t>
            </a:fld>
            <a:endParaRPr lang="de-DE"/>
          </a:p>
        </p:txBody>
      </p:sp>
    </p:spTree>
    <p:extLst>
      <p:ext uri="{BB962C8B-B14F-4D97-AF65-F5344CB8AC3E}">
        <p14:creationId xmlns:p14="http://schemas.microsoft.com/office/powerpoint/2010/main" val="731145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i="0" dirty="0">
                <a:solidFill>
                  <a:srgbClr val="D1D5DB"/>
                </a:solidFill>
                <a:effectLst/>
                <a:latin typeface="Söhne"/>
              </a:rPr>
              <a:t>Um merge é uma operação do </a:t>
            </a:r>
            <a:r>
              <a:rPr lang="pt-BR" b="0" i="0" dirty="0" err="1">
                <a:solidFill>
                  <a:srgbClr val="D1D5DB"/>
                </a:solidFill>
                <a:effectLst/>
                <a:latin typeface="Söhne"/>
              </a:rPr>
              <a:t>Git</a:t>
            </a:r>
            <a:r>
              <a:rPr lang="pt-BR" b="0" i="0" dirty="0">
                <a:solidFill>
                  <a:srgbClr val="D1D5DB"/>
                </a:solidFill>
                <a:effectLst/>
                <a:latin typeface="Söhne"/>
              </a:rPr>
              <a:t> que combina as alterações de duas ou mais </a:t>
            </a:r>
            <a:r>
              <a:rPr lang="pt-BR" b="0" i="0" dirty="0" err="1">
                <a:solidFill>
                  <a:srgbClr val="D1D5DB"/>
                </a:solidFill>
                <a:effectLst/>
                <a:latin typeface="Söhne"/>
              </a:rPr>
              <a:t>branches</a:t>
            </a:r>
            <a:r>
              <a:rPr lang="pt-BR" b="0" i="0" dirty="0">
                <a:solidFill>
                  <a:srgbClr val="D1D5DB"/>
                </a:solidFill>
                <a:effectLst/>
                <a:latin typeface="Söhne"/>
              </a:rPr>
              <a:t> diferentes em uma única </a:t>
            </a:r>
            <a:r>
              <a:rPr lang="pt-BR" b="0" i="0" dirty="0" err="1">
                <a:solidFill>
                  <a:srgbClr val="D1D5DB"/>
                </a:solidFill>
                <a:effectLst/>
                <a:latin typeface="Söhne"/>
              </a:rPr>
              <a:t>branch</a:t>
            </a:r>
            <a:r>
              <a:rPr lang="pt-BR" b="0" i="0" dirty="0">
                <a:solidFill>
                  <a:srgbClr val="D1D5DB"/>
                </a:solidFill>
                <a:effectLst/>
                <a:latin typeface="Söhne"/>
              </a:rPr>
              <a:t>. Isso é útil quando você deseja incorporar o trabalho feito em uma </a:t>
            </a:r>
            <a:r>
              <a:rPr lang="pt-BR" b="0" i="0" dirty="0" err="1">
                <a:solidFill>
                  <a:srgbClr val="D1D5DB"/>
                </a:solidFill>
                <a:effectLst/>
                <a:latin typeface="Söhne"/>
              </a:rPr>
              <a:t>branch</a:t>
            </a:r>
            <a:r>
              <a:rPr lang="pt-BR" b="0" i="0" dirty="0">
                <a:solidFill>
                  <a:srgbClr val="D1D5DB"/>
                </a:solidFill>
                <a:effectLst/>
                <a:latin typeface="Söhne"/>
              </a:rPr>
              <a:t> em outra, mantendo o histórico de ambas. Os merges são usados para integrar recursos ou correções desenvolvidos em </a:t>
            </a:r>
            <a:r>
              <a:rPr lang="pt-BR" b="0" i="0" dirty="0" err="1">
                <a:solidFill>
                  <a:srgbClr val="D1D5DB"/>
                </a:solidFill>
                <a:effectLst/>
                <a:latin typeface="Söhne"/>
              </a:rPr>
              <a:t>branches</a:t>
            </a:r>
            <a:r>
              <a:rPr lang="pt-BR" b="0" i="0" dirty="0">
                <a:solidFill>
                  <a:srgbClr val="D1D5DB"/>
                </a:solidFill>
                <a:effectLst/>
                <a:latin typeface="Söhne"/>
              </a:rPr>
              <a:t> separadas de volta à </a:t>
            </a:r>
            <a:r>
              <a:rPr lang="pt-BR" b="0" i="0" dirty="0" err="1">
                <a:solidFill>
                  <a:srgbClr val="D1D5DB"/>
                </a:solidFill>
                <a:effectLst/>
                <a:latin typeface="Söhne"/>
              </a:rPr>
              <a:t>branch</a:t>
            </a:r>
            <a:r>
              <a:rPr lang="pt-BR" b="0" i="0" dirty="0">
                <a:solidFill>
                  <a:srgbClr val="D1D5DB"/>
                </a:solidFill>
                <a:effectLst/>
                <a:latin typeface="Söhne"/>
              </a:rPr>
              <a:t> principal do projeto. Eles ajudam a manter o código organizado e permitem que várias pessoas trabalhem em paralelo em recursos distintos sem interferências.</a:t>
            </a:r>
          </a:p>
          <a:p>
            <a:endParaRPr lang="pt-BR" b="0" i="0" dirty="0">
              <a:solidFill>
                <a:srgbClr val="D1D5DB"/>
              </a:solidFill>
              <a:effectLst/>
              <a:latin typeface="Söhne"/>
            </a:endParaRPr>
          </a:p>
          <a:p>
            <a:r>
              <a:rPr lang="pt-BR" b="0" i="0" dirty="0">
                <a:solidFill>
                  <a:srgbClr val="D1D5DB"/>
                </a:solidFill>
                <a:effectLst/>
                <a:latin typeface="Söhne"/>
              </a:rPr>
              <a:t>A imagem ilustra a junção de dois trabalhos feitos por grupos diferentes e depois sendo integrados</a:t>
            </a:r>
            <a:endParaRPr lang="pt-BR" dirty="0"/>
          </a:p>
        </p:txBody>
      </p:sp>
      <p:sp>
        <p:nvSpPr>
          <p:cNvPr id="4" name="Slide Number Placeholder 3"/>
          <p:cNvSpPr>
            <a:spLocks noGrp="1"/>
          </p:cNvSpPr>
          <p:nvPr>
            <p:ph type="sldNum" sz="quarter" idx="5"/>
          </p:nvPr>
        </p:nvSpPr>
        <p:spPr/>
        <p:txBody>
          <a:bodyPr/>
          <a:lstStyle/>
          <a:p>
            <a:fld id="{492D48B2-9EB0-4B37-9B35-FC11E2EA535A}" type="slidenum">
              <a:rPr lang="de-DE" smtClean="0"/>
              <a:t>6</a:t>
            </a:fld>
            <a:endParaRPr lang="de-DE"/>
          </a:p>
        </p:txBody>
      </p:sp>
    </p:spTree>
    <p:extLst>
      <p:ext uri="{BB962C8B-B14F-4D97-AF65-F5344CB8AC3E}">
        <p14:creationId xmlns:p14="http://schemas.microsoft.com/office/powerpoint/2010/main" val="3834003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800" dirty="0">
                <a:latin typeface="Calibri" panose="020F0502020204030204" pitchFamily="34" charset="0"/>
              </a:rPr>
              <a:t> Isso é útil para evitar o controle de versão de arquivos desnecessários, como arquivos temporários ou arquivos compilados.</a:t>
            </a:r>
            <a:endParaRPr lang="pt-BR" dirty="0"/>
          </a:p>
        </p:txBody>
      </p:sp>
      <p:sp>
        <p:nvSpPr>
          <p:cNvPr id="4" name="Slide Number Placeholder 3"/>
          <p:cNvSpPr>
            <a:spLocks noGrp="1"/>
          </p:cNvSpPr>
          <p:nvPr>
            <p:ph type="sldNum" sz="quarter" idx="5"/>
          </p:nvPr>
        </p:nvSpPr>
        <p:spPr/>
        <p:txBody>
          <a:bodyPr/>
          <a:lstStyle/>
          <a:p>
            <a:fld id="{492D48B2-9EB0-4B37-9B35-FC11E2EA535A}" type="slidenum">
              <a:rPr lang="de-DE" smtClean="0"/>
              <a:t>7</a:t>
            </a:fld>
            <a:endParaRPr lang="de-DE"/>
          </a:p>
        </p:txBody>
      </p:sp>
    </p:spTree>
    <p:extLst>
      <p:ext uri="{BB962C8B-B14F-4D97-AF65-F5344CB8AC3E}">
        <p14:creationId xmlns:p14="http://schemas.microsoft.com/office/powerpoint/2010/main" val="418407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492D48B2-9EB0-4B37-9B35-FC11E2EA535A}" type="slidenum">
              <a:rPr lang="de-DE" smtClean="0"/>
              <a:t>8</a:t>
            </a:fld>
            <a:endParaRPr lang="de-DE"/>
          </a:p>
        </p:txBody>
      </p:sp>
    </p:spTree>
    <p:extLst>
      <p:ext uri="{BB962C8B-B14F-4D97-AF65-F5344CB8AC3E}">
        <p14:creationId xmlns:p14="http://schemas.microsoft.com/office/powerpoint/2010/main" val="247587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492D48B2-9EB0-4B37-9B35-FC11E2EA535A}" type="slidenum">
              <a:rPr lang="de-DE" smtClean="0"/>
              <a:t>9</a:t>
            </a:fld>
            <a:endParaRPr lang="de-DE"/>
          </a:p>
        </p:txBody>
      </p:sp>
    </p:spTree>
    <p:extLst>
      <p:ext uri="{BB962C8B-B14F-4D97-AF65-F5344CB8AC3E}">
        <p14:creationId xmlns:p14="http://schemas.microsoft.com/office/powerpoint/2010/main" val="3194360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547200" y="2602898"/>
            <a:ext cx="9268637" cy="1507549"/>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Presentation title</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547200" y="4241130"/>
            <a:ext cx="9268637"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Department, Date</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0969200" cy="2056725"/>
          </a:xfrm>
          <a:prstGeom prst="rect">
            <a:avLst/>
          </a:prstGeom>
        </p:spPr>
      </p:pic>
    </p:spTree>
    <p:extLst>
      <p:ext uri="{BB962C8B-B14F-4D97-AF65-F5344CB8AC3E}">
        <p14:creationId xmlns:p14="http://schemas.microsoft.com/office/powerpoint/2010/main" val="2149848536"/>
      </p:ext>
    </p:extLst>
  </p:cSld>
  <p:clrMapOvr>
    <a:masterClrMapping/>
  </p:clrMapOvr>
  <p:hf sldNum="0" hdr="0" ftr="0" dt="0"/>
  <p:extLst>
    <p:ext uri="{DCECCB84-F9BA-43D5-87BE-67443E8EF086}">
      <p15:sldGuideLst xmlns:p15="http://schemas.microsoft.com/office/powerpoint/2012/main">
        <p15:guide id="1" pos="428" userDrawn="1">
          <p15:clr>
            <a:srgbClr val="FBAE40"/>
          </p15:clr>
        </p15:guide>
        <p15:guide id="2" pos="6185" userDrawn="1">
          <p15:clr>
            <a:srgbClr val="FBAE40"/>
          </p15:clr>
        </p15:guide>
        <p15:guide id="3" orient="horz" pos="1290" userDrawn="1">
          <p15:clr>
            <a:srgbClr val="FBAE40"/>
          </p15:clr>
        </p15:guide>
        <p15:guide id="4" orient="horz" pos="2590" userDrawn="1">
          <p15:clr>
            <a:srgbClr val="FBAE40"/>
          </p15:clr>
        </p15:guide>
        <p15:guide id="5" orient="horz" pos="2664" userDrawn="1">
          <p15:clr>
            <a:srgbClr val="FBAE40"/>
          </p15:clr>
        </p15:guide>
        <p15:guide id="6" orient="horz" pos="347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05200" y="1296000"/>
            <a:ext cx="49140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3600" y="1295999"/>
            <a:ext cx="4914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05200" y="1296000"/>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0600" y="1296000"/>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96000" y="1295999"/>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5" userDrawn="1">
          <p15:clr>
            <a:srgbClr val="FBAE40"/>
          </p15:clr>
        </p15:guide>
        <p15:guide id="10" pos="4453" userDrawn="1">
          <p15:clr>
            <a:srgbClr val="FBAE40"/>
          </p15:clr>
        </p15:guide>
        <p15:guide id="11" pos="478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5399"/>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877600" y="1295400"/>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5550000" y="1295399"/>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222400" y="1295400"/>
            <a:ext cx="25416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1731" userDrawn="1">
          <p15:clr>
            <a:srgbClr val="FBAE40"/>
          </p15:clr>
        </p15:guide>
        <p15:guide id="9" pos="1810" userDrawn="1">
          <p15:clr>
            <a:srgbClr val="FBAE40"/>
          </p15:clr>
        </p15:guide>
        <p15:guide id="10" pos="3417" userDrawn="1">
          <p15:clr>
            <a:srgbClr val="FBAE40"/>
          </p15:clr>
        </p15:guide>
        <p15:guide id="11" pos="3495" userDrawn="1">
          <p15:clr>
            <a:srgbClr val="FBAE40"/>
          </p15:clr>
        </p15:guide>
        <p15:guide id="12" pos="5098" userDrawn="1">
          <p15:clr>
            <a:srgbClr val="FBAE40"/>
          </p15:clr>
        </p15:guide>
        <p15:guide id="13" pos="517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105588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05200" y="3481200"/>
            <a:ext cx="105588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0000" y="1295999"/>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05200" y="34812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0000" y="34812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3225" userDrawn="1">
          <p15:clr>
            <a:srgbClr val="FBAE40"/>
          </p15:clr>
        </p15:guide>
        <p15:guide id="11" pos="368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00600" y="1295999"/>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96000" y="1295999"/>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052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006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960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7" userDrawn="1">
          <p15:clr>
            <a:srgbClr val="FBAE40"/>
          </p15:clr>
        </p15:guide>
        <p15:guide id="10" pos="4453" userDrawn="1">
          <p15:clr>
            <a:srgbClr val="FBAE40"/>
          </p15:clr>
        </p15:guide>
        <p15:guide id="11" pos="4782" userDrawn="1">
          <p15:clr>
            <a:srgbClr val="FBAE40"/>
          </p15:clr>
        </p15:guide>
        <p15:guide id="12" orient="horz" pos="2113" userDrawn="1">
          <p15:clr>
            <a:srgbClr val="FBAE40"/>
          </p15:clr>
        </p15:guide>
        <p15:guide id="13" orient="horz" pos="219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877600" y="1295999"/>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0000" y="12960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222400" y="1295999"/>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052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8776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00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2224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1731" userDrawn="1">
          <p15:clr>
            <a:srgbClr val="FBAE40"/>
          </p15:clr>
        </p15:guide>
        <p15:guide id="11" pos="1810" userDrawn="1">
          <p15:clr>
            <a:srgbClr val="FBAE40"/>
          </p15:clr>
        </p15:guide>
        <p15:guide id="12" pos="3416" userDrawn="1">
          <p15:clr>
            <a:srgbClr val="FBAE40"/>
          </p15:clr>
        </p15:guide>
        <p15:guide id="13" pos="3497" userDrawn="1">
          <p15:clr>
            <a:srgbClr val="FBAE40"/>
          </p15:clr>
        </p15:guide>
        <p15:guide id="14" pos="5098" userDrawn="1">
          <p15:clr>
            <a:srgbClr val="FBAE40"/>
          </p15:clr>
        </p15:guide>
        <p15:guide id="15" pos="517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Add Slide Title</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7" orient="horz" pos="348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289593" y="1152144"/>
            <a:ext cx="7132831" cy="2044365"/>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Presentation title</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289593" y="3327191"/>
            <a:ext cx="7132831"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Department, Date</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2494" cy="6170613"/>
          </a:xfrm>
          <a:prstGeom prst="rect">
            <a:avLst/>
          </a:prstGeom>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2153" userDrawn="1">
          <p15:clr>
            <a:srgbClr val="FBAE40"/>
          </p15:clr>
        </p15:guide>
        <p15:guide id="2" pos="6491" userDrawn="1">
          <p15:clr>
            <a:srgbClr val="FBAE40"/>
          </p15:clr>
        </p15:guide>
        <p15:guide id="3" orient="horz" pos="2088" userDrawn="1">
          <p15:clr>
            <a:srgbClr val="FBAE40"/>
          </p15:clr>
        </p15:guide>
        <p15:guide id="4" orient="horz" pos="2014" userDrawn="1">
          <p15:clr>
            <a:srgbClr val="FBAE40"/>
          </p15:clr>
        </p15:guide>
        <p15:guide id="5" orient="horz" pos="347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547200" y="2602896"/>
            <a:ext cx="9268637" cy="2892602"/>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0" y="99"/>
            <a:ext cx="10969625" cy="2055600"/>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5781" y="98"/>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342" userDrawn="1">
          <p15:clr>
            <a:srgbClr val="FBAE40"/>
          </p15:clr>
        </p15:guide>
        <p15:guide id="2" pos="6165" userDrawn="1">
          <p15:clr>
            <a:srgbClr val="FBAE40"/>
          </p15:clr>
        </p15:guide>
        <p15:guide id="3" orient="horz" pos="1557" userDrawn="1">
          <p15:clr>
            <a:srgbClr val="FBAE40"/>
          </p15:clr>
        </p15:guide>
        <p15:guide id="4" orient="horz" pos="28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279831" y="1200075"/>
            <a:ext cx="7072741" cy="3142785"/>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99"/>
            <a:ext cx="2739600" cy="6170514"/>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4400" y="99"/>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833081435"/>
      </p:ext>
    </p:extLst>
  </p:cSld>
  <p:clrMapOvr>
    <a:masterClrMapping/>
  </p:clrMapOvr>
  <p:hf sldNum="0" hdr="0" ftr="0" dt="0"/>
  <p:extLst>
    <p:ext uri="{DCECCB84-F9BA-43D5-87BE-67443E8EF086}">
      <p15:sldGuideLst xmlns:p15="http://schemas.microsoft.com/office/powerpoint/2012/main">
        <p15:guide id="1" pos="2064" userDrawn="1">
          <p15:clr>
            <a:srgbClr val="FBAE40"/>
          </p15:clr>
        </p15:guide>
        <p15:guide id="2" pos="6165" userDrawn="1">
          <p15:clr>
            <a:srgbClr val="FBAE40"/>
          </p15:clr>
        </p15:guide>
        <p15:guide id="3" orient="horz" pos="754" userDrawn="1">
          <p15:clr>
            <a:srgbClr val="FBAE40"/>
          </p15:clr>
        </p15:guide>
        <p15:guide id="4" orient="horz" pos="2738" userDrawn="1">
          <p15:clr>
            <a:srgbClr val="FBAE40"/>
          </p15:clr>
        </p15:guide>
        <p15:guide id="5" pos="2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Tree>
    <p:extLst>
      <p:ext uri="{BB962C8B-B14F-4D97-AF65-F5344CB8AC3E}">
        <p14:creationId xmlns:p14="http://schemas.microsoft.com/office/powerpoint/2010/main" val="765800943"/>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06800" y="1036800"/>
            <a:ext cx="3780000" cy="2484000"/>
          </a:xfrm>
          <a:solidFill>
            <a:schemeClr val="bg1"/>
          </a:solidFill>
        </p:spPr>
        <p:txBody>
          <a:bodyPr lIns="252000" tIns="216000" rIns="252000" bIns="21600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spTree>
    <p:extLst>
      <p:ext uri="{BB962C8B-B14F-4D97-AF65-F5344CB8AC3E}">
        <p14:creationId xmlns:p14="http://schemas.microsoft.com/office/powerpoint/2010/main" val="764896579"/>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30852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05199" y="3495705"/>
            <a:ext cx="10558800" cy="2041094"/>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spTree>
    <p:extLst>
      <p:ext uri="{BB962C8B-B14F-4D97-AF65-F5344CB8AC3E}">
        <p14:creationId xmlns:p14="http://schemas.microsoft.com/office/powerpoint/2010/main" val="832061445"/>
      </p:ext>
    </p:extLst>
  </p:cSld>
  <p:clrMapOvr>
    <a:masterClrMapping/>
  </p:clrMapOvr>
  <p:hf sldNum="0" hdr="0" ftr="0" dt="0"/>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949" userDrawn="1">
          <p15:clr>
            <a:srgbClr val="FBAE40"/>
          </p15:clr>
        </p15:guide>
        <p15:guide id="4" orient="horz" pos="3489" userDrawn="1">
          <p15:clr>
            <a:srgbClr val="FBAE40"/>
          </p15:clr>
        </p15:guide>
        <p15:guide id="5" orient="horz" pos="220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5486400" cy="6170400"/>
          </a:xfrm>
          <a:blipFill dpi="0" rotWithShape="1">
            <a:blip r:embed="rId3">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5895302" y="410492"/>
            <a:ext cx="4596486" cy="5126308"/>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1976700591"/>
      </p:ext>
    </p:extLst>
  </p:cSld>
  <p:clrMapOvr>
    <a:masterClrMapping/>
  </p:clrMapOvr>
  <p:hf sldNum="0" hdr="0" ftr="0" dt="0"/>
  <p:extLst>
    <p:ext uri="{DCECCB84-F9BA-43D5-87BE-67443E8EF086}">
      <p15:sldGuideLst xmlns:p15="http://schemas.microsoft.com/office/powerpoint/2012/main">
        <p15:guide id="1" pos="3456" userDrawn="1">
          <p15:clr>
            <a:srgbClr val="FBAE40"/>
          </p15:clr>
        </p15:guide>
        <p15:guide id="2" pos="6784" userDrawn="1">
          <p15:clr>
            <a:srgbClr val="FBAE40"/>
          </p15:clr>
        </p15:guide>
        <p15:guide id="3" orient="horz" pos="250" userDrawn="1">
          <p15:clr>
            <a:srgbClr val="FBAE40"/>
          </p15:clr>
        </p15:guide>
        <p15:guide id="4" orient="horz" pos="3489" userDrawn="1">
          <p15:clr>
            <a:srgbClr val="FBAE40"/>
          </p15:clr>
        </p15:guide>
        <p15:guide id="5" pos="371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05200" y="1296000"/>
            <a:ext cx="105588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‹nº›</a:t>
            </a:fld>
            <a:endParaRPr lang="en-US" noProof="1"/>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0"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2" name="Title Placeholder 1"/>
          <p:cNvSpPr>
            <a:spLocks noGrp="1"/>
          </p:cNvSpPr>
          <p:nvPr>
            <p:ph type="title"/>
          </p:nvPr>
        </p:nvSpPr>
        <p:spPr>
          <a:xfrm>
            <a:off x="205200" y="648000"/>
            <a:ext cx="10558800" cy="388800"/>
          </a:xfrm>
          <a:prstGeom prst="rect">
            <a:avLst/>
          </a:prstGeom>
        </p:spPr>
        <p:txBody>
          <a:bodyPr vert="horz" lIns="0" tIns="0" rIns="0" bIns="0" rtlCol="0" anchor="t" anchorCtr="0">
            <a:noAutofit/>
          </a:bodyPr>
          <a:lstStyle/>
          <a:p>
            <a:r>
              <a:rPr lang="en-US" noProof="1"/>
              <a:t>Add Slide Title</a:t>
            </a:r>
          </a:p>
        </p:txBody>
      </p:sp>
      <p:sp>
        <p:nvSpPr>
          <p:cNvPr id="3" name="Text Placeholder 2"/>
          <p:cNvSpPr>
            <a:spLocks noGrp="1"/>
          </p:cNvSpPr>
          <p:nvPr>
            <p:ph type="body" idx="1"/>
          </p:nvPr>
        </p:nvSpPr>
        <p:spPr>
          <a:xfrm>
            <a:off x="205200" y="1296000"/>
            <a:ext cx="10558800" cy="4240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05200" y="566640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‹nº›</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547200" y="5688000"/>
            <a:ext cx="912600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Interno</a:t>
            </a:r>
            <a:r>
              <a:rPr lang="en-US" sz="600" kern="0" baseline="0" noProof="1">
                <a:solidFill>
                  <a:schemeClr val="tx1"/>
                </a:solidFill>
                <a:latin typeface="+mn-lt"/>
              </a:rPr>
              <a:t> | CaP/ETS | 2021-08-05</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47200" y="5793901"/>
            <a:ext cx="912600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Todos os direitos reservados, também no que diz respeito a qualquer disposição, utilização, reprodução, processamento, transmissão, bem como no caso de pedidos de patentes.</a:t>
            </a: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816069" y="5383543"/>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48" r:id="rId1"/>
    <p:sldLayoutId id="2147483710" r:id="rId2"/>
    <p:sldLayoutId id="2147483713" r:id="rId3"/>
    <p:sldLayoutId id="2147483749" r:id="rId4"/>
    <p:sldLayoutId id="2147483750" r:id="rId5"/>
    <p:sldLayoutId id="2147483751" r:id="rId6"/>
    <p:sldLayoutId id="2147483752" r:id="rId7"/>
    <p:sldLayoutId id="214748375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23" r:id="rId17"/>
    <p:sldLayoutId id="2147483734" r:id="rId18"/>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30400" indent="-230400"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687600" indent="-230400" algn="l" defTabSz="914333" rtl="0" eaLnBrk="1" latinLnBrk="0" hangingPunct="1">
        <a:lnSpc>
          <a:spcPct val="103000"/>
        </a:lnSpc>
        <a:spcBef>
          <a:spcPts val="500"/>
        </a:spcBef>
        <a:buFont typeface="Symbol" panose="05050102010706020507" pitchFamily="18" charset="2"/>
        <a:buChar char="-"/>
        <a:defRPr sz="1600" kern="1200">
          <a:solidFill>
            <a:schemeClr val="tx1"/>
          </a:solidFill>
          <a:latin typeface="+mn-lt"/>
          <a:ea typeface="+mn-ea"/>
          <a:cs typeface="+mn-cs"/>
        </a:defRPr>
      </a:lvl2pPr>
      <a:lvl3pPr marL="1144800" indent="-230400" algn="l" defTabSz="914333" rtl="0" eaLnBrk="1" latinLnBrk="0" hangingPunct="1">
        <a:lnSpc>
          <a:spcPct val="102000"/>
        </a:lnSpc>
        <a:spcBef>
          <a:spcPts val="500"/>
        </a:spcBef>
        <a:buFont typeface="Symbol" panose="05050102010706020507" pitchFamily="18" charset="2"/>
        <a:buChar char="-"/>
        <a:defRPr sz="1400" kern="1200">
          <a:solidFill>
            <a:schemeClr val="tx1"/>
          </a:solidFill>
          <a:latin typeface="+mn-lt"/>
          <a:ea typeface="+mn-ea"/>
          <a:cs typeface="+mn-cs"/>
        </a:defRPr>
      </a:lvl3pPr>
      <a:lvl4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1602000" indent="-230400"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A415281D-9A85-2A89-1335-06084B3F3BC8}"/>
              </a:ext>
            </a:extLst>
          </p:cNvPr>
          <p:cNvSpPr txBox="1"/>
          <p:nvPr/>
        </p:nvSpPr>
        <p:spPr>
          <a:xfrm>
            <a:off x="328370" y="2742406"/>
            <a:ext cx="9111150" cy="685800"/>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buFontTx/>
              <a:buNone/>
              <a:tabLst/>
            </a:pPr>
            <a:r>
              <a:rPr kumimoji="0" lang="pt-BR" sz="4400" b="0" i="0" u="none" strike="noStrike" kern="0" cap="none" spc="0" normalizeH="0" baseline="0" noProof="0" dirty="0" err="1">
                <a:ln>
                  <a:noFill/>
                </a:ln>
                <a:solidFill>
                  <a:srgbClr val="000000"/>
                </a:solidFill>
                <a:effectLst/>
                <a:uLnTx/>
                <a:uFillTx/>
              </a:rPr>
              <a:t>Git</a:t>
            </a:r>
            <a:r>
              <a:rPr kumimoji="0" lang="pt-BR" sz="4400" b="0" i="0" u="none" strike="noStrike" kern="0" cap="none" spc="0" normalizeH="0" baseline="0" noProof="0" dirty="0">
                <a:ln>
                  <a:noFill/>
                </a:ln>
                <a:solidFill>
                  <a:srgbClr val="000000"/>
                </a:solidFill>
                <a:effectLst/>
                <a:uLnTx/>
                <a:uFillTx/>
              </a:rPr>
              <a:t> e </a:t>
            </a:r>
            <a:r>
              <a:rPr kumimoji="0" lang="pt-BR" sz="4400" b="0" i="0" u="none" strike="noStrike" kern="0" cap="none" spc="0" normalizeH="0" baseline="0" noProof="0" dirty="0" err="1">
                <a:ln>
                  <a:noFill/>
                </a:ln>
                <a:solidFill>
                  <a:srgbClr val="000000"/>
                </a:solidFill>
                <a:effectLst/>
                <a:uLnTx/>
                <a:uFillTx/>
              </a:rPr>
              <a:t>Github</a:t>
            </a:r>
            <a:endParaRPr kumimoji="0" lang="pt-BR" sz="4400" b="0" i="0" u="none" strike="noStrike" kern="0" cap="none" spc="0" normalizeH="0" baseline="0" noProof="0" dirty="0">
              <a:ln>
                <a:noFill/>
              </a:ln>
              <a:solidFill>
                <a:srgbClr val="000000"/>
              </a:solidFill>
              <a:effectLst/>
              <a:uLnTx/>
              <a:uFillTx/>
            </a:endParaRPr>
          </a:p>
        </p:txBody>
      </p:sp>
      <p:pic>
        <p:nvPicPr>
          <p:cNvPr id="2052" name="Picture 4" descr="Git - Logo Downloads">
            <a:extLst>
              <a:ext uri="{FF2B5EF4-FFF2-40B4-BE49-F238E27FC236}">
                <a16:creationId xmlns:a16="http://schemas.microsoft.com/office/drawing/2014/main" id="{67C6C33A-7012-644C-5751-C2E980B06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70" y="3770677"/>
            <a:ext cx="1545247" cy="15452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Logos and Usage · GitHub">
            <a:extLst>
              <a:ext uri="{FF2B5EF4-FFF2-40B4-BE49-F238E27FC236}">
                <a16:creationId xmlns:a16="http://schemas.microsoft.com/office/drawing/2014/main" id="{CF8B16F3-C05D-7844-BAFA-321720E1E2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2924" y="3603377"/>
            <a:ext cx="1891322" cy="189132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2293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F9EEC80F-7145-4697-B70B-EC7FD8F2A40F}"/>
              </a:ext>
            </a:extLst>
          </p:cNvPr>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11" name="Título 1">
            <a:extLst>
              <a:ext uri="{FF2B5EF4-FFF2-40B4-BE49-F238E27FC236}">
                <a16:creationId xmlns:a16="http://schemas.microsoft.com/office/drawing/2014/main" id="{72A26E69-1A55-EC30-D8B4-596359D48415}"/>
              </a:ext>
            </a:extLst>
          </p:cNvPr>
          <p:cNvSpPr>
            <a:spLocks noGrp="1"/>
          </p:cNvSpPr>
          <p:nvPr>
            <p:ph type="title"/>
          </p:nvPr>
        </p:nvSpPr>
        <p:spPr>
          <a:xfrm>
            <a:off x="205200" y="648000"/>
            <a:ext cx="10558800" cy="388800"/>
          </a:xfrm>
        </p:spPr>
        <p:txBody>
          <a:bodyPr/>
          <a:lstStyle/>
          <a:p>
            <a:r>
              <a:rPr lang="pt-BR" i="1" dirty="0" err="1"/>
              <a:t>Github</a:t>
            </a:r>
            <a:endParaRPr lang="pt-BR" i="1" dirty="0"/>
          </a:p>
        </p:txBody>
      </p:sp>
      <p:sp>
        <p:nvSpPr>
          <p:cNvPr id="12" name="Espaço Reservado para Texto 2">
            <a:extLst>
              <a:ext uri="{FF2B5EF4-FFF2-40B4-BE49-F238E27FC236}">
                <a16:creationId xmlns:a16="http://schemas.microsoft.com/office/drawing/2014/main" id="{E0844CD0-BAA8-739B-2640-4E2E99F08AAE}"/>
              </a:ext>
            </a:extLst>
          </p:cNvPr>
          <p:cNvSpPr>
            <a:spLocks noGrp="1"/>
          </p:cNvSpPr>
          <p:nvPr>
            <p:ph type="body" sz="quarter" idx="15"/>
          </p:nvPr>
        </p:nvSpPr>
        <p:spPr>
          <a:xfrm>
            <a:off x="205200" y="259200"/>
            <a:ext cx="10558800" cy="388800"/>
          </a:xfrm>
        </p:spPr>
        <p:txBody>
          <a:bodyPr/>
          <a:lstStyle/>
          <a:p>
            <a:r>
              <a:rPr lang="pt-BR" dirty="0"/>
              <a:t>Versionamento de código</a:t>
            </a:r>
          </a:p>
        </p:txBody>
      </p:sp>
      <p:sp>
        <p:nvSpPr>
          <p:cNvPr id="8" name="CaixaDeTexto 7">
            <a:extLst>
              <a:ext uri="{FF2B5EF4-FFF2-40B4-BE49-F238E27FC236}">
                <a16:creationId xmlns:a16="http://schemas.microsoft.com/office/drawing/2014/main" id="{525C43F4-4F85-22A4-CBF1-09A77FF36635}"/>
              </a:ext>
            </a:extLst>
          </p:cNvPr>
          <p:cNvSpPr txBox="1"/>
          <p:nvPr/>
        </p:nvSpPr>
        <p:spPr>
          <a:xfrm>
            <a:off x="205200" y="1162306"/>
            <a:ext cx="8835292" cy="646331"/>
          </a:xfrm>
          <a:prstGeom prst="rect">
            <a:avLst/>
          </a:prstGeom>
          <a:noFill/>
        </p:spPr>
        <p:txBody>
          <a:bodyPr wrap="square">
            <a:spAutoFit/>
          </a:bodyPr>
          <a:lstStyle/>
          <a:p>
            <a:r>
              <a:rPr lang="pt-BR" dirty="0"/>
              <a:t>GitHub é uma plataforma de hospedagem de código-fonte baseada em </a:t>
            </a:r>
            <a:r>
              <a:rPr lang="pt-BR" dirty="0" err="1"/>
              <a:t>Git</a:t>
            </a:r>
            <a:r>
              <a:rPr lang="pt-BR" dirty="0"/>
              <a:t>. Ela fornece recursos para hospedar, gerenciar e colaborar em projetos de desenvolvimento de software.</a:t>
            </a:r>
          </a:p>
        </p:txBody>
      </p:sp>
      <p:sp>
        <p:nvSpPr>
          <p:cNvPr id="14" name="CaixaDeTexto 13">
            <a:extLst>
              <a:ext uri="{FF2B5EF4-FFF2-40B4-BE49-F238E27FC236}">
                <a16:creationId xmlns:a16="http://schemas.microsoft.com/office/drawing/2014/main" id="{79D2095E-E794-0D5B-D75E-1A543D625C41}"/>
              </a:ext>
            </a:extLst>
          </p:cNvPr>
          <p:cNvSpPr txBox="1"/>
          <p:nvPr/>
        </p:nvSpPr>
        <p:spPr>
          <a:xfrm>
            <a:off x="349345" y="2006832"/>
            <a:ext cx="5494214" cy="26394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pt-BR" sz="1600" kern="1300" dirty="0"/>
              <a:t>Controle de Versão</a:t>
            </a:r>
          </a:p>
          <a:p>
            <a:pPr marL="285750" indent="-285750">
              <a:lnSpc>
                <a:spcPct val="150000"/>
              </a:lnSpc>
              <a:buFont typeface="Arial" panose="020B0604020202020204" pitchFamily="34" charset="0"/>
              <a:buChar char="•"/>
            </a:pPr>
            <a:r>
              <a:rPr lang="pt-BR" sz="1600" kern="1300" dirty="0"/>
              <a:t>Colaboração</a:t>
            </a:r>
          </a:p>
          <a:p>
            <a:pPr marL="285750" indent="-285750">
              <a:lnSpc>
                <a:spcPct val="150000"/>
              </a:lnSpc>
              <a:buFont typeface="Arial" panose="020B0604020202020204" pitchFamily="34" charset="0"/>
              <a:buChar char="•"/>
            </a:pPr>
            <a:r>
              <a:rPr lang="pt-BR" sz="1600" kern="1300" dirty="0"/>
              <a:t>Visibilidade</a:t>
            </a:r>
          </a:p>
          <a:p>
            <a:pPr marL="285750" indent="-285750">
              <a:lnSpc>
                <a:spcPct val="150000"/>
              </a:lnSpc>
              <a:buFont typeface="Arial" panose="020B0604020202020204" pitchFamily="34" charset="0"/>
              <a:buChar char="•"/>
            </a:pPr>
            <a:r>
              <a:rPr lang="pt-BR" sz="1600" kern="1300" dirty="0"/>
              <a:t>Gerenciamento de </a:t>
            </a:r>
            <a:r>
              <a:rPr lang="pt-BR" sz="1600" kern="1300" dirty="0" err="1"/>
              <a:t>Issues</a:t>
            </a:r>
            <a:r>
              <a:rPr lang="pt-BR" sz="1600" kern="1300" dirty="0"/>
              <a:t>:</a:t>
            </a:r>
          </a:p>
          <a:p>
            <a:pPr marL="285750" indent="-285750">
              <a:lnSpc>
                <a:spcPct val="150000"/>
              </a:lnSpc>
              <a:buFont typeface="Arial" panose="020B0604020202020204" pitchFamily="34" charset="0"/>
              <a:buChar char="•"/>
            </a:pPr>
            <a:r>
              <a:rPr lang="pt-BR" sz="1600" kern="1300" dirty="0"/>
              <a:t>Integração Contínua</a:t>
            </a:r>
          </a:p>
          <a:p>
            <a:pPr marL="285750" indent="-285750">
              <a:lnSpc>
                <a:spcPct val="150000"/>
              </a:lnSpc>
              <a:buFont typeface="Arial" panose="020B0604020202020204" pitchFamily="34" charset="0"/>
              <a:buChar char="•"/>
            </a:pPr>
            <a:r>
              <a:rPr lang="pt-BR" sz="1600" kern="1300" dirty="0"/>
              <a:t>Portfólio Profissional</a:t>
            </a:r>
          </a:p>
          <a:p>
            <a:pPr marL="285750" indent="-285750">
              <a:lnSpc>
                <a:spcPct val="150000"/>
              </a:lnSpc>
              <a:buFont typeface="Arial" panose="020B0604020202020204" pitchFamily="34" charset="0"/>
              <a:buChar char="•"/>
            </a:pPr>
            <a:r>
              <a:rPr lang="pt-BR" sz="1600" kern="1300" dirty="0"/>
              <a:t>Comunidade Open </a:t>
            </a:r>
            <a:r>
              <a:rPr lang="pt-BR" sz="1600" kern="1300" dirty="0" err="1"/>
              <a:t>Source</a:t>
            </a:r>
            <a:endParaRPr lang="pt-BR" sz="1600" kern="1300" dirty="0"/>
          </a:p>
        </p:txBody>
      </p:sp>
      <p:pic>
        <p:nvPicPr>
          <p:cNvPr id="15" name="Picture 6" descr="GitHub Logos and Usage · GitHub">
            <a:extLst>
              <a:ext uri="{FF2B5EF4-FFF2-40B4-BE49-F238E27FC236}">
                <a16:creationId xmlns:a16="http://schemas.microsoft.com/office/drawing/2014/main" id="{0D6B522F-0FB1-300F-16CC-7BD1E7F07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7724" y="3116985"/>
            <a:ext cx="1891322" cy="189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22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F9EEC80F-7145-4697-B70B-EC7FD8F2A40F}"/>
              </a:ext>
            </a:extLst>
          </p:cNvPr>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11" name="Título 1">
            <a:extLst>
              <a:ext uri="{FF2B5EF4-FFF2-40B4-BE49-F238E27FC236}">
                <a16:creationId xmlns:a16="http://schemas.microsoft.com/office/drawing/2014/main" id="{72A26E69-1A55-EC30-D8B4-596359D48415}"/>
              </a:ext>
            </a:extLst>
          </p:cNvPr>
          <p:cNvSpPr>
            <a:spLocks noGrp="1"/>
          </p:cNvSpPr>
          <p:nvPr>
            <p:ph type="title"/>
          </p:nvPr>
        </p:nvSpPr>
        <p:spPr>
          <a:xfrm>
            <a:off x="205200" y="648000"/>
            <a:ext cx="10558800" cy="388800"/>
          </a:xfrm>
        </p:spPr>
        <p:txBody>
          <a:bodyPr/>
          <a:lstStyle/>
          <a:p>
            <a:r>
              <a:rPr lang="pt-BR" i="1" dirty="0" err="1"/>
              <a:t>Github</a:t>
            </a:r>
            <a:r>
              <a:rPr lang="pt-BR" i="1" dirty="0"/>
              <a:t> – </a:t>
            </a:r>
            <a:r>
              <a:rPr lang="pt-BR" i="1" dirty="0" err="1"/>
              <a:t>Pull</a:t>
            </a:r>
            <a:r>
              <a:rPr lang="pt-BR" i="1" dirty="0"/>
              <a:t> </a:t>
            </a:r>
            <a:r>
              <a:rPr lang="pt-BR" i="1" dirty="0" err="1"/>
              <a:t>Request</a:t>
            </a:r>
            <a:endParaRPr lang="pt-BR" i="1" dirty="0"/>
          </a:p>
        </p:txBody>
      </p:sp>
      <p:sp>
        <p:nvSpPr>
          <p:cNvPr id="12" name="Espaço Reservado para Texto 2">
            <a:extLst>
              <a:ext uri="{FF2B5EF4-FFF2-40B4-BE49-F238E27FC236}">
                <a16:creationId xmlns:a16="http://schemas.microsoft.com/office/drawing/2014/main" id="{E0844CD0-BAA8-739B-2640-4E2E99F08AAE}"/>
              </a:ext>
            </a:extLst>
          </p:cNvPr>
          <p:cNvSpPr>
            <a:spLocks noGrp="1"/>
          </p:cNvSpPr>
          <p:nvPr>
            <p:ph type="body" sz="quarter" idx="15"/>
          </p:nvPr>
        </p:nvSpPr>
        <p:spPr>
          <a:xfrm>
            <a:off x="205200" y="259200"/>
            <a:ext cx="10558800" cy="388800"/>
          </a:xfrm>
        </p:spPr>
        <p:txBody>
          <a:bodyPr/>
          <a:lstStyle/>
          <a:p>
            <a:r>
              <a:rPr lang="pt-BR" dirty="0"/>
              <a:t>Versionamento de código</a:t>
            </a:r>
          </a:p>
        </p:txBody>
      </p:sp>
      <p:sp>
        <p:nvSpPr>
          <p:cNvPr id="8" name="CaixaDeTexto 7">
            <a:extLst>
              <a:ext uri="{FF2B5EF4-FFF2-40B4-BE49-F238E27FC236}">
                <a16:creationId xmlns:a16="http://schemas.microsoft.com/office/drawing/2014/main" id="{525C43F4-4F85-22A4-CBF1-09A77FF36635}"/>
              </a:ext>
            </a:extLst>
          </p:cNvPr>
          <p:cNvSpPr txBox="1"/>
          <p:nvPr/>
        </p:nvSpPr>
        <p:spPr>
          <a:xfrm>
            <a:off x="205199" y="1162306"/>
            <a:ext cx="10558799" cy="584775"/>
          </a:xfrm>
          <a:prstGeom prst="rect">
            <a:avLst/>
          </a:prstGeom>
          <a:noFill/>
        </p:spPr>
        <p:txBody>
          <a:bodyPr wrap="square">
            <a:spAutoFit/>
          </a:bodyPr>
          <a:lstStyle/>
          <a:p>
            <a:r>
              <a:rPr lang="pt-BR" sz="1600" dirty="0"/>
              <a:t>Os </a:t>
            </a:r>
            <a:r>
              <a:rPr lang="pt-BR" sz="1600" dirty="0" err="1"/>
              <a:t>pull</a:t>
            </a:r>
            <a:r>
              <a:rPr lang="pt-BR" sz="1600" dirty="0"/>
              <a:t> </a:t>
            </a:r>
            <a:r>
              <a:rPr lang="pt-BR" sz="1600" dirty="0" err="1"/>
              <a:t>requests</a:t>
            </a:r>
            <a:r>
              <a:rPr lang="pt-BR" sz="1600" dirty="0"/>
              <a:t> fornecem uma espécie de fórum para discutir alterações propostas na base de código antes de serem incorporadas em ramificações compartilhadas (por exemplo, antes de mesclar uma ramificação de recursos com uma master).</a:t>
            </a:r>
          </a:p>
        </p:txBody>
      </p:sp>
      <p:pic>
        <p:nvPicPr>
          <p:cNvPr id="3" name="Imagem 2">
            <a:extLst>
              <a:ext uri="{FF2B5EF4-FFF2-40B4-BE49-F238E27FC236}">
                <a16:creationId xmlns:a16="http://schemas.microsoft.com/office/drawing/2014/main" id="{41052D75-43F1-C4FB-51A7-D284DDEA6D9A}"/>
              </a:ext>
            </a:extLst>
          </p:cNvPr>
          <p:cNvPicPr>
            <a:picLocks noChangeAspect="1"/>
          </p:cNvPicPr>
          <p:nvPr/>
        </p:nvPicPr>
        <p:blipFill>
          <a:blip r:embed="rId3"/>
          <a:stretch>
            <a:fillRect/>
          </a:stretch>
        </p:blipFill>
        <p:spPr>
          <a:xfrm>
            <a:off x="2539022" y="1965922"/>
            <a:ext cx="5891155" cy="3494170"/>
          </a:xfrm>
          <a:prstGeom prst="rect">
            <a:avLst/>
          </a:prstGeom>
        </p:spPr>
      </p:pic>
    </p:spTree>
    <p:extLst>
      <p:ext uri="{BB962C8B-B14F-4D97-AF65-F5344CB8AC3E}">
        <p14:creationId xmlns:p14="http://schemas.microsoft.com/office/powerpoint/2010/main" val="379306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F9EEC80F-7145-4697-B70B-EC7FD8F2A40F}"/>
              </a:ext>
            </a:extLst>
          </p:cNvPr>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11" name="Título 1">
            <a:extLst>
              <a:ext uri="{FF2B5EF4-FFF2-40B4-BE49-F238E27FC236}">
                <a16:creationId xmlns:a16="http://schemas.microsoft.com/office/drawing/2014/main" id="{72A26E69-1A55-EC30-D8B4-596359D48415}"/>
              </a:ext>
            </a:extLst>
          </p:cNvPr>
          <p:cNvSpPr>
            <a:spLocks noGrp="1"/>
          </p:cNvSpPr>
          <p:nvPr>
            <p:ph type="title"/>
          </p:nvPr>
        </p:nvSpPr>
        <p:spPr>
          <a:xfrm>
            <a:off x="205200" y="648000"/>
            <a:ext cx="10558800" cy="388800"/>
          </a:xfrm>
        </p:spPr>
        <p:txBody>
          <a:bodyPr/>
          <a:lstStyle/>
          <a:p>
            <a:r>
              <a:rPr lang="pt-BR" i="1" dirty="0" err="1"/>
              <a:t>Github</a:t>
            </a:r>
            <a:r>
              <a:rPr lang="pt-BR" i="1" dirty="0"/>
              <a:t> – </a:t>
            </a:r>
            <a:r>
              <a:rPr lang="pt-BR" i="1" dirty="0" err="1"/>
              <a:t>Pull</a:t>
            </a:r>
            <a:r>
              <a:rPr lang="pt-BR" i="1" dirty="0"/>
              <a:t> </a:t>
            </a:r>
            <a:r>
              <a:rPr lang="pt-BR" i="1" dirty="0" err="1"/>
              <a:t>Request</a:t>
            </a:r>
            <a:endParaRPr lang="pt-BR" i="1" dirty="0"/>
          </a:p>
        </p:txBody>
      </p:sp>
      <p:sp>
        <p:nvSpPr>
          <p:cNvPr id="12" name="Espaço Reservado para Texto 2">
            <a:extLst>
              <a:ext uri="{FF2B5EF4-FFF2-40B4-BE49-F238E27FC236}">
                <a16:creationId xmlns:a16="http://schemas.microsoft.com/office/drawing/2014/main" id="{E0844CD0-BAA8-739B-2640-4E2E99F08AAE}"/>
              </a:ext>
            </a:extLst>
          </p:cNvPr>
          <p:cNvSpPr>
            <a:spLocks noGrp="1"/>
          </p:cNvSpPr>
          <p:nvPr>
            <p:ph type="body" sz="quarter" idx="15"/>
          </p:nvPr>
        </p:nvSpPr>
        <p:spPr>
          <a:xfrm>
            <a:off x="205200" y="259200"/>
            <a:ext cx="10558800" cy="388800"/>
          </a:xfrm>
        </p:spPr>
        <p:txBody>
          <a:bodyPr/>
          <a:lstStyle/>
          <a:p>
            <a:r>
              <a:rPr lang="pt-BR" dirty="0"/>
              <a:t>Versionamento de código</a:t>
            </a:r>
          </a:p>
        </p:txBody>
      </p:sp>
      <p:pic>
        <p:nvPicPr>
          <p:cNvPr id="4" name="Imagem 3">
            <a:extLst>
              <a:ext uri="{FF2B5EF4-FFF2-40B4-BE49-F238E27FC236}">
                <a16:creationId xmlns:a16="http://schemas.microsoft.com/office/drawing/2014/main" id="{FDE029C4-4DE2-61E7-67A4-12C889E0B7F6}"/>
              </a:ext>
            </a:extLst>
          </p:cNvPr>
          <p:cNvPicPr>
            <a:picLocks noChangeAspect="1"/>
          </p:cNvPicPr>
          <p:nvPr/>
        </p:nvPicPr>
        <p:blipFill>
          <a:blip r:embed="rId3"/>
          <a:stretch>
            <a:fillRect/>
          </a:stretch>
        </p:blipFill>
        <p:spPr>
          <a:xfrm>
            <a:off x="314615" y="1889332"/>
            <a:ext cx="4900214" cy="2588882"/>
          </a:xfrm>
          <a:prstGeom prst="rect">
            <a:avLst/>
          </a:prstGeom>
        </p:spPr>
      </p:pic>
      <p:pic>
        <p:nvPicPr>
          <p:cNvPr id="7" name="Imagem 6">
            <a:extLst>
              <a:ext uri="{FF2B5EF4-FFF2-40B4-BE49-F238E27FC236}">
                <a16:creationId xmlns:a16="http://schemas.microsoft.com/office/drawing/2014/main" id="{853B3DDD-C9A0-AFFF-6351-4C81CC430F9D}"/>
              </a:ext>
            </a:extLst>
          </p:cNvPr>
          <p:cNvPicPr>
            <a:picLocks noChangeAspect="1"/>
          </p:cNvPicPr>
          <p:nvPr/>
        </p:nvPicPr>
        <p:blipFill>
          <a:blip r:embed="rId4"/>
          <a:stretch>
            <a:fillRect/>
          </a:stretch>
        </p:blipFill>
        <p:spPr>
          <a:xfrm>
            <a:off x="5390815" y="1889332"/>
            <a:ext cx="5068861" cy="2588881"/>
          </a:xfrm>
          <a:prstGeom prst="rect">
            <a:avLst/>
          </a:prstGeom>
        </p:spPr>
      </p:pic>
    </p:spTree>
    <p:extLst>
      <p:ext uri="{BB962C8B-B14F-4D97-AF65-F5344CB8AC3E}">
        <p14:creationId xmlns:p14="http://schemas.microsoft.com/office/powerpoint/2010/main" val="47963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47E9F-359D-4A03-8543-2CC6505B17C2}"/>
              </a:ext>
            </a:extLst>
          </p:cNvPr>
          <p:cNvSpPr>
            <a:spLocks noGrp="1"/>
          </p:cNvSpPr>
          <p:nvPr>
            <p:ph type="title"/>
          </p:nvPr>
        </p:nvSpPr>
        <p:spPr/>
        <p:txBody>
          <a:bodyPr/>
          <a:lstStyle/>
          <a:p>
            <a:r>
              <a:rPr lang="pt-BR" i="1" dirty="0"/>
              <a:t>Introdução</a:t>
            </a:r>
          </a:p>
        </p:txBody>
      </p:sp>
      <p:sp>
        <p:nvSpPr>
          <p:cNvPr id="3" name="Espaço Reservado para Texto 2">
            <a:extLst>
              <a:ext uri="{FF2B5EF4-FFF2-40B4-BE49-F238E27FC236}">
                <a16:creationId xmlns:a16="http://schemas.microsoft.com/office/drawing/2014/main" id="{90C73A25-544E-4EB2-93F9-B8863BF4E08E}"/>
              </a:ext>
            </a:extLst>
          </p:cNvPr>
          <p:cNvSpPr>
            <a:spLocks noGrp="1"/>
          </p:cNvSpPr>
          <p:nvPr>
            <p:ph type="body" sz="quarter" idx="15"/>
          </p:nvPr>
        </p:nvSpPr>
        <p:spPr/>
        <p:txBody>
          <a:bodyPr/>
          <a:lstStyle/>
          <a:p>
            <a:r>
              <a:rPr lang="pt-BR" dirty="0"/>
              <a:t>Versionamento de código</a:t>
            </a:r>
          </a:p>
        </p:txBody>
      </p:sp>
      <p:sp>
        <p:nvSpPr>
          <p:cNvPr id="5" name="Espaço Reservado para Número de Slide 4">
            <a:extLst>
              <a:ext uri="{FF2B5EF4-FFF2-40B4-BE49-F238E27FC236}">
                <a16:creationId xmlns:a16="http://schemas.microsoft.com/office/drawing/2014/main" id="{F9EEC80F-7145-4697-B70B-EC7FD8F2A40F}"/>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6" name="CaixaDeTexto 5">
            <a:extLst>
              <a:ext uri="{FF2B5EF4-FFF2-40B4-BE49-F238E27FC236}">
                <a16:creationId xmlns:a16="http://schemas.microsoft.com/office/drawing/2014/main" id="{3A0FE9BF-E4EC-E968-333F-14D95F14E16C}"/>
              </a:ext>
            </a:extLst>
          </p:cNvPr>
          <p:cNvSpPr txBox="1"/>
          <p:nvPr/>
        </p:nvSpPr>
        <p:spPr>
          <a:xfrm>
            <a:off x="205200" y="1282678"/>
            <a:ext cx="10384172" cy="628281"/>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tabLst/>
            </a:pPr>
            <a:r>
              <a:rPr kumimoji="0" lang="pt-BR" sz="1400" b="0" i="0" u="none" strike="noStrike" kern="0" cap="none" spc="0" normalizeH="0" baseline="0" noProof="0" dirty="0">
                <a:ln>
                  <a:noFill/>
                </a:ln>
                <a:solidFill>
                  <a:srgbClr val="000000"/>
                </a:solidFill>
                <a:effectLst/>
                <a:uLnTx/>
                <a:uFillTx/>
              </a:rPr>
              <a:t>O versionamento de código é o processo de controlar e acompanhar as alterações feitas no código-fonte de um software ao longo do tempo. Isso é geralmente realizado usando sistemas de controle de versão, como o </a:t>
            </a:r>
            <a:r>
              <a:rPr kumimoji="0" lang="pt-BR" sz="1400" b="0" i="0" u="none" strike="noStrike" kern="0" cap="none" spc="0" normalizeH="0" baseline="0" noProof="0" dirty="0" err="1">
                <a:ln>
                  <a:noFill/>
                </a:ln>
                <a:solidFill>
                  <a:srgbClr val="000000"/>
                </a:solidFill>
                <a:effectLst/>
                <a:uLnTx/>
                <a:uFillTx/>
              </a:rPr>
              <a:t>Git</a:t>
            </a:r>
            <a:r>
              <a:rPr kumimoji="0" lang="pt-BR" sz="1400" b="0" i="0" u="none" strike="noStrike" kern="0" cap="none" spc="0" normalizeH="0" baseline="0" noProof="0" dirty="0">
                <a:ln>
                  <a:noFill/>
                </a:ln>
                <a:solidFill>
                  <a:srgbClr val="000000"/>
                </a:solidFill>
                <a:effectLst/>
                <a:uLnTx/>
                <a:uFillTx/>
              </a:rPr>
              <a:t>. </a:t>
            </a:r>
          </a:p>
        </p:txBody>
      </p:sp>
      <p:pic>
        <p:nvPicPr>
          <p:cNvPr id="10" name="Imagem 9">
            <a:extLst>
              <a:ext uri="{FF2B5EF4-FFF2-40B4-BE49-F238E27FC236}">
                <a16:creationId xmlns:a16="http://schemas.microsoft.com/office/drawing/2014/main" id="{9F8FA1B5-F69B-63CB-E26B-544B2125499B}"/>
              </a:ext>
            </a:extLst>
          </p:cNvPr>
          <p:cNvPicPr>
            <a:picLocks noChangeAspect="1"/>
          </p:cNvPicPr>
          <p:nvPr/>
        </p:nvPicPr>
        <p:blipFill>
          <a:blip r:embed="rId3"/>
          <a:stretch>
            <a:fillRect/>
          </a:stretch>
        </p:blipFill>
        <p:spPr>
          <a:xfrm>
            <a:off x="1658861" y="2528375"/>
            <a:ext cx="2218464" cy="1974230"/>
          </a:xfrm>
          <a:prstGeom prst="rect">
            <a:avLst/>
          </a:prstGeom>
        </p:spPr>
      </p:pic>
      <p:pic>
        <p:nvPicPr>
          <p:cNvPr id="1026" name="Picture 2" descr="Tutorial] Aprendendo sobre versionamento de código com Git - DEV Community">
            <a:extLst>
              <a:ext uri="{FF2B5EF4-FFF2-40B4-BE49-F238E27FC236}">
                <a16:creationId xmlns:a16="http://schemas.microsoft.com/office/drawing/2014/main" id="{1BEDD80B-BD6E-C60B-316C-ED1D154D6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974" y="2528375"/>
            <a:ext cx="3899913" cy="169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20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47E9F-359D-4A03-8543-2CC6505B17C2}"/>
              </a:ext>
            </a:extLst>
          </p:cNvPr>
          <p:cNvSpPr>
            <a:spLocks noGrp="1"/>
          </p:cNvSpPr>
          <p:nvPr>
            <p:ph type="title"/>
          </p:nvPr>
        </p:nvSpPr>
        <p:spPr/>
        <p:txBody>
          <a:bodyPr/>
          <a:lstStyle/>
          <a:p>
            <a:r>
              <a:rPr lang="pt-BR" i="1" dirty="0"/>
              <a:t>Benefícios</a:t>
            </a:r>
          </a:p>
        </p:txBody>
      </p:sp>
      <p:sp>
        <p:nvSpPr>
          <p:cNvPr id="3" name="Espaço Reservado para Texto 2">
            <a:extLst>
              <a:ext uri="{FF2B5EF4-FFF2-40B4-BE49-F238E27FC236}">
                <a16:creationId xmlns:a16="http://schemas.microsoft.com/office/drawing/2014/main" id="{90C73A25-544E-4EB2-93F9-B8863BF4E08E}"/>
              </a:ext>
            </a:extLst>
          </p:cNvPr>
          <p:cNvSpPr>
            <a:spLocks noGrp="1"/>
          </p:cNvSpPr>
          <p:nvPr>
            <p:ph type="body" sz="quarter" idx="15"/>
          </p:nvPr>
        </p:nvSpPr>
        <p:spPr/>
        <p:txBody>
          <a:bodyPr/>
          <a:lstStyle/>
          <a:p>
            <a:r>
              <a:rPr lang="pt-BR" dirty="0"/>
              <a:t>Versionamento de código</a:t>
            </a:r>
          </a:p>
        </p:txBody>
      </p:sp>
      <p:sp>
        <p:nvSpPr>
          <p:cNvPr id="5" name="Espaço Reservado para Número de Slide 4">
            <a:extLst>
              <a:ext uri="{FF2B5EF4-FFF2-40B4-BE49-F238E27FC236}">
                <a16:creationId xmlns:a16="http://schemas.microsoft.com/office/drawing/2014/main" id="{F9EEC80F-7145-4697-B70B-EC7FD8F2A40F}"/>
              </a:ext>
            </a:extLst>
          </p:cNvPr>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6" name="CaixaDeTexto 5">
            <a:extLst>
              <a:ext uri="{FF2B5EF4-FFF2-40B4-BE49-F238E27FC236}">
                <a16:creationId xmlns:a16="http://schemas.microsoft.com/office/drawing/2014/main" id="{3A0FE9BF-E4EC-E968-333F-14D95F14E16C}"/>
              </a:ext>
            </a:extLst>
          </p:cNvPr>
          <p:cNvSpPr txBox="1"/>
          <p:nvPr/>
        </p:nvSpPr>
        <p:spPr>
          <a:xfrm>
            <a:off x="454226" y="1259375"/>
            <a:ext cx="10060747" cy="3651861"/>
          </a:xfrm>
          <a:prstGeom prst="rect">
            <a:avLst/>
          </a:prstGeom>
          <a:noFill/>
        </p:spPr>
        <p:txBody>
          <a:bodyPr wrap="square" lIns="0" tIns="0" rIns="0" bIns="0" rtlCol="0">
            <a:noAutofit/>
          </a:bodyPr>
          <a:lstStyle/>
          <a:p>
            <a:pPr marL="285750" marR="0" indent="-285750" algn="just" defTabSz="914400" eaLnBrk="1" fontAlgn="auto" latinLnBrk="0" hangingPunct="1">
              <a:spcBef>
                <a:spcPts val="500"/>
              </a:spcBef>
              <a:spcAft>
                <a:spcPts val="0"/>
              </a:spcAft>
              <a:buClrTx/>
              <a:buSzTx/>
              <a:buFont typeface="Arial" panose="020B0604020202020204" pitchFamily="34" charset="0"/>
              <a:buChar char="•"/>
              <a:tabLst/>
            </a:pPr>
            <a:r>
              <a:rPr lang="pt-BR" sz="1400" b="1" kern="0" dirty="0">
                <a:solidFill>
                  <a:srgbClr val="000000"/>
                </a:solidFill>
              </a:rPr>
              <a:t>C</a:t>
            </a:r>
            <a:r>
              <a:rPr kumimoji="0" lang="pt-BR" sz="1400" b="1" i="0" u="none" strike="noStrike" kern="0" cap="none" spc="0" normalizeH="0" baseline="0" noProof="0" dirty="0" err="1">
                <a:ln>
                  <a:noFill/>
                </a:ln>
                <a:solidFill>
                  <a:srgbClr val="000000"/>
                </a:solidFill>
                <a:effectLst/>
                <a:uLnTx/>
                <a:uFillTx/>
              </a:rPr>
              <a:t>ontrole</a:t>
            </a:r>
            <a:r>
              <a:rPr kumimoji="0" lang="pt-BR" sz="1400" b="1" i="0" u="none" strike="noStrike" kern="0" cap="none" spc="0" normalizeH="0" baseline="0" noProof="0" dirty="0">
                <a:ln>
                  <a:noFill/>
                </a:ln>
                <a:solidFill>
                  <a:srgbClr val="000000"/>
                </a:solidFill>
                <a:effectLst/>
                <a:uLnTx/>
                <a:uFillTx/>
              </a:rPr>
              <a:t> de alterações</a:t>
            </a:r>
          </a:p>
          <a:p>
            <a:pPr marL="696887" lvl="1" indent="-285750" algn="just" fontAlgn="auto">
              <a:spcBef>
                <a:spcPts val="500"/>
              </a:spcBef>
              <a:spcAft>
                <a:spcPts val="0"/>
              </a:spcAft>
              <a:buFont typeface="Arial" panose="020B0604020202020204" pitchFamily="34" charset="0"/>
              <a:buChar char="•"/>
            </a:pPr>
            <a:r>
              <a:rPr kumimoji="0" lang="pt-BR" sz="1200" b="0" i="0" u="none" strike="noStrike" kern="0" cap="none" spc="0" normalizeH="0" baseline="0" noProof="0" dirty="0">
                <a:ln>
                  <a:noFill/>
                </a:ln>
                <a:solidFill>
                  <a:srgbClr val="000000"/>
                </a:solidFill>
                <a:effectLst/>
                <a:uLnTx/>
                <a:uFillTx/>
              </a:rPr>
              <a:t> versionamento de código permite que você acompanhe todas as alterações feitas no código ao longo do tempo. Isso inclui quem fez as alterações, quando foram feitas e quais linhas de código foram modificadas.</a:t>
            </a:r>
          </a:p>
          <a:p>
            <a:pPr marL="285750" marR="0" indent="-285750" algn="just" defTabSz="914400" eaLnBrk="1" fontAlgn="auto" latinLnBrk="0" hangingPunct="1">
              <a:spcBef>
                <a:spcPts val="500"/>
              </a:spcBef>
              <a:spcAft>
                <a:spcPts val="0"/>
              </a:spcAft>
              <a:buClrTx/>
              <a:buSzTx/>
              <a:buFont typeface="Arial" panose="020B0604020202020204" pitchFamily="34" charset="0"/>
              <a:buChar char="•"/>
              <a:tabLst/>
            </a:pPr>
            <a:r>
              <a:rPr kumimoji="0" lang="pt-BR" sz="1400" b="1" i="0" u="none" strike="noStrike" kern="0" cap="none" spc="0" normalizeH="0" baseline="0" noProof="0" dirty="0">
                <a:ln>
                  <a:noFill/>
                </a:ln>
                <a:solidFill>
                  <a:srgbClr val="000000"/>
                </a:solidFill>
                <a:effectLst/>
                <a:uLnTx/>
                <a:uFillTx/>
              </a:rPr>
              <a:t>Colaboração em equipe</a:t>
            </a:r>
          </a:p>
          <a:p>
            <a:pPr marL="696887" lvl="1" indent="-285750" algn="just" fontAlgn="auto">
              <a:spcBef>
                <a:spcPts val="500"/>
              </a:spcBef>
              <a:spcAft>
                <a:spcPts val="0"/>
              </a:spcAft>
              <a:buFont typeface="Arial" panose="020B0604020202020204" pitchFamily="34" charset="0"/>
              <a:buChar char="•"/>
            </a:pPr>
            <a:r>
              <a:rPr kumimoji="0" lang="pt-BR" sz="1200" b="0" i="0" u="none" strike="noStrike" kern="0" cap="none" spc="0" normalizeH="0" baseline="0" noProof="0" dirty="0">
                <a:ln>
                  <a:noFill/>
                </a:ln>
                <a:solidFill>
                  <a:srgbClr val="000000"/>
                </a:solidFill>
                <a:effectLst/>
                <a:uLnTx/>
                <a:uFillTx/>
              </a:rPr>
              <a:t>Com o versionamento de código, vários desenvolvedores podem trabalhar no mesmo projeto simultaneamente.</a:t>
            </a:r>
          </a:p>
          <a:p>
            <a:pPr marL="285750" marR="0" indent="-285750" algn="just" defTabSz="914400" eaLnBrk="1" fontAlgn="auto" latinLnBrk="0" hangingPunct="1">
              <a:spcBef>
                <a:spcPts val="500"/>
              </a:spcBef>
              <a:spcAft>
                <a:spcPts val="0"/>
              </a:spcAft>
              <a:buClrTx/>
              <a:buSzTx/>
              <a:buFont typeface="Arial" panose="020B0604020202020204" pitchFamily="34" charset="0"/>
              <a:buChar char="•"/>
              <a:tabLst/>
            </a:pPr>
            <a:r>
              <a:rPr kumimoji="0" lang="pt-BR" sz="1400" b="1" i="0" u="none" strike="noStrike" kern="0" cap="none" spc="0" normalizeH="0" baseline="0" noProof="0" dirty="0">
                <a:ln>
                  <a:noFill/>
                </a:ln>
                <a:solidFill>
                  <a:srgbClr val="000000"/>
                </a:solidFill>
                <a:effectLst/>
                <a:uLnTx/>
                <a:uFillTx/>
              </a:rPr>
              <a:t>Reversão de alterações</a:t>
            </a:r>
          </a:p>
          <a:p>
            <a:pPr marL="696887" lvl="1" indent="-285750" algn="just" fontAlgn="auto">
              <a:spcBef>
                <a:spcPts val="500"/>
              </a:spcBef>
              <a:spcAft>
                <a:spcPts val="0"/>
              </a:spcAft>
              <a:buFont typeface="Arial" panose="020B0604020202020204" pitchFamily="34" charset="0"/>
              <a:buChar char="•"/>
            </a:pPr>
            <a:r>
              <a:rPr kumimoji="0" lang="pt-BR" sz="1200" b="0" i="0" u="none" strike="noStrike" kern="0" cap="none" spc="0" normalizeH="0" baseline="0" noProof="0" dirty="0">
                <a:ln>
                  <a:noFill/>
                </a:ln>
                <a:solidFill>
                  <a:srgbClr val="000000"/>
                </a:solidFill>
                <a:effectLst/>
                <a:uLnTx/>
                <a:uFillTx/>
              </a:rPr>
              <a:t>Se alguma alteração introduzir problemas ou erros no código, é possível reverter facilmente para uma versão anterior do código que estava funcionando corretamente.</a:t>
            </a:r>
          </a:p>
          <a:p>
            <a:pPr marL="285750" marR="0" indent="-285750" algn="just" defTabSz="914400" eaLnBrk="1" fontAlgn="auto" latinLnBrk="0" hangingPunct="1">
              <a:spcBef>
                <a:spcPts val="500"/>
              </a:spcBef>
              <a:spcAft>
                <a:spcPts val="0"/>
              </a:spcAft>
              <a:buClrTx/>
              <a:buSzTx/>
              <a:buFont typeface="Arial" panose="020B0604020202020204" pitchFamily="34" charset="0"/>
              <a:buChar char="•"/>
              <a:tabLst/>
            </a:pPr>
            <a:r>
              <a:rPr lang="pt-BR" sz="1400" b="1" kern="0" dirty="0">
                <a:solidFill>
                  <a:srgbClr val="000000"/>
                </a:solidFill>
              </a:rPr>
              <a:t>I</a:t>
            </a:r>
            <a:r>
              <a:rPr kumimoji="0" lang="pt-BR" sz="1400" b="1" i="0" u="none" strike="noStrike" kern="0" cap="none" spc="0" normalizeH="0" baseline="0" noProof="0" dirty="0" err="1">
                <a:ln>
                  <a:noFill/>
                </a:ln>
                <a:solidFill>
                  <a:srgbClr val="000000"/>
                </a:solidFill>
                <a:effectLst/>
                <a:uLnTx/>
                <a:uFillTx/>
              </a:rPr>
              <a:t>mplementação</a:t>
            </a:r>
            <a:r>
              <a:rPr kumimoji="0" lang="pt-BR" sz="1400" b="1" i="0" u="none" strike="noStrike" kern="0" cap="none" spc="0" normalizeH="0" baseline="0" noProof="0" dirty="0">
                <a:ln>
                  <a:noFill/>
                </a:ln>
                <a:solidFill>
                  <a:srgbClr val="000000"/>
                </a:solidFill>
                <a:effectLst/>
                <a:uLnTx/>
                <a:uFillTx/>
              </a:rPr>
              <a:t> em etapas</a:t>
            </a:r>
          </a:p>
          <a:p>
            <a:pPr marL="696887" lvl="1" indent="-285750" algn="just" fontAlgn="auto">
              <a:spcBef>
                <a:spcPts val="500"/>
              </a:spcBef>
              <a:spcAft>
                <a:spcPts val="0"/>
              </a:spcAft>
              <a:buFont typeface="Arial" panose="020B0604020202020204" pitchFamily="34" charset="0"/>
              <a:buChar char="•"/>
            </a:pPr>
            <a:r>
              <a:rPr kumimoji="0" lang="pt-BR" sz="1400" b="0" i="0" u="none" strike="noStrike" kern="0" cap="none" spc="0" normalizeH="0" baseline="0" noProof="0" dirty="0">
                <a:ln>
                  <a:noFill/>
                </a:ln>
                <a:solidFill>
                  <a:srgbClr val="000000"/>
                </a:solidFill>
                <a:effectLst/>
                <a:uLnTx/>
                <a:uFillTx/>
              </a:rPr>
              <a:t> </a:t>
            </a:r>
            <a:r>
              <a:rPr kumimoji="0" lang="pt-BR" sz="1200" b="0" i="0" u="none" strike="noStrike" kern="0" cap="none" spc="0" normalizeH="0" baseline="0" noProof="0" dirty="0">
                <a:ln>
                  <a:noFill/>
                </a:ln>
                <a:solidFill>
                  <a:srgbClr val="000000"/>
                </a:solidFill>
                <a:effectLst/>
                <a:uLnTx/>
                <a:uFillTx/>
              </a:rPr>
              <a:t>versionamento de código permite que você trabalhe em grandes recursos ou mudanças incrementais em várias etapas</a:t>
            </a:r>
            <a:r>
              <a:rPr kumimoji="0" lang="pt-BR" sz="1400" b="0" i="0" u="none" strike="noStrike" kern="0" cap="none" spc="0" normalizeH="0" baseline="0" noProof="0" dirty="0">
                <a:ln>
                  <a:noFill/>
                </a:ln>
                <a:solidFill>
                  <a:srgbClr val="000000"/>
                </a:solidFill>
                <a:effectLst/>
                <a:uLnTx/>
                <a:uFillTx/>
              </a:rPr>
              <a:t>. </a:t>
            </a:r>
          </a:p>
          <a:p>
            <a:pPr marL="285750" marR="0" indent="-285750" algn="just" defTabSz="914400" eaLnBrk="1" fontAlgn="auto" latinLnBrk="0" hangingPunct="1">
              <a:spcBef>
                <a:spcPts val="500"/>
              </a:spcBef>
              <a:spcAft>
                <a:spcPts val="0"/>
              </a:spcAft>
              <a:buClrTx/>
              <a:buSzTx/>
              <a:buFont typeface="Arial" panose="020B0604020202020204" pitchFamily="34" charset="0"/>
              <a:buChar char="•"/>
              <a:tabLst/>
            </a:pPr>
            <a:r>
              <a:rPr kumimoji="0" lang="pt-BR" sz="1400" b="1" i="0" u="none" strike="noStrike" kern="0" cap="none" spc="0" normalizeH="0" baseline="0" noProof="0" dirty="0">
                <a:ln>
                  <a:noFill/>
                </a:ln>
                <a:solidFill>
                  <a:srgbClr val="000000"/>
                </a:solidFill>
                <a:effectLst/>
                <a:uLnTx/>
                <a:uFillTx/>
              </a:rPr>
              <a:t>Rastreabilidade</a:t>
            </a:r>
          </a:p>
          <a:p>
            <a:pPr marL="696887" lvl="1" indent="-285750" algn="just" fontAlgn="auto">
              <a:spcBef>
                <a:spcPts val="500"/>
              </a:spcBef>
              <a:spcAft>
                <a:spcPts val="0"/>
              </a:spcAft>
              <a:buFont typeface="Arial" panose="020B0604020202020204" pitchFamily="34" charset="0"/>
              <a:buChar char="•"/>
            </a:pPr>
            <a:r>
              <a:rPr kumimoji="0" lang="pt-BR" sz="1200" b="0" i="0" u="none" strike="noStrike" kern="0" cap="none" spc="0" normalizeH="0" baseline="0" noProof="0" dirty="0">
                <a:ln>
                  <a:noFill/>
                </a:ln>
                <a:solidFill>
                  <a:srgbClr val="000000"/>
                </a:solidFill>
                <a:effectLst/>
                <a:uLnTx/>
                <a:uFillTx/>
              </a:rPr>
              <a:t>O versionamento de código fornece informações detalhadas sobre a evolução do projeto ao longo do tempo.</a:t>
            </a:r>
          </a:p>
          <a:p>
            <a:pPr marL="285750" marR="0" indent="-285750" algn="just" defTabSz="914400" eaLnBrk="1" fontAlgn="auto" latinLnBrk="0" hangingPunct="1">
              <a:spcBef>
                <a:spcPts val="500"/>
              </a:spcBef>
              <a:spcAft>
                <a:spcPts val="0"/>
              </a:spcAft>
              <a:buClrTx/>
              <a:buSzTx/>
              <a:buFont typeface="Arial" panose="020B0604020202020204" pitchFamily="34" charset="0"/>
              <a:buChar char="•"/>
              <a:tabLst/>
            </a:pPr>
            <a:r>
              <a:rPr kumimoji="0" lang="pt-BR" sz="1400" b="1" i="0" u="none" strike="noStrike" kern="0" cap="none" spc="0" normalizeH="0" baseline="0" noProof="0" dirty="0">
                <a:ln>
                  <a:noFill/>
                </a:ln>
                <a:solidFill>
                  <a:srgbClr val="000000"/>
                </a:solidFill>
                <a:effectLst/>
                <a:uLnTx/>
                <a:uFillTx/>
              </a:rPr>
              <a:t>Ramificação</a:t>
            </a:r>
          </a:p>
          <a:p>
            <a:pPr marL="696887" lvl="1" indent="-285750" algn="just" fontAlgn="auto">
              <a:spcBef>
                <a:spcPts val="500"/>
              </a:spcBef>
              <a:spcAft>
                <a:spcPts val="0"/>
              </a:spcAft>
              <a:buFont typeface="Arial" panose="020B0604020202020204" pitchFamily="34" charset="0"/>
              <a:buChar char="•"/>
            </a:pPr>
            <a:r>
              <a:rPr kumimoji="0" lang="pt-BR" sz="1200" b="0" i="0" u="none" strike="noStrike" kern="0" cap="none" spc="0" normalizeH="0" baseline="0" noProof="0" dirty="0">
                <a:ln>
                  <a:noFill/>
                </a:ln>
                <a:solidFill>
                  <a:srgbClr val="000000"/>
                </a:solidFill>
                <a:effectLst/>
                <a:uLnTx/>
                <a:uFillTx/>
              </a:rPr>
              <a:t>Com o versionamento de código, você pode criar </a:t>
            </a:r>
            <a:r>
              <a:rPr kumimoji="0" lang="pt-BR" sz="1200" b="0" i="0" u="none" strike="noStrike" kern="0" cap="none" spc="0" normalizeH="0" baseline="0" noProof="0" dirty="0" err="1">
                <a:ln>
                  <a:noFill/>
                </a:ln>
                <a:solidFill>
                  <a:srgbClr val="000000"/>
                </a:solidFill>
                <a:effectLst/>
                <a:uLnTx/>
                <a:uFillTx/>
              </a:rPr>
              <a:t>branches</a:t>
            </a:r>
            <a:r>
              <a:rPr kumimoji="0" lang="pt-BR" sz="1200" b="0" i="0" u="none" strike="noStrike" kern="0" cap="none" spc="0" normalizeH="0" baseline="0" noProof="0" dirty="0">
                <a:ln>
                  <a:noFill/>
                </a:ln>
                <a:solidFill>
                  <a:srgbClr val="000000"/>
                </a:solidFill>
                <a:effectLst/>
                <a:uLnTx/>
                <a:uFillTx/>
              </a:rPr>
              <a:t> para desenvolver recursos experimentalmente sem interferir no código principal.</a:t>
            </a:r>
          </a:p>
          <a:p>
            <a:pPr marL="285750" marR="0" indent="-285750" algn="just" defTabSz="914400" eaLnBrk="1" fontAlgn="auto" latinLnBrk="0" hangingPunct="1">
              <a:spcBef>
                <a:spcPts val="500"/>
              </a:spcBef>
              <a:spcAft>
                <a:spcPts val="0"/>
              </a:spcAft>
              <a:buClrTx/>
              <a:buSzTx/>
              <a:buFont typeface="Arial" panose="020B0604020202020204" pitchFamily="34" charset="0"/>
              <a:buChar char="•"/>
              <a:tabLst/>
            </a:pPr>
            <a:endParaRPr kumimoji="0" lang="pt-BR" sz="14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70726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F9EEC80F-7145-4697-B70B-EC7FD8F2A40F}"/>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6" name="CaixaDeTexto 5">
            <a:extLst>
              <a:ext uri="{FF2B5EF4-FFF2-40B4-BE49-F238E27FC236}">
                <a16:creationId xmlns:a16="http://schemas.microsoft.com/office/drawing/2014/main" id="{3A0FE9BF-E4EC-E968-333F-14D95F14E16C}"/>
              </a:ext>
            </a:extLst>
          </p:cNvPr>
          <p:cNvSpPr txBox="1"/>
          <p:nvPr/>
        </p:nvSpPr>
        <p:spPr>
          <a:xfrm>
            <a:off x="205200" y="1288458"/>
            <a:ext cx="10245495" cy="682988"/>
          </a:xfrm>
          <a:prstGeom prst="rect">
            <a:avLst/>
          </a:prstGeom>
          <a:noFill/>
        </p:spPr>
        <p:txBody>
          <a:bodyPr wrap="square" lIns="0" tIns="0" rIns="0" bIns="0" rtlCol="0">
            <a:noAutofit/>
          </a:bodyPr>
          <a:lstStyle/>
          <a:p>
            <a:pPr marR="0" algn="just" defTabSz="914400" eaLnBrk="1" fontAlgn="auto" latinLnBrk="0" hangingPunct="1">
              <a:spcBef>
                <a:spcPts val="500"/>
              </a:spcBef>
              <a:spcAft>
                <a:spcPts val="0"/>
              </a:spcAft>
              <a:buClrTx/>
              <a:buSzTx/>
              <a:tabLst/>
            </a:pPr>
            <a:r>
              <a:rPr kumimoji="0" lang="pt-BR" sz="1400" b="0" i="0" u="none" strike="noStrike" kern="0" cap="none" spc="0" normalizeH="0" baseline="0" noProof="0" dirty="0" err="1">
                <a:ln>
                  <a:noFill/>
                </a:ln>
                <a:solidFill>
                  <a:srgbClr val="000000"/>
                </a:solidFill>
                <a:effectLst/>
                <a:uLnTx/>
                <a:uFillTx/>
              </a:rPr>
              <a:t>Commits</a:t>
            </a:r>
            <a:r>
              <a:rPr kumimoji="0" lang="pt-BR" sz="1400" b="0" i="0" u="none" strike="noStrike" kern="0" cap="none" spc="0" normalizeH="0" baseline="0" noProof="0" dirty="0">
                <a:ln>
                  <a:noFill/>
                </a:ln>
                <a:solidFill>
                  <a:srgbClr val="000000"/>
                </a:solidFill>
                <a:effectLst/>
                <a:uLnTx/>
                <a:uFillTx/>
              </a:rPr>
              <a:t> são como "pontos de salvamento" no </a:t>
            </a:r>
            <a:r>
              <a:rPr kumimoji="0" lang="pt-BR" sz="1400" b="0" i="0" u="none" strike="noStrike" kern="0" cap="none" spc="0" normalizeH="0" baseline="0" noProof="0" dirty="0" err="1">
                <a:ln>
                  <a:noFill/>
                </a:ln>
                <a:solidFill>
                  <a:srgbClr val="000000"/>
                </a:solidFill>
                <a:effectLst/>
                <a:uLnTx/>
                <a:uFillTx/>
              </a:rPr>
              <a:t>Git</a:t>
            </a:r>
            <a:r>
              <a:rPr kumimoji="0" lang="pt-BR" sz="1400" b="0" i="0" u="none" strike="noStrike" kern="0" cap="none" spc="0" normalizeH="0" baseline="0" noProof="0" dirty="0">
                <a:ln>
                  <a:noFill/>
                </a:ln>
                <a:solidFill>
                  <a:srgbClr val="000000"/>
                </a:solidFill>
                <a:effectLst/>
                <a:uLnTx/>
                <a:uFillTx/>
              </a:rPr>
              <a:t>, onde você registra as alterações feitas nos arquivos. Eles ajudam a rastrear o histórico e permitem desfazer ou acessar versões anteriores do projeto.</a:t>
            </a:r>
          </a:p>
          <a:p>
            <a:pPr marL="285750" marR="0" indent="-285750" algn="l" defTabSz="914400" eaLnBrk="1" fontAlgn="auto" latinLnBrk="0" hangingPunct="1">
              <a:spcBef>
                <a:spcPts val="500"/>
              </a:spcBef>
              <a:spcAft>
                <a:spcPts val="0"/>
              </a:spcAft>
              <a:buClrTx/>
              <a:buSzTx/>
              <a:buFont typeface="Arial" panose="020B0604020202020204" pitchFamily="34" charset="0"/>
              <a:buChar char="•"/>
              <a:tabLst/>
            </a:pPr>
            <a:endParaRPr kumimoji="0" lang="pt-BR" sz="1400" b="0" i="0" u="none" strike="noStrike" kern="0" cap="none" spc="0" normalizeH="0" baseline="0" noProof="0" dirty="0">
              <a:ln>
                <a:noFill/>
              </a:ln>
              <a:solidFill>
                <a:srgbClr val="000000"/>
              </a:solidFill>
              <a:effectLst/>
              <a:uLnTx/>
              <a:uFillTx/>
            </a:endParaRPr>
          </a:p>
        </p:txBody>
      </p:sp>
      <p:sp>
        <p:nvSpPr>
          <p:cNvPr id="11" name="Título 1">
            <a:extLst>
              <a:ext uri="{FF2B5EF4-FFF2-40B4-BE49-F238E27FC236}">
                <a16:creationId xmlns:a16="http://schemas.microsoft.com/office/drawing/2014/main" id="{72A26E69-1A55-EC30-D8B4-596359D48415}"/>
              </a:ext>
            </a:extLst>
          </p:cNvPr>
          <p:cNvSpPr>
            <a:spLocks noGrp="1"/>
          </p:cNvSpPr>
          <p:nvPr>
            <p:ph type="title"/>
          </p:nvPr>
        </p:nvSpPr>
        <p:spPr>
          <a:xfrm>
            <a:off x="205200" y="648000"/>
            <a:ext cx="10558800" cy="388800"/>
          </a:xfrm>
        </p:spPr>
        <p:txBody>
          <a:bodyPr/>
          <a:lstStyle/>
          <a:p>
            <a:r>
              <a:rPr lang="pt-BR" i="1" dirty="0"/>
              <a:t>Conceitos fundamentais - </a:t>
            </a:r>
            <a:r>
              <a:rPr lang="pt-BR" i="1" dirty="0" err="1"/>
              <a:t>Commits</a:t>
            </a:r>
            <a:endParaRPr lang="pt-BR" i="1" dirty="0"/>
          </a:p>
        </p:txBody>
      </p:sp>
      <p:sp>
        <p:nvSpPr>
          <p:cNvPr id="12" name="Espaço Reservado para Texto 2">
            <a:extLst>
              <a:ext uri="{FF2B5EF4-FFF2-40B4-BE49-F238E27FC236}">
                <a16:creationId xmlns:a16="http://schemas.microsoft.com/office/drawing/2014/main" id="{E0844CD0-BAA8-739B-2640-4E2E99F08AAE}"/>
              </a:ext>
            </a:extLst>
          </p:cNvPr>
          <p:cNvSpPr>
            <a:spLocks noGrp="1"/>
          </p:cNvSpPr>
          <p:nvPr>
            <p:ph type="body" sz="quarter" idx="15"/>
          </p:nvPr>
        </p:nvSpPr>
        <p:spPr>
          <a:xfrm>
            <a:off x="205200" y="259200"/>
            <a:ext cx="10558800" cy="388800"/>
          </a:xfrm>
        </p:spPr>
        <p:txBody>
          <a:bodyPr/>
          <a:lstStyle/>
          <a:p>
            <a:r>
              <a:rPr lang="pt-BR" dirty="0"/>
              <a:t>Versionamento de código</a:t>
            </a:r>
          </a:p>
        </p:txBody>
      </p:sp>
      <p:pic>
        <p:nvPicPr>
          <p:cNvPr id="19" name="Imagem 18">
            <a:extLst>
              <a:ext uri="{FF2B5EF4-FFF2-40B4-BE49-F238E27FC236}">
                <a16:creationId xmlns:a16="http://schemas.microsoft.com/office/drawing/2014/main" id="{1915D61E-7B2D-3A85-E32F-4D9006B708EE}"/>
              </a:ext>
            </a:extLst>
          </p:cNvPr>
          <p:cNvPicPr>
            <a:picLocks noChangeAspect="1"/>
          </p:cNvPicPr>
          <p:nvPr/>
        </p:nvPicPr>
        <p:blipFill>
          <a:blip r:embed="rId3"/>
          <a:stretch>
            <a:fillRect/>
          </a:stretch>
        </p:blipFill>
        <p:spPr>
          <a:xfrm>
            <a:off x="858105" y="2869050"/>
            <a:ext cx="790942" cy="790942"/>
          </a:xfrm>
          <a:prstGeom prst="rect">
            <a:avLst/>
          </a:prstGeom>
        </p:spPr>
      </p:pic>
      <p:pic>
        <p:nvPicPr>
          <p:cNvPr id="21" name="Imagem 20">
            <a:extLst>
              <a:ext uri="{FF2B5EF4-FFF2-40B4-BE49-F238E27FC236}">
                <a16:creationId xmlns:a16="http://schemas.microsoft.com/office/drawing/2014/main" id="{7C17A4BB-F7DD-056A-5AC2-AD7C49EF77AF}"/>
              </a:ext>
            </a:extLst>
          </p:cNvPr>
          <p:cNvPicPr>
            <a:picLocks noChangeAspect="1"/>
          </p:cNvPicPr>
          <p:nvPr/>
        </p:nvPicPr>
        <p:blipFill>
          <a:blip r:embed="rId4"/>
          <a:stretch>
            <a:fillRect/>
          </a:stretch>
        </p:blipFill>
        <p:spPr>
          <a:xfrm>
            <a:off x="6156934" y="2520320"/>
            <a:ext cx="2361835" cy="2361835"/>
          </a:xfrm>
          <a:prstGeom prst="rect">
            <a:avLst/>
          </a:prstGeom>
        </p:spPr>
      </p:pic>
      <p:pic>
        <p:nvPicPr>
          <p:cNvPr id="22" name="Imagem 21">
            <a:extLst>
              <a:ext uri="{FF2B5EF4-FFF2-40B4-BE49-F238E27FC236}">
                <a16:creationId xmlns:a16="http://schemas.microsoft.com/office/drawing/2014/main" id="{945B45EE-3659-3B30-A319-7F3A3CFF23C1}"/>
              </a:ext>
            </a:extLst>
          </p:cNvPr>
          <p:cNvPicPr>
            <a:picLocks noChangeAspect="1"/>
          </p:cNvPicPr>
          <p:nvPr/>
        </p:nvPicPr>
        <p:blipFill>
          <a:blip r:embed="rId3"/>
          <a:stretch>
            <a:fillRect/>
          </a:stretch>
        </p:blipFill>
        <p:spPr>
          <a:xfrm>
            <a:off x="2286000" y="2869050"/>
            <a:ext cx="790942" cy="790942"/>
          </a:xfrm>
          <a:prstGeom prst="rect">
            <a:avLst/>
          </a:prstGeom>
        </p:spPr>
      </p:pic>
      <p:pic>
        <p:nvPicPr>
          <p:cNvPr id="23" name="Imagem 22">
            <a:extLst>
              <a:ext uri="{FF2B5EF4-FFF2-40B4-BE49-F238E27FC236}">
                <a16:creationId xmlns:a16="http://schemas.microsoft.com/office/drawing/2014/main" id="{7FE0BA73-2163-0F5D-BB89-456EE7A52BBD}"/>
              </a:ext>
            </a:extLst>
          </p:cNvPr>
          <p:cNvPicPr>
            <a:picLocks noChangeAspect="1"/>
          </p:cNvPicPr>
          <p:nvPr/>
        </p:nvPicPr>
        <p:blipFill>
          <a:blip r:embed="rId3"/>
          <a:stretch>
            <a:fillRect/>
          </a:stretch>
        </p:blipFill>
        <p:spPr>
          <a:xfrm>
            <a:off x="1495058" y="3928742"/>
            <a:ext cx="790942" cy="790942"/>
          </a:xfrm>
          <a:prstGeom prst="rect">
            <a:avLst/>
          </a:prstGeom>
        </p:spPr>
      </p:pic>
      <p:sp>
        <p:nvSpPr>
          <p:cNvPr id="24" name="CaixaDeTexto 23">
            <a:extLst>
              <a:ext uri="{FF2B5EF4-FFF2-40B4-BE49-F238E27FC236}">
                <a16:creationId xmlns:a16="http://schemas.microsoft.com/office/drawing/2014/main" id="{E522FAFD-203E-9319-ED63-9BA615C380E4}"/>
              </a:ext>
            </a:extLst>
          </p:cNvPr>
          <p:cNvSpPr txBox="1"/>
          <p:nvPr/>
        </p:nvSpPr>
        <p:spPr>
          <a:xfrm>
            <a:off x="890160" y="2614412"/>
            <a:ext cx="726831" cy="209689"/>
          </a:xfrm>
          <a:prstGeom prst="rect">
            <a:avLst/>
          </a:prstGeom>
          <a:noFill/>
        </p:spPr>
        <p:txBody>
          <a:bodyPr wrap="square" lIns="0" tIns="0" rIns="0" bIns="0" rtlCol="0">
            <a:noAutofit/>
          </a:bodyPr>
          <a:lstStyle/>
          <a:p>
            <a:pPr marR="0" algn="ctr" defTabSz="914400" eaLnBrk="1" fontAlgn="auto" latinLnBrk="0" hangingPunct="1">
              <a:spcBef>
                <a:spcPts val="500"/>
              </a:spcBef>
              <a:spcAft>
                <a:spcPts val="0"/>
              </a:spcAft>
              <a:buClrTx/>
              <a:buSzTx/>
              <a:buFontTx/>
              <a:buNone/>
              <a:tabLst/>
            </a:pPr>
            <a:r>
              <a:rPr kumimoji="0" lang="pt-BR" sz="1100" b="0" i="0" u="none" strike="noStrike" kern="0" cap="none" spc="0" normalizeH="0" baseline="0" noProof="0" dirty="0" err="1">
                <a:ln>
                  <a:noFill/>
                </a:ln>
                <a:solidFill>
                  <a:srgbClr val="000000"/>
                </a:solidFill>
                <a:effectLst/>
                <a:uLnTx/>
                <a:uFillTx/>
              </a:rPr>
              <a:t>Commit</a:t>
            </a:r>
            <a:r>
              <a:rPr kumimoji="0" lang="pt-BR" sz="1100" b="0" i="0" u="none" strike="noStrike" kern="0" cap="none" spc="0" normalizeH="0" baseline="0" noProof="0" dirty="0">
                <a:ln>
                  <a:noFill/>
                </a:ln>
                <a:solidFill>
                  <a:srgbClr val="000000"/>
                </a:solidFill>
                <a:effectLst/>
                <a:uLnTx/>
                <a:uFillTx/>
              </a:rPr>
              <a:t> 1</a:t>
            </a:r>
          </a:p>
        </p:txBody>
      </p:sp>
      <p:sp>
        <p:nvSpPr>
          <p:cNvPr id="25" name="CaixaDeTexto 24">
            <a:extLst>
              <a:ext uri="{FF2B5EF4-FFF2-40B4-BE49-F238E27FC236}">
                <a16:creationId xmlns:a16="http://schemas.microsoft.com/office/drawing/2014/main" id="{414238CA-7D73-AA82-E4B5-8E9ECF8AFB41}"/>
              </a:ext>
            </a:extLst>
          </p:cNvPr>
          <p:cNvSpPr txBox="1"/>
          <p:nvPr/>
        </p:nvSpPr>
        <p:spPr>
          <a:xfrm>
            <a:off x="2318055" y="2600300"/>
            <a:ext cx="726831" cy="209689"/>
          </a:xfrm>
          <a:prstGeom prst="rect">
            <a:avLst/>
          </a:prstGeom>
          <a:noFill/>
        </p:spPr>
        <p:txBody>
          <a:bodyPr wrap="square" lIns="0" tIns="0" rIns="0" bIns="0" rtlCol="0">
            <a:noAutofit/>
          </a:bodyPr>
          <a:lstStyle/>
          <a:p>
            <a:pPr marR="0" algn="ctr" defTabSz="914400" eaLnBrk="1" fontAlgn="auto" latinLnBrk="0" hangingPunct="1">
              <a:spcBef>
                <a:spcPts val="500"/>
              </a:spcBef>
              <a:spcAft>
                <a:spcPts val="0"/>
              </a:spcAft>
              <a:buClrTx/>
              <a:buSzTx/>
              <a:buFontTx/>
              <a:buNone/>
              <a:tabLst/>
            </a:pPr>
            <a:r>
              <a:rPr kumimoji="0" lang="pt-BR" sz="1100" b="0" i="0" u="none" strike="noStrike" kern="0" cap="none" spc="0" normalizeH="0" baseline="0" noProof="0" dirty="0" err="1">
                <a:ln>
                  <a:noFill/>
                </a:ln>
                <a:solidFill>
                  <a:srgbClr val="000000"/>
                </a:solidFill>
                <a:effectLst/>
                <a:uLnTx/>
                <a:uFillTx/>
              </a:rPr>
              <a:t>Commit</a:t>
            </a:r>
            <a:r>
              <a:rPr kumimoji="0" lang="pt-BR" sz="1100" b="0" i="0" u="none" strike="noStrike" kern="0" cap="none" spc="0" normalizeH="0" baseline="0" noProof="0" dirty="0">
                <a:ln>
                  <a:noFill/>
                </a:ln>
                <a:solidFill>
                  <a:srgbClr val="000000"/>
                </a:solidFill>
                <a:effectLst/>
                <a:uLnTx/>
                <a:uFillTx/>
              </a:rPr>
              <a:t> 2</a:t>
            </a:r>
          </a:p>
        </p:txBody>
      </p:sp>
      <p:sp>
        <p:nvSpPr>
          <p:cNvPr id="26" name="CaixaDeTexto 25">
            <a:extLst>
              <a:ext uri="{FF2B5EF4-FFF2-40B4-BE49-F238E27FC236}">
                <a16:creationId xmlns:a16="http://schemas.microsoft.com/office/drawing/2014/main" id="{874BE996-244C-F248-131F-8DE91E76CEBD}"/>
              </a:ext>
            </a:extLst>
          </p:cNvPr>
          <p:cNvSpPr txBox="1"/>
          <p:nvPr/>
        </p:nvSpPr>
        <p:spPr>
          <a:xfrm>
            <a:off x="1527113" y="3689522"/>
            <a:ext cx="726831" cy="209689"/>
          </a:xfrm>
          <a:prstGeom prst="rect">
            <a:avLst/>
          </a:prstGeom>
          <a:noFill/>
        </p:spPr>
        <p:txBody>
          <a:bodyPr wrap="square" lIns="0" tIns="0" rIns="0" bIns="0" rtlCol="0">
            <a:noAutofit/>
          </a:bodyPr>
          <a:lstStyle/>
          <a:p>
            <a:pPr marR="0" algn="ctr" defTabSz="914400" eaLnBrk="1" fontAlgn="auto" latinLnBrk="0" hangingPunct="1">
              <a:spcBef>
                <a:spcPts val="500"/>
              </a:spcBef>
              <a:spcAft>
                <a:spcPts val="0"/>
              </a:spcAft>
              <a:buClrTx/>
              <a:buSzTx/>
              <a:buFontTx/>
              <a:buNone/>
              <a:tabLst/>
            </a:pPr>
            <a:r>
              <a:rPr kumimoji="0" lang="pt-BR" sz="1100" b="0" i="0" u="none" strike="noStrike" kern="0" cap="none" spc="0" normalizeH="0" baseline="0" noProof="0" dirty="0" err="1">
                <a:ln>
                  <a:noFill/>
                </a:ln>
                <a:solidFill>
                  <a:srgbClr val="000000"/>
                </a:solidFill>
                <a:effectLst/>
                <a:uLnTx/>
                <a:uFillTx/>
              </a:rPr>
              <a:t>Commit</a:t>
            </a:r>
            <a:r>
              <a:rPr kumimoji="0" lang="pt-BR" sz="1100" b="0" i="0" u="none" strike="noStrike" kern="0" cap="none" spc="0" normalizeH="0" baseline="0" noProof="0" dirty="0">
                <a:ln>
                  <a:noFill/>
                </a:ln>
                <a:solidFill>
                  <a:srgbClr val="000000"/>
                </a:solidFill>
                <a:effectLst/>
                <a:uLnTx/>
                <a:uFillTx/>
              </a:rPr>
              <a:t> 3</a:t>
            </a:r>
          </a:p>
        </p:txBody>
      </p:sp>
      <p:pic>
        <p:nvPicPr>
          <p:cNvPr id="28" name="Gráfico 27" descr="Seta para Direita com preenchimento sólido">
            <a:extLst>
              <a:ext uri="{FF2B5EF4-FFF2-40B4-BE49-F238E27FC236}">
                <a16:creationId xmlns:a16="http://schemas.microsoft.com/office/drawing/2014/main" id="{31745E80-C823-2CE3-CD6C-620CFDA150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48457" y="2844723"/>
            <a:ext cx="1479490" cy="1479490"/>
          </a:xfrm>
          <a:prstGeom prst="rect">
            <a:avLst/>
          </a:prstGeom>
        </p:spPr>
      </p:pic>
      <p:sp>
        <p:nvSpPr>
          <p:cNvPr id="29" name="CaixaDeTexto 28">
            <a:extLst>
              <a:ext uri="{FF2B5EF4-FFF2-40B4-BE49-F238E27FC236}">
                <a16:creationId xmlns:a16="http://schemas.microsoft.com/office/drawing/2014/main" id="{D9DE3FF2-0F1E-B3D9-6EED-9F8B736F7612}"/>
              </a:ext>
            </a:extLst>
          </p:cNvPr>
          <p:cNvSpPr txBox="1"/>
          <p:nvPr/>
        </p:nvSpPr>
        <p:spPr>
          <a:xfrm>
            <a:off x="6835711" y="2433761"/>
            <a:ext cx="1004279" cy="209689"/>
          </a:xfrm>
          <a:prstGeom prst="rect">
            <a:avLst/>
          </a:prstGeom>
          <a:noFill/>
        </p:spPr>
        <p:txBody>
          <a:bodyPr wrap="square" lIns="0" tIns="0" rIns="0" bIns="0" rtlCol="0">
            <a:noAutofit/>
          </a:bodyPr>
          <a:lstStyle/>
          <a:p>
            <a:pPr marR="0" algn="ctr" defTabSz="914400" eaLnBrk="1" fontAlgn="auto" latinLnBrk="0" hangingPunct="1">
              <a:spcBef>
                <a:spcPts val="500"/>
              </a:spcBef>
              <a:spcAft>
                <a:spcPts val="0"/>
              </a:spcAft>
              <a:buClrTx/>
              <a:buSzTx/>
              <a:buFontTx/>
              <a:buNone/>
              <a:tabLst/>
            </a:pPr>
            <a:r>
              <a:rPr kumimoji="0" lang="pt-BR" sz="1100" b="0" i="0" u="none" strike="noStrike" kern="0" cap="none" spc="0" normalizeH="0" baseline="0" noProof="0" dirty="0">
                <a:ln>
                  <a:noFill/>
                </a:ln>
                <a:solidFill>
                  <a:srgbClr val="000000"/>
                </a:solidFill>
                <a:effectLst/>
                <a:uLnTx/>
                <a:uFillTx/>
              </a:rPr>
              <a:t>Repositório</a:t>
            </a:r>
          </a:p>
        </p:txBody>
      </p:sp>
    </p:spTree>
    <p:extLst>
      <p:ext uri="{BB962C8B-B14F-4D97-AF65-F5344CB8AC3E}">
        <p14:creationId xmlns:p14="http://schemas.microsoft.com/office/powerpoint/2010/main" val="195592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F9EEC80F-7145-4697-B70B-EC7FD8F2A40F}"/>
              </a:ext>
            </a:extLst>
          </p:cNvPr>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6" name="CaixaDeTexto 5">
            <a:extLst>
              <a:ext uri="{FF2B5EF4-FFF2-40B4-BE49-F238E27FC236}">
                <a16:creationId xmlns:a16="http://schemas.microsoft.com/office/drawing/2014/main" id="{3A0FE9BF-E4EC-E968-333F-14D95F14E16C}"/>
              </a:ext>
            </a:extLst>
          </p:cNvPr>
          <p:cNvSpPr txBox="1"/>
          <p:nvPr/>
        </p:nvSpPr>
        <p:spPr>
          <a:xfrm>
            <a:off x="205200" y="1288458"/>
            <a:ext cx="10245495" cy="682988"/>
          </a:xfrm>
          <a:prstGeom prst="rect">
            <a:avLst/>
          </a:prstGeom>
          <a:noFill/>
        </p:spPr>
        <p:txBody>
          <a:bodyPr wrap="square" lIns="0" tIns="0" rIns="0" bIns="0" rtlCol="0">
            <a:noAutofit/>
          </a:bodyPr>
          <a:lstStyle/>
          <a:p>
            <a:pPr marR="0" algn="just" defTabSz="914400" eaLnBrk="1" fontAlgn="auto" latinLnBrk="0" hangingPunct="1">
              <a:spcBef>
                <a:spcPts val="500"/>
              </a:spcBef>
              <a:spcAft>
                <a:spcPts val="0"/>
              </a:spcAft>
              <a:buClrTx/>
              <a:buSzTx/>
              <a:tabLst/>
            </a:pPr>
            <a:r>
              <a:rPr kumimoji="0" lang="pt-BR" sz="1400" b="0" i="0" u="none" strike="noStrike" kern="0" cap="none" spc="0" normalizeH="0" baseline="0" noProof="0" dirty="0" err="1">
                <a:ln>
                  <a:noFill/>
                </a:ln>
                <a:solidFill>
                  <a:srgbClr val="000000"/>
                </a:solidFill>
                <a:effectLst/>
                <a:uLnTx/>
                <a:uFillTx/>
              </a:rPr>
              <a:t>Branches</a:t>
            </a:r>
            <a:r>
              <a:rPr kumimoji="0" lang="pt-BR" sz="1400" b="0" i="0" u="none" strike="noStrike" kern="0" cap="none" spc="0" normalizeH="0" baseline="0" noProof="0" dirty="0">
                <a:ln>
                  <a:noFill/>
                </a:ln>
                <a:solidFill>
                  <a:srgbClr val="000000"/>
                </a:solidFill>
                <a:effectLst/>
                <a:uLnTx/>
                <a:uFillTx/>
              </a:rPr>
              <a:t> são ramificações do projeto que permitem trabalhar em alterações isoladas, sem afetar a versão principal. Isso ajuda a testar novos recursos ou corrigir erros antes de incorporá-los ao projeto principal.</a:t>
            </a:r>
          </a:p>
        </p:txBody>
      </p:sp>
      <p:sp>
        <p:nvSpPr>
          <p:cNvPr id="11" name="Título 1">
            <a:extLst>
              <a:ext uri="{FF2B5EF4-FFF2-40B4-BE49-F238E27FC236}">
                <a16:creationId xmlns:a16="http://schemas.microsoft.com/office/drawing/2014/main" id="{72A26E69-1A55-EC30-D8B4-596359D48415}"/>
              </a:ext>
            </a:extLst>
          </p:cNvPr>
          <p:cNvSpPr>
            <a:spLocks noGrp="1"/>
          </p:cNvSpPr>
          <p:nvPr>
            <p:ph type="title"/>
          </p:nvPr>
        </p:nvSpPr>
        <p:spPr>
          <a:xfrm>
            <a:off x="205200" y="648000"/>
            <a:ext cx="10558800" cy="388800"/>
          </a:xfrm>
        </p:spPr>
        <p:txBody>
          <a:bodyPr/>
          <a:lstStyle/>
          <a:p>
            <a:r>
              <a:rPr lang="pt-BR" i="1" dirty="0"/>
              <a:t>Conceitos fundamentais - </a:t>
            </a:r>
            <a:r>
              <a:rPr lang="pt-BR" i="1" dirty="0" err="1"/>
              <a:t>Branches</a:t>
            </a:r>
            <a:endParaRPr lang="pt-BR" i="1" dirty="0"/>
          </a:p>
        </p:txBody>
      </p:sp>
      <p:sp>
        <p:nvSpPr>
          <p:cNvPr id="12" name="Espaço Reservado para Texto 2">
            <a:extLst>
              <a:ext uri="{FF2B5EF4-FFF2-40B4-BE49-F238E27FC236}">
                <a16:creationId xmlns:a16="http://schemas.microsoft.com/office/drawing/2014/main" id="{E0844CD0-BAA8-739B-2640-4E2E99F08AAE}"/>
              </a:ext>
            </a:extLst>
          </p:cNvPr>
          <p:cNvSpPr>
            <a:spLocks noGrp="1"/>
          </p:cNvSpPr>
          <p:nvPr>
            <p:ph type="body" sz="quarter" idx="15"/>
          </p:nvPr>
        </p:nvSpPr>
        <p:spPr>
          <a:xfrm>
            <a:off x="205200" y="259200"/>
            <a:ext cx="10558800" cy="388800"/>
          </a:xfrm>
        </p:spPr>
        <p:txBody>
          <a:bodyPr/>
          <a:lstStyle/>
          <a:p>
            <a:r>
              <a:rPr lang="pt-BR" dirty="0"/>
              <a:t>Versionamento de código</a:t>
            </a:r>
          </a:p>
        </p:txBody>
      </p:sp>
      <p:pic>
        <p:nvPicPr>
          <p:cNvPr id="3" name="Imagem 2">
            <a:extLst>
              <a:ext uri="{FF2B5EF4-FFF2-40B4-BE49-F238E27FC236}">
                <a16:creationId xmlns:a16="http://schemas.microsoft.com/office/drawing/2014/main" id="{9F6679C7-B868-5ECC-537F-F143AEBF8F18}"/>
              </a:ext>
            </a:extLst>
          </p:cNvPr>
          <p:cNvPicPr>
            <a:picLocks noChangeAspect="1"/>
          </p:cNvPicPr>
          <p:nvPr/>
        </p:nvPicPr>
        <p:blipFill>
          <a:blip r:embed="rId3"/>
          <a:stretch>
            <a:fillRect/>
          </a:stretch>
        </p:blipFill>
        <p:spPr>
          <a:xfrm>
            <a:off x="6550914" y="2152765"/>
            <a:ext cx="1618846" cy="3081029"/>
          </a:xfrm>
          <a:prstGeom prst="rect">
            <a:avLst/>
          </a:prstGeom>
        </p:spPr>
      </p:pic>
      <p:pic>
        <p:nvPicPr>
          <p:cNvPr id="7" name="Imagem 6">
            <a:extLst>
              <a:ext uri="{FF2B5EF4-FFF2-40B4-BE49-F238E27FC236}">
                <a16:creationId xmlns:a16="http://schemas.microsoft.com/office/drawing/2014/main" id="{F85CBF2A-2305-C9A7-5AEB-B74995DF2E2B}"/>
              </a:ext>
            </a:extLst>
          </p:cNvPr>
          <p:cNvPicPr>
            <a:picLocks noChangeAspect="1"/>
          </p:cNvPicPr>
          <p:nvPr/>
        </p:nvPicPr>
        <p:blipFill>
          <a:blip r:embed="rId4"/>
          <a:stretch>
            <a:fillRect/>
          </a:stretch>
        </p:blipFill>
        <p:spPr>
          <a:xfrm>
            <a:off x="8715907" y="2152765"/>
            <a:ext cx="1656634" cy="3081029"/>
          </a:xfrm>
          <a:prstGeom prst="rect">
            <a:avLst/>
          </a:prstGeom>
        </p:spPr>
      </p:pic>
      <p:pic>
        <p:nvPicPr>
          <p:cNvPr id="3074" name="Picture 2" descr="Git - O Básico do Git">
            <a:extLst>
              <a:ext uri="{FF2B5EF4-FFF2-40B4-BE49-F238E27FC236}">
                <a16:creationId xmlns:a16="http://schemas.microsoft.com/office/drawing/2014/main" id="{54ED0CDB-4CCB-D30C-17BA-DB8DEA70EC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572" y="2458211"/>
            <a:ext cx="4566441" cy="174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02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F9EEC80F-7145-4697-B70B-EC7FD8F2A40F}"/>
              </a:ext>
            </a:extLst>
          </p:cNvPr>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6" name="CaixaDeTexto 5">
            <a:extLst>
              <a:ext uri="{FF2B5EF4-FFF2-40B4-BE49-F238E27FC236}">
                <a16:creationId xmlns:a16="http://schemas.microsoft.com/office/drawing/2014/main" id="{3A0FE9BF-E4EC-E968-333F-14D95F14E16C}"/>
              </a:ext>
            </a:extLst>
          </p:cNvPr>
          <p:cNvSpPr txBox="1"/>
          <p:nvPr/>
        </p:nvSpPr>
        <p:spPr>
          <a:xfrm>
            <a:off x="205200" y="1288458"/>
            <a:ext cx="10245495" cy="682988"/>
          </a:xfrm>
          <a:prstGeom prst="rect">
            <a:avLst/>
          </a:prstGeom>
          <a:noFill/>
        </p:spPr>
        <p:txBody>
          <a:bodyPr wrap="square" lIns="0" tIns="0" rIns="0" bIns="0" rtlCol="0">
            <a:noAutofit/>
          </a:bodyPr>
          <a:lstStyle/>
          <a:p>
            <a:pPr marR="0" algn="just" defTabSz="914400" eaLnBrk="1" fontAlgn="auto" latinLnBrk="0" hangingPunct="1">
              <a:spcBef>
                <a:spcPts val="500"/>
              </a:spcBef>
              <a:spcAft>
                <a:spcPts val="0"/>
              </a:spcAft>
              <a:buClrTx/>
              <a:buSzTx/>
              <a:tabLst/>
            </a:pPr>
            <a:r>
              <a:rPr kumimoji="0" lang="pt-BR" sz="1400" b="0" i="0" u="none" strike="noStrike" kern="0" cap="none" spc="0" normalizeH="0" baseline="0" noProof="0" dirty="0">
                <a:ln>
                  <a:noFill/>
                </a:ln>
                <a:solidFill>
                  <a:srgbClr val="000000"/>
                </a:solidFill>
                <a:effectLst/>
                <a:uLnTx/>
                <a:uFillTx/>
              </a:rPr>
              <a:t>O merge é a combinação de alterações de um </a:t>
            </a:r>
            <a:r>
              <a:rPr kumimoji="0" lang="pt-BR" sz="1400" b="0" i="0" u="none" strike="noStrike" kern="0" cap="none" spc="0" normalizeH="0" baseline="0" noProof="0" dirty="0" err="1">
                <a:ln>
                  <a:noFill/>
                </a:ln>
                <a:solidFill>
                  <a:srgbClr val="000000"/>
                </a:solidFill>
                <a:effectLst/>
                <a:uLnTx/>
                <a:uFillTx/>
              </a:rPr>
              <a:t>branch</a:t>
            </a:r>
            <a:r>
              <a:rPr kumimoji="0" lang="pt-BR" sz="1400" b="0" i="0" u="none" strike="noStrike" kern="0" cap="none" spc="0" normalizeH="0" baseline="0" noProof="0" dirty="0">
                <a:ln>
                  <a:noFill/>
                </a:ln>
                <a:solidFill>
                  <a:srgbClr val="000000"/>
                </a:solidFill>
                <a:effectLst/>
                <a:uLnTx/>
                <a:uFillTx/>
              </a:rPr>
              <a:t> com outro. Às vezes, pode ocorrer um conflito se duas alterações conflitantes forem feitas no mesmo local do arquivo, exigindo uma resolução manual.</a:t>
            </a:r>
          </a:p>
          <a:p>
            <a:pPr marR="0" algn="just" defTabSz="914400" eaLnBrk="1" fontAlgn="auto" latinLnBrk="0" hangingPunct="1">
              <a:spcBef>
                <a:spcPts val="500"/>
              </a:spcBef>
              <a:spcAft>
                <a:spcPts val="0"/>
              </a:spcAft>
              <a:buClrTx/>
              <a:buSzTx/>
              <a:tabLst/>
            </a:pPr>
            <a:endParaRPr lang="pt-BR" sz="1400" kern="0" dirty="0">
              <a:solidFill>
                <a:srgbClr val="000000"/>
              </a:solidFill>
            </a:endParaRPr>
          </a:p>
          <a:p>
            <a:pPr marR="0" algn="just" defTabSz="914400" eaLnBrk="1" fontAlgn="auto" latinLnBrk="0" hangingPunct="1">
              <a:spcBef>
                <a:spcPts val="500"/>
              </a:spcBef>
              <a:spcAft>
                <a:spcPts val="0"/>
              </a:spcAft>
              <a:buClrTx/>
              <a:buSzTx/>
              <a:tabLst/>
            </a:pPr>
            <a:endParaRPr kumimoji="0" lang="pt-BR" sz="1400" b="0" i="0" u="none" strike="noStrike" kern="0" cap="none" spc="0" normalizeH="0" baseline="0" noProof="0" dirty="0">
              <a:ln>
                <a:noFill/>
              </a:ln>
              <a:solidFill>
                <a:srgbClr val="000000"/>
              </a:solidFill>
              <a:effectLst/>
              <a:uLnTx/>
              <a:uFillTx/>
            </a:endParaRPr>
          </a:p>
        </p:txBody>
      </p:sp>
      <p:sp>
        <p:nvSpPr>
          <p:cNvPr id="11" name="Título 1">
            <a:extLst>
              <a:ext uri="{FF2B5EF4-FFF2-40B4-BE49-F238E27FC236}">
                <a16:creationId xmlns:a16="http://schemas.microsoft.com/office/drawing/2014/main" id="{72A26E69-1A55-EC30-D8B4-596359D48415}"/>
              </a:ext>
            </a:extLst>
          </p:cNvPr>
          <p:cNvSpPr>
            <a:spLocks noGrp="1"/>
          </p:cNvSpPr>
          <p:nvPr>
            <p:ph type="title"/>
          </p:nvPr>
        </p:nvSpPr>
        <p:spPr>
          <a:xfrm>
            <a:off x="205200" y="648000"/>
            <a:ext cx="10558800" cy="388800"/>
          </a:xfrm>
        </p:spPr>
        <p:txBody>
          <a:bodyPr/>
          <a:lstStyle/>
          <a:p>
            <a:r>
              <a:rPr lang="pt-BR" i="1" dirty="0"/>
              <a:t>Conceitos fundamentais - Merge</a:t>
            </a:r>
          </a:p>
        </p:txBody>
      </p:sp>
      <p:sp>
        <p:nvSpPr>
          <p:cNvPr id="12" name="Espaço Reservado para Texto 2">
            <a:extLst>
              <a:ext uri="{FF2B5EF4-FFF2-40B4-BE49-F238E27FC236}">
                <a16:creationId xmlns:a16="http://schemas.microsoft.com/office/drawing/2014/main" id="{E0844CD0-BAA8-739B-2640-4E2E99F08AAE}"/>
              </a:ext>
            </a:extLst>
          </p:cNvPr>
          <p:cNvSpPr>
            <a:spLocks noGrp="1"/>
          </p:cNvSpPr>
          <p:nvPr>
            <p:ph type="body" sz="quarter" idx="15"/>
          </p:nvPr>
        </p:nvSpPr>
        <p:spPr>
          <a:xfrm>
            <a:off x="205200" y="259200"/>
            <a:ext cx="10558800" cy="388800"/>
          </a:xfrm>
        </p:spPr>
        <p:txBody>
          <a:bodyPr/>
          <a:lstStyle/>
          <a:p>
            <a:r>
              <a:rPr lang="pt-BR" dirty="0"/>
              <a:t>Versionamento de código</a:t>
            </a:r>
          </a:p>
        </p:txBody>
      </p:sp>
      <p:pic>
        <p:nvPicPr>
          <p:cNvPr id="4098" name="Picture 2" descr="How To Carry Out Complex Git Merge Tasks - Kinsta®">
            <a:extLst>
              <a:ext uri="{FF2B5EF4-FFF2-40B4-BE49-F238E27FC236}">
                <a16:creationId xmlns:a16="http://schemas.microsoft.com/office/drawing/2014/main" id="{F0280A48-D8E7-56F3-8358-0423C8058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832" y="2277809"/>
            <a:ext cx="4816230" cy="2408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42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F9EEC80F-7145-4697-B70B-EC7FD8F2A40F}"/>
              </a:ext>
            </a:extLst>
          </p:cNvPr>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6" name="CaixaDeTexto 5">
            <a:extLst>
              <a:ext uri="{FF2B5EF4-FFF2-40B4-BE49-F238E27FC236}">
                <a16:creationId xmlns:a16="http://schemas.microsoft.com/office/drawing/2014/main" id="{3A0FE9BF-E4EC-E968-333F-14D95F14E16C}"/>
              </a:ext>
            </a:extLst>
          </p:cNvPr>
          <p:cNvSpPr txBox="1"/>
          <p:nvPr/>
        </p:nvSpPr>
        <p:spPr>
          <a:xfrm>
            <a:off x="205200" y="1288458"/>
            <a:ext cx="10245495" cy="682988"/>
          </a:xfrm>
          <a:prstGeom prst="rect">
            <a:avLst/>
          </a:prstGeom>
          <a:noFill/>
        </p:spPr>
        <p:txBody>
          <a:bodyPr wrap="square" lIns="0" tIns="0" rIns="0" bIns="0" rtlCol="0">
            <a:noAutofit/>
          </a:bodyPr>
          <a:lstStyle/>
          <a:p>
            <a:pPr marR="0" algn="just" defTabSz="914400" eaLnBrk="1" fontAlgn="auto" latinLnBrk="0" hangingPunct="1">
              <a:spcBef>
                <a:spcPts val="500"/>
              </a:spcBef>
              <a:spcAft>
                <a:spcPts val="0"/>
              </a:spcAft>
              <a:buClrTx/>
              <a:buSzTx/>
              <a:tabLst/>
            </a:pPr>
            <a:r>
              <a:rPr kumimoji="0" lang="pt-BR" sz="1400" b="0" i="0" u="none" strike="noStrike" kern="0" cap="none" spc="0" normalizeH="0" baseline="0" noProof="0" dirty="0">
                <a:ln>
                  <a:noFill/>
                </a:ln>
                <a:solidFill>
                  <a:srgbClr val="000000"/>
                </a:solidFill>
                <a:effectLst/>
                <a:uLnTx/>
                <a:uFillTx/>
              </a:rPr>
              <a:t>O arquivo .</a:t>
            </a:r>
            <a:r>
              <a:rPr kumimoji="0" lang="pt-BR" sz="1400" b="0" i="0" u="none" strike="noStrike" kern="0" cap="none" spc="0" normalizeH="0" baseline="0" noProof="0" dirty="0" err="1">
                <a:ln>
                  <a:noFill/>
                </a:ln>
                <a:solidFill>
                  <a:srgbClr val="000000"/>
                </a:solidFill>
                <a:effectLst/>
                <a:uLnTx/>
                <a:uFillTx/>
              </a:rPr>
              <a:t>gitignore</a:t>
            </a:r>
            <a:r>
              <a:rPr kumimoji="0" lang="pt-BR" sz="1400" b="0" i="0" u="none" strike="noStrike" kern="0" cap="none" spc="0" normalizeH="0" baseline="0" noProof="0" dirty="0">
                <a:ln>
                  <a:noFill/>
                </a:ln>
                <a:solidFill>
                  <a:srgbClr val="000000"/>
                </a:solidFill>
                <a:effectLst/>
                <a:uLnTx/>
                <a:uFillTx/>
              </a:rPr>
              <a:t> permite especificar quais arquivos ou pastas devem ser ignorados pelo </a:t>
            </a:r>
            <a:r>
              <a:rPr kumimoji="0" lang="pt-BR" sz="1400" b="0" i="0" u="none" strike="noStrike" kern="0" cap="none" spc="0" normalizeH="0" baseline="0" noProof="0" dirty="0" err="1">
                <a:ln>
                  <a:noFill/>
                </a:ln>
                <a:solidFill>
                  <a:srgbClr val="000000"/>
                </a:solidFill>
                <a:effectLst/>
                <a:uLnTx/>
                <a:uFillTx/>
              </a:rPr>
              <a:t>Git</a:t>
            </a:r>
            <a:r>
              <a:rPr kumimoji="0" lang="pt-BR" sz="1400" b="0" i="0" u="none" strike="noStrike" kern="0" cap="none" spc="0" normalizeH="0" baseline="0" noProof="0" dirty="0">
                <a:ln>
                  <a:noFill/>
                </a:ln>
                <a:solidFill>
                  <a:srgbClr val="000000"/>
                </a:solidFill>
                <a:effectLst/>
                <a:uLnTx/>
                <a:uFillTx/>
              </a:rPr>
              <a:t>, evitando que eles sejam rastreados e enviados ao repositório. </a:t>
            </a:r>
            <a:endParaRPr lang="pt-BR" sz="1400" kern="0" dirty="0">
              <a:solidFill>
                <a:srgbClr val="000000"/>
              </a:solidFill>
            </a:endParaRPr>
          </a:p>
          <a:p>
            <a:pPr marR="0" algn="just" defTabSz="914400" eaLnBrk="1" fontAlgn="auto" latinLnBrk="0" hangingPunct="1">
              <a:spcBef>
                <a:spcPts val="500"/>
              </a:spcBef>
              <a:spcAft>
                <a:spcPts val="0"/>
              </a:spcAft>
              <a:buClrTx/>
              <a:buSzTx/>
              <a:tabLst/>
            </a:pPr>
            <a:endParaRPr kumimoji="0" lang="pt-BR" sz="1400" b="0" i="0" u="none" strike="noStrike" kern="0" cap="none" spc="0" normalizeH="0" baseline="0" noProof="0" dirty="0">
              <a:ln>
                <a:noFill/>
              </a:ln>
              <a:solidFill>
                <a:srgbClr val="000000"/>
              </a:solidFill>
              <a:effectLst/>
              <a:uLnTx/>
              <a:uFillTx/>
            </a:endParaRPr>
          </a:p>
        </p:txBody>
      </p:sp>
      <p:sp>
        <p:nvSpPr>
          <p:cNvPr id="11" name="Título 1">
            <a:extLst>
              <a:ext uri="{FF2B5EF4-FFF2-40B4-BE49-F238E27FC236}">
                <a16:creationId xmlns:a16="http://schemas.microsoft.com/office/drawing/2014/main" id="{72A26E69-1A55-EC30-D8B4-596359D48415}"/>
              </a:ext>
            </a:extLst>
          </p:cNvPr>
          <p:cNvSpPr>
            <a:spLocks noGrp="1"/>
          </p:cNvSpPr>
          <p:nvPr>
            <p:ph type="title"/>
          </p:nvPr>
        </p:nvSpPr>
        <p:spPr>
          <a:xfrm>
            <a:off x="205200" y="648000"/>
            <a:ext cx="10558800" cy="388800"/>
          </a:xfrm>
        </p:spPr>
        <p:txBody>
          <a:bodyPr/>
          <a:lstStyle/>
          <a:p>
            <a:r>
              <a:rPr lang="pt-BR" i="1" dirty="0"/>
              <a:t>Conceitos fundamentais - </a:t>
            </a:r>
            <a:r>
              <a:rPr lang="pt-BR" i="1" dirty="0" err="1"/>
              <a:t>gitignore</a:t>
            </a:r>
            <a:endParaRPr lang="pt-BR" i="1" dirty="0"/>
          </a:p>
        </p:txBody>
      </p:sp>
      <p:sp>
        <p:nvSpPr>
          <p:cNvPr id="12" name="Espaço Reservado para Texto 2">
            <a:extLst>
              <a:ext uri="{FF2B5EF4-FFF2-40B4-BE49-F238E27FC236}">
                <a16:creationId xmlns:a16="http://schemas.microsoft.com/office/drawing/2014/main" id="{E0844CD0-BAA8-739B-2640-4E2E99F08AAE}"/>
              </a:ext>
            </a:extLst>
          </p:cNvPr>
          <p:cNvSpPr>
            <a:spLocks noGrp="1"/>
          </p:cNvSpPr>
          <p:nvPr>
            <p:ph type="body" sz="quarter" idx="15"/>
          </p:nvPr>
        </p:nvSpPr>
        <p:spPr>
          <a:xfrm>
            <a:off x="205200" y="259200"/>
            <a:ext cx="10558800" cy="388800"/>
          </a:xfrm>
        </p:spPr>
        <p:txBody>
          <a:bodyPr/>
          <a:lstStyle/>
          <a:p>
            <a:r>
              <a:rPr lang="pt-BR" dirty="0"/>
              <a:t>Versionamento de código</a:t>
            </a:r>
          </a:p>
        </p:txBody>
      </p:sp>
      <p:pic>
        <p:nvPicPr>
          <p:cNvPr id="3" name="Imagem 2">
            <a:extLst>
              <a:ext uri="{FF2B5EF4-FFF2-40B4-BE49-F238E27FC236}">
                <a16:creationId xmlns:a16="http://schemas.microsoft.com/office/drawing/2014/main" id="{87F0DFBD-97A8-75A8-C931-2987121BE51A}"/>
              </a:ext>
            </a:extLst>
          </p:cNvPr>
          <p:cNvPicPr>
            <a:picLocks noChangeAspect="1"/>
          </p:cNvPicPr>
          <p:nvPr/>
        </p:nvPicPr>
        <p:blipFill>
          <a:blip r:embed="rId3"/>
          <a:stretch>
            <a:fillRect/>
          </a:stretch>
        </p:blipFill>
        <p:spPr>
          <a:xfrm>
            <a:off x="4255233" y="1971446"/>
            <a:ext cx="2458733" cy="3147363"/>
          </a:xfrm>
          <a:prstGeom prst="rect">
            <a:avLst/>
          </a:prstGeom>
        </p:spPr>
      </p:pic>
    </p:spTree>
    <p:extLst>
      <p:ext uri="{BB962C8B-B14F-4D97-AF65-F5344CB8AC3E}">
        <p14:creationId xmlns:p14="http://schemas.microsoft.com/office/powerpoint/2010/main" val="209913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F9EEC80F-7145-4697-B70B-EC7FD8F2A40F}"/>
              </a:ext>
            </a:extLst>
          </p:cNvPr>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11" name="Título 1">
            <a:extLst>
              <a:ext uri="{FF2B5EF4-FFF2-40B4-BE49-F238E27FC236}">
                <a16:creationId xmlns:a16="http://schemas.microsoft.com/office/drawing/2014/main" id="{72A26E69-1A55-EC30-D8B4-596359D48415}"/>
              </a:ext>
            </a:extLst>
          </p:cNvPr>
          <p:cNvSpPr>
            <a:spLocks noGrp="1"/>
          </p:cNvSpPr>
          <p:nvPr>
            <p:ph type="title"/>
          </p:nvPr>
        </p:nvSpPr>
        <p:spPr>
          <a:xfrm>
            <a:off x="205200" y="648000"/>
            <a:ext cx="10558800" cy="388800"/>
          </a:xfrm>
        </p:spPr>
        <p:txBody>
          <a:bodyPr/>
          <a:lstStyle/>
          <a:p>
            <a:r>
              <a:rPr lang="pt-BR" i="1" dirty="0"/>
              <a:t>Comandos - Básicos</a:t>
            </a:r>
          </a:p>
        </p:txBody>
      </p:sp>
      <p:sp>
        <p:nvSpPr>
          <p:cNvPr id="12" name="Espaço Reservado para Texto 2">
            <a:extLst>
              <a:ext uri="{FF2B5EF4-FFF2-40B4-BE49-F238E27FC236}">
                <a16:creationId xmlns:a16="http://schemas.microsoft.com/office/drawing/2014/main" id="{E0844CD0-BAA8-739B-2640-4E2E99F08AAE}"/>
              </a:ext>
            </a:extLst>
          </p:cNvPr>
          <p:cNvSpPr>
            <a:spLocks noGrp="1"/>
          </p:cNvSpPr>
          <p:nvPr>
            <p:ph type="body" sz="quarter" idx="15"/>
          </p:nvPr>
        </p:nvSpPr>
        <p:spPr>
          <a:xfrm>
            <a:off x="205200" y="259200"/>
            <a:ext cx="10558800" cy="388800"/>
          </a:xfrm>
        </p:spPr>
        <p:txBody>
          <a:bodyPr/>
          <a:lstStyle/>
          <a:p>
            <a:r>
              <a:rPr lang="pt-BR" dirty="0"/>
              <a:t>Versionamento de código</a:t>
            </a:r>
          </a:p>
        </p:txBody>
      </p:sp>
      <p:pic>
        <p:nvPicPr>
          <p:cNvPr id="13" name="Imagem 12">
            <a:extLst>
              <a:ext uri="{FF2B5EF4-FFF2-40B4-BE49-F238E27FC236}">
                <a16:creationId xmlns:a16="http://schemas.microsoft.com/office/drawing/2014/main" id="{D4DE5890-EC60-D116-4222-74B9D285FD43}"/>
              </a:ext>
            </a:extLst>
          </p:cNvPr>
          <p:cNvPicPr>
            <a:picLocks noChangeAspect="1"/>
          </p:cNvPicPr>
          <p:nvPr/>
        </p:nvPicPr>
        <p:blipFill>
          <a:blip r:embed="rId3"/>
          <a:stretch>
            <a:fillRect/>
          </a:stretch>
        </p:blipFill>
        <p:spPr>
          <a:xfrm>
            <a:off x="1277569" y="1191535"/>
            <a:ext cx="3428634" cy="2108185"/>
          </a:xfrm>
          <a:prstGeom prst="rect">
            <a:avLst/>
          </a:prstGeom>
        </p:spPr>
      </p:pic>
      <p:pic>
        <p:nvPicPr>
          <p:cNvPr id="15" name="Imagem 14">
            <a:extLst>
              <a:ext uri="{FF2B5EF4-FFF2-40B4-BE49-F238E27FC236}">
                <a16:creationId xmlns:a16="http://schemas.microsoft.com/office/drawing/2014/main" id="{1CCD2B65-C219-2C69-1397-B15E065CA2AA}"/>
              </a:ext>
            </a:extLst>
          </p:cNvPr>
          <p:cNvPicPr>
            <a:picLocks noChangeAspect="1"/>
          </p:cNvPicPr>
          <p:nvPr/>
        </p:nvPicPr>
        <p:blipFill>
          <a:blip r:embed="rId4"/>
          <a:stretch>
            <a:fillRect/>
          </a:stretch>
        </p:blipFill>
        <p:spPr>
          <a:xfrm>
            <a:off x="1277569" y="3657603"/>
            <a:ext cx="3428634" cy="1789964"/>
          </a:xfrm>
          <a:prstGeom prst="rect">
            <a:avLst/>
          </a:prstGeom>
        </p:spPr>
      </p:pic>
      <p:pic>
        <p:nvPicPr>
          <p:cNvPr id="17" name="Imagem 16">
            <a:extLst>
              <a:ext uri="{FF2B5EF4-FFF2-40B4-BE49-F238E27FC236}">
                <a16:creationId xmlns:a16="http://schemas.microsoft.com/office/drawing/2014/main" id="{D2AAE953-47A7-CFAF-B2D0-76AE9C8B8EAD}"/>
              </a:ext>
            </a:extLst>
          </p:cNvPr>
          <p:cNvPicPr>
            <a:picLocks noChangeAspect="1"/>
          </p:cNvPicPr>
          <p:nvPr/>
        </p:nvPicPr>
        <p:blipFill>
          <a:blip r:embed="rId5"/>
          <a:stretch>
            <a:fillRect/>
          </a:stretch>
        </p:blipFill>
        <p:spPr>
          <a:xfrm>
            <a:off x="5739791" y="1185350"/>
            <a:ext cx="3521442" cy="2114370"/>
          </a:xfrm>
          <a:prstGeom prst="rect">
            <a:avLst/>
          </a:prstGeom>
        </p:spPr>
      </p:pic>
      <p:pic>
        <p:nvPicPr>
          <p:cNvPr id="19" name="Imagem 18">
            <a:extLst>
              <a:ext uri="{FF2B5EF4-FFF2-40B4-BE49-F238E27FC236}">
                <a16:creationId xmlns:a16="http://schemas.microsoft.com/office/drawing/2014/main" id="{E6757EBC-523D-9064-A5D0-0B713306FEE1}"/>
              </a:ext>
            </a:extLst>
          </p:cNvPr>
          <p:cNvPicPr>
            <a:picLocks noChangeAspect="1"/>
          </p:cNvPicPr>
          <p:nvPr/>
        </p:nvPicPr>
        <p:blipFill>
          <a:blip r:embed="rId6"/>
          <a:stretch>
            <a:fillRect/>
          </a:stretch>
        </p:blipFill>
        <p:spPr>
          <a:xfrm>
            <a:off x="5739791" y="3657603"/>
            <a:ext cx="3521442" cy="1789964"/>
          </a:xfrm>
          <a:prstGeom prst="rect">
            <a:avLst/>
          </a:prstGeom>
        </p:spPr>
      </p:pic>
    </p:spTree>
    <p:extLst>
      <p:ext uri="{BB962C8B-B14F-4D97-AF65-F5344CB8AC3E}">
        <p14:creationId xmlns:p14="http://schemas.microsoft.com/office/powerpoint/2010/main" val="120285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F9EEC80F-7145-4697-B70B-EC7FD8F2A40F}"/>
              </a:ext>
            </a:extLst>
          </p:cNvPr>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11" name="Título 1">
            <a:extLst>
              <a:ext uri="{FF2B5EF4-FFF2-40B4-BE49-F238E27FC236}">
                <a16:creationId xmlns:a16="http://schemas.microsoft.com/office/drawing/2014/main" id="{72A26E69-1A55-EC30-D8B4-596359D48415}"/>
              </a:ext>
            </a:extLst>
          </p:cNvPr>
          <p:cNvSpPr>
            <a:spLocks noGrp="1"/>
          </p:cNvSpPr>
          <p:nvPr>
            <p:ph type="title"/>
          </p:nvPr>
        </p:nvSpPr>
        <p:spPr>
          <a:xfrm>
            <a:off x="205200" y="648000"/>
            <a:ext cx="10558800" cy="388800"/>
          </a:xfrm>
        </p:spPr>
        <p:txBody>
          <a:bodyPr/>
          <a:lstStyle/>
          <a:p>
            <a:r>
              <a:rPr lang="pt-BR" i="1" dirty="0"/>
              <a:t>Comandos - </a:t>
            </a:r>
            <a:r>
              <a:rPr lang="pt-BR" i="1" dirty="0" err="1"/>
              <a:t>Branches</a:t>
            </a:r>
            <a:endParaRPr lang="pt-BR" i="1" dirty="0"/>
          </a:p>
        </p:txBody>
      </p:sp>
      <p:sp>
        <p:nvSpPr>
          <p:cNvPr id="12" name="Espaço Reservado para Texto 2">
            <a:extLst>
              <a:ext uri="{FF2B5EF4-FFF2-40B4-BE49-F238E27FC236}">
                <a16:creationId xmlns:a16="http://schemas.microsoft.com/office/drawing/2014/main" id="{E0844CD0-BAA8-739B-2640-4E2E99F08AAE}"/>
              </a:ext>
            </a:extLst>
          </p:cNvPr>
          <p:cNvSpPr>
            <a:spLocks noGrp="1"/>
          </p:cNvSpPr>
          <p:nvPr>
            <p:ph type="body" sz="quarter" idx="15"/>
          </p:nvPr>
        </p:nvSpPr>
        <p:spPr>
          <a:xfrm>
            <a:off x="205200" y="259200"/>
            <a:ext cx="10558800" cy="388800"/>
          </a:xfrm>
        </p:spPr>
        <p:txBody>
          <a:bodyPr/>
          <a:lstStyle/>
          <a:p>
            <a:r>
              <a:rPr lang="pt-BR" dirty="0"/>
              <a:t>Versionamento de código</a:t>
            </a:r>
          </a:p>
        </p:txBody>
      </p:sp>
      <p:pic>
        <p:nvPicPr>
          <p:cNvPr id="4" name="Imagem 3">
            <a:extLst>
              <a:ext uri="{FF2B5EF4-FFF2-40B4-BE49-F238E27FC236}">
                <a16:creationId xmlns:a16="http://schemas.microsoft.com/office/drawing/2014/main" id="{A1C8B177-1838-2CAE-3225-591E2E7DD9B6}"/>
              </a:ext>
            </a:extLst>
          </p:cNvPr>
          <p:cNvPicPr>
            <a:picLocks noChangeAspect="1"/>
          </p:cNvPicPr>
          <p:nvPr/>
        </p:nvPicPr>
        <p:blipFill>
          <a:blip r:embed="rId3"/>
          <a:stretch>
            <a:fillRect/>
          </a:stretch>
        </p:blipFill>
        <p:spPr>
          <a:xfrm>
            <a:off x="493490" y="1750760"/>
            <a:ext cx="4037257" cy="2424080"/>
          </a:xfrm>
          <a:prstGeom prst="rect">
            <a:avLst/>
          </a:prstGeom>
        </p:spPr>
      </p:pic>
      <p:pic>
        <p:nvPicPr>
          <p:cNvPr id="7" name="Imagem 6">
            <a:extLst>
              <a:ext uri="{FF2B5EF4-FFF2-40B4-BE49-F238E27FC236}">
                <a16:creationId xmlns:a16="http://schemas.microsoft.com/office/drawing/2014/main" id="{CD547A0F-BCE3-2804-F3EC-67635A2E0C7F}"/>
              </a:ext>
            </a:extLst>
          </p:cNvPr>
          <p:cNvPicPr>
            <a:picLocks noChangeAspect="1"/>
          </p:cNvPicPr>
          <p:nvPr/>
        </p:nvPicPr>
        <p:blipFill>
          <a:blip r:embed="rId4"/>
          <a:stretch>
            <a:fillRect/>
          </a:stretch>
        </p:blipFill>
        <p:spPr>
          <a:xfrm>
            <a:off x="5484600" y="1750760"/>
            <a:ext cx="4159585" cy="2424080"/>
          </a:xfrm>
          <a:prstGeom prst="rect">
            <a:avLst/>
          </a:prstGeom>
        </p:spPr>
      </p:pic>
    </p:spTree>
    <p:extLst>
      <p:ext uri="{BB962C8B-B14F-4D97-AF65-F5344CB8AC3E}">
        <p14:creationId xmlns:p14="http://schemas.microsoft.com/office/powerpoint/2010/main" val="4161623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TEMPLATEVERSION" val="2.0"/>
  <p:tag name="MLLANGUAGE" val="eng"/>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SAXMLCOMPANYNAME" val="bosch"/>
  <p:tag name="SAXMLTEMPLATE" val="presentation_169"/>
  <p:tag name="SAXCONVERTED" val="2"/>
  <p:tag name="SAXCONVERSION" val="2"/>
</p:tagLst>
</file>

<file path=ppt/tags/tag2.xml><?xml version="1.0" encoding="utf-8"?>
<p:tagLst xmlns:a="http://schemas.openxmlformats.org/drawingml/2006/main" xmlns:r="http://schemas.openxmlformats.org/officeDocument/2006/relationships" xmlns:p="http://schemas.openxmlformats.org/presentationml/2006/main">
  <p:tag name="SAXCONVERTED" val="2"/>
</p:tagLst>
</file>

<file path=ppt/theme/theme1.xml><?xml version="1.0" encoding="utf-8"?>
<a:theme xmlns:a="http://schemas.openxmlformats.org/drawingml/2006/main" name="Bosch 2022">
  <a:themeElements>
    <a:clrScheme name="Bosch Blue">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924039-0E61-4818-99E1-D362E68D7D91}" vid="{B6C1A3BA-AF47-4731-9FD9-D2E65E1AD31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AttachmentRemark</Sektion>
      <Reihenfolge>0</Reihenfolge>
    </Variable>
    <Variable>
      <Name>departmentshort</Name>
      <OrgInhalt>CaP/ETS</OrgInhalt>
      <Wert>CaP/ETS</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Interno</OrgInhalt>
      <Wert>Interno</Wert>
      <Platzhalter>False</Platzhalter>
      <DocDatenDialog>True</DocDatenDialog>
      <Label>Notation of confidentiality</Label>
      <FrageVar>False</FrageVar>
      <Prefix/>
      <Suffix/>
      <WegfallVar/>
      <ComboBox>
        <Option>Interno</Option>
        <Option>Confidential</Option>
        <Option>Strictly confidential</Option>
        <Option/>
      </ComboBox>
      <MussFeld>False</MussFeld>
      <InDokument>True</InDokument>
      <Sektion>Bosch_footer_1</Sektion>
      <Reihenfolge>0</Reihenfolge>
    </Variable>
    <Variable>
      <Name>copyright</Name>
      <OrgInhalt>Todos os direitos reservados, também no que diz respeito a qualquer disposição, utilização, reprodução, processamento, transmissão, bem como no caso de pedidos de patentes.</OrgInhalt>
      <Wert>Todos os direitos reservados, também no que diz respeito a qualquer disposição, utilização, reprodução, processamento, transmissão, bem como no caso de pedidos de patentes.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2021-08-05</OrgInhalt>
      <Wert>2021-08-05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
  <TotalTime>491</TotalTime>
  <Words>843</Words>
  <Application>Microsoft Office PowerPoint</Application>
  <PresentationFormat>Personalizar</PresentationFormat>
  <Paragraphs>92</Paragraphs>
  <Slides>12</Slides>
  <Notes>12</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12</vt:i4>
      </vt:variant>
    </vt:vector>
  </HeadingPairs>
  <TitlesOfParts>
    <vt:vector size="21" baseType="lpstr">
      <vt:lpstr>-apple-system</vt:lpstr>
      <vt:lpstr>Arial</vt:lpstr>
      <vt:lpstr>Bosch Office Sans</vt:lpstr>
      <vt:lpstr>Calibri</vt:lpstr>
      <vt:lpstr>Google Sans</vt:lpstr>
      <vt:lpstr>Söhne</vt:lpstr>
      <vt:lpstr>Symbol</vt:lpstr>
      <vt:lpstr>Wingdings</vt:lpstr>
      <vt:lpstr>Bosch 2022</vt:lpstr>
      <vt:lpstr>Apresentação do PowerPoint</vt:lpstr>
      <vt:lpstr>Introdução</vt:lpstr>
      <vt:lpstr>Benefícios</vt:lpstr>
      <vt:lpstr>Conceitos fundamentais - Commits</vt:lpstr>
      <vt:lpstr>Conceitos fundamentais - Branches</vt:lpstr>
      <vt:lpstr>Conceitos fundamentais - Merge</vt:lpstr>
      <vt:lpstr>Conceitos fundamentais - gitignore</vt:lpstr>
      <vt:lpstr>Comandos - Básicos</vt:lpstr>
      <vt:lpstr>Comandos - Branches</vt:lpstr>
      <vt:lpstr>Github</vt:lpstr>
      <vt:lpstr>Github – Pull Request</vt:lpstr>
      <vt:lpstr>Github – Pull Request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Augusto Cleber (SO/OPM43-BR)</dc:creator>
  <cp:lastModifiedBy>Diego Jacober</cp:lastModifiedBy>
  <cp:revision>77</cp:revision>
  <dcterms:created xsi:type="dcterms:W3CDTF">2018-01-19T09:06:36Z</dcterms:created>
  <dcterms:modified xsi:type="dcterms:W3CDTF">2023-07-22T14:35:15Z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