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Work Sans Medium"/>
      <p:regular r:id="rId19"/>
      <p:bold r:id="rId20"/>
      <p:italic r:id="rId21"/>
      <p:boldItalic r:id="rId22"/>
    </p:embeddedFont>
    <p:embeddedFont>
      <p:font typeface="Work Sans"/>
      <p:regular r:id="rId23"/>
      <p:bold r:id="rId24"/>
      <p:italic r:id="rId25"/>
      <p:boldItalic r:id="rId26"/>
    </p:embeddedFont>
    <p:embeddedFont>
      <p:font typeface="Work Sans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KX5w6pXrIvvRMmxNR1BJKkBrH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Medium-bold.fntdata"/><Relationship Id="rId22" Type="http://schemas.openxmlformats.org/officeDocument/2006/relationships/font" Target="fonts/WorkSansMedium-boldItalic.fntdata"/><Relationship Id="rId21" Type="http://schemas.openxmlformats.org/officeDocument/2006/relationships/font" Target="fonts/WorkSansMedium-italic.fntdata"/><Relationship Id="rId24" Type="http://schemas.openxmlformats.org/officeDocument/2006/relationships/font" Target="fonts/WorkSans-bold.fntdata"/><Relationship Id="rId23" Type="http://schemas.openxmlformats.org/officeDocument/2006/relationships/font" Target="fonts/Work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boldItalic.fntdata"/><Relationship Id="rId25" Type="http://schemas.openxmlformats.org/officeDocument/2006/relationships/font" Target="fonts/WorkSans-italic.fntdata"/><Relationship Id="rId28" Type="http://schemas.openxmlformats.org/officeDocument/2006/relationships/font" Target="fonts/WorkSansLight-bold.fntdata"/><Relationship Id="rId27" Type="http://schemas.openxmlformats.org/officeDocument/2006/relationships/font" Target="fonts/WorkSans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Light-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WorkSans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WorkSansMedium-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25"/>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p:nvPr>
            <p:ph idx="2" type="pic"/>
          </p:nvPr>
        </p:nvSpPr>
        <p:spPr>
          <a:xfrm>
            <a:off x="5183188" y="987425"/>
            <a:ext cx="6172200" cy="4873625"/>
          </a:xfrm>
          <a:prstGeom prst="rect">
            <a:avLst/>
          </a:prstGeom>
          <a:noFill/>
          <a:ln>
            <a:noFill/>
          </a:ln>
        </p:spPr>
      </p:sp>
      <p:sp>
        <p:nvSpPr>
          <p:cNvPr id="78" name="Google Shape;78;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26"/>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26"/>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2" y="2551837"/>
            <a:ext cx="3717256" cy="1754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ES" sz="5400" u="none" cap="none" strike="noStrike">
                <a:solidFill>
                  <a:srgbClr val="3F3F3F"/>
                </a:solidFill>
                <a:latin typeface="Work Sans"/>
                <a:ea typeface="Work Sans"/>
                <a:cs typeface="Work Sans"/>
                <a:sym typeface="Work Sans"/>
              </a:rPr>
              <a:t>Zayro System</a:t>
            </a:r>
            <a:endParaRPr b="1" i="0" sz="4000" u="none" cap="none" strike="noStrike">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ES" sz="4400" u="none" cap="none" strike="noStrike">
                <a:solidFill>
                  <a:schemeClr val="lt1"/>
                </a:solidFill>
                <a:latin typeface="Calibri"/>
                <a:ea typeface="Calibri"/>
                <a:cs typeface="Calibri"/>
                <a:sym typeface="Calibri"/>
              </a:rPr>
              <a:t>Arquitectura en Capas</a:t>
            </a:r>
            <a:endParaRPr b="0" i="0" sz="1800" u="none" cap="none" strike="noStrike">
              <a:solidFill>
                <a:srgbClr val="000000"/>
              </a:solidFill>
              <a:latin typeface="Arial"/>
              <a:ea typeface="Arial"/>
              <a:cs typeface="Arial"/>
              <a:sym typeface="Arial"/>
            </a:endParaRPr>
          </a:p>
        </p:txBody>
      </p:sp>
      <p:pic>
        <p:nvPicPr>
          <p:cNvPr id="155" name="Google Shape;155;p20"/>
          <p:cNvPicPr preferRelativeResize="0"/>
          <p:nvPr/>
        </p:nvPicPr>
        <p:blipFill>
          <a:blip r:embed="rId3">
            <a:alphaModFix/>
          </a:blip>
          <a:stretch>
            <a:fillRect/>
          </a:stretch>
        </p:blipFill>
        <p:spPr>
          <a:xfrm>
            <a:off x="1" y="2567337"/>
            <a:ext cx="12192000" cy="17233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ES">
                <a:solidFill>
                  <a:schemeClr val="lt1"/>
                </a:solidFill>
              </a:rPr>
              <a:t>Modelo </a:t>
            </a:r>
            <a:r>
              <a:rPr b="1" i="0" lang="es-ES" sz="4400" u="none" cap="none" strike="noStrike">
                <a:solidFill>
                  <a:schemeClr val="lt1"/>
                </a:solidFill>
                <a:latin typeface="Calibri"/>
                <a:ea typeface="Calibri"/>
                <a:cs typeface="Calibri"/>
                <a:sym typeface="Calibri"/>
              </a:rPr>
              <a:t>Entidad Relación (MER)</a:t>
            </a:r>
            <a:endParaRPr b="0" i="0" sz="1800" u="none" cap="none" strike="noStrike">
              <a:solidFill>
                <a:srgbClr val="000000"/>
              </a:solidFill>
              <a:latin typeface="Arial"/>
              <a:ea typeface="Arial"/>
              <a:cs typeface="Arial"/>
              <a:sym typeface="Arial"/>
            </a:endParaRPr>
          </a:p>
        </p:txBody>
      </p:sp>
      <p:pic>
        <p:nvPicPr>
          <p:cNvPr id="161" name="Google Shape;161;p21"/>
          <p:cNvPicPr preferRelativeResize="0"/>
          <p:nvPr/>
        </p:nvPicPr>
        <p:blipFill>
          <a:blip r:embed="rId3">
            <a:alphaModFix/>
          </a:blip>
          <a:stretch>
            <a:fillRect/>
          </a:stretch>
        </p:blipFill>
        <p:spPr>
          <a:xfrm>
            <a:off x="2149300" y="1535519"/>
            <a:ext cx="7813804" cy="51171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ES">
                <a:solidFill>
                  <a:schemeClr val="lt1"/>
                </a:solidFill>
              </a:rPr>
              <a:t>Diccionario de Datos</a:t>
            </a:r>
            <a:endParaRPr b="0" i="0" sz="1800" u="none" cap="none" strike="noStrike">
              <a:solidFill>
                <a:srgbClr val="000000"/>
              </a:solidFill>
              <a:latin typeface="Arial"/>
              <a:ea typeface="Arial"/>
              <a:cs typeface="Arial"/>
              <a:sym typeface="Arial"/>
            </a:endParaRPr>
          </a:p>
        </p:txBody>
      </p:sp>
      <p:pic>
        <p:nvPicPr>
          <p:cNvPr id="167" name="Google Shape;167;p22"/>
          <p:cNvPicPr preferRelativeResize="0"/>
          <p:nvPr/>
        </p:nvPicPr>
        <p:blipFill>
          <a:blip r:embed="rId3">
            <a:alphaModFix/>
          </a:blip>
          <a:stretch>
            <a:fillRect/>
          </a:stretch>
        </p:blipFill>
        <p:spPr>
          <a:xfrm>
            <a:off x="1840625" y="1588444"/>
            <a:ext cx="7746807" cy="51171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s-ES">
                <a:solidFill>
                  <a:schemeClr val="lt1"/>
                </a:solidFill>
              </a:rPr>
              <a:t>Diccionario de Datos</a:t>
            </a:r>
            <a:endParaRPr/>
          </a:p>
        </p:txBody>
      </p:sp>
      <p:pic>
        <p:nvPicPr>
          <p:cNvPr id="173" name="Google Shape;173;p39"/>
          <p:cNvPicPr preferRelativeResize="0"/>
          <p:nvPr/>
        </p:nvPicPr>
        <p:blipFill>
          <a:blip r:embed="rId3">
            <a:alphaModFix/>
          </a:blip>
          <a:stretch>
            <a:fillRect/>
          </a:stretch>
        </p:blipFill>
        <p:spPr>
          <a:xfrm>
            <a:off x="152400" y="1843088"/>
            <a:ext cx="11887200" cy="47349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Imagen que contiene Interfaz de usuario gráfica&#10;&#10;Descripción generada automáticamente" id="178" name="Google Shape;178;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573518" y="2228671"/>
            <a:ext cx="504497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ES"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4168816" y="3463724"/>
            <a:ext cx="3854368" cy="13233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ES" sz="1600" u="none" cap="none" strike="noStrike">
                <a:solidFill>
                  <a:schemeClr val="dk1"/>
                </a:solidFill>
                <a:latin typeface="Calibri"/>
                <a:ea typeface="Calibri"/>
                <a:cs typeface="Calibri"/>
                <a:sym typeface="Calibri"/>
              </a:rPr>
              <a:t>Gaes N°2 :</a:t>
            </a:r>
            <a:br>
              <a:rPr b="1" i="0" lang="es-ES" sz="1600" u="none" cap="none" strike="noStrike">
                <a:solidFill>
                  <a:schemeClr val="dk1"/>
                </a:solidFill>
                <a:latin typeface="Calibri"/>
                <a:ea typeface="Calibri"/>
                <a:cs typeface="Calibri"/>
                <a:sym typeface="Calibri"/>
              </a:rPr>
            </a:br>
            <a:r>
              <a:rPr b="1" i="0" lang="es-ES" sz="1600" u="none" cap="none" strike="noStrike">
                <a:solidFill>
                  <a:schemeClr val="dk1"/>
                </a:solidFill>
                <a:latin typeface="Calibri"/>
                <a:ea typeface="Calibri"/>
                <a:cs typeface="Calibri"/>
                <a:sym typeface="Calibri"/>
              </a:rPr>
              <a:t>Maria Camila Hurtado Castañeda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s-ES" sz="1600" u="none" cap="none" strike="noStrike">
                <a:solidFill>
                  <a:schemeClr val="dk1"/>
                </a:solidFill>
                <a:latin typeface="Calibri"/>
                <a:ea typeface="Calibri"/>
                <a:cs typeface="Calibri"/>
                <a:sym typeface="Calibri"/>
              </a:rPr>
              <a:t>Cesar Andrés Sánchez Sosa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s-ES" sz="1600" u="none" cap="none" strike="noStrike">
                <a:solidFill>
                  <a:schemeClr val="dk1"/>
                </a:solidFill>
                <a:latin typeface="Calibri"/>
                <a:ea typeface="Calibri"/>
                <a:cs typeface="Calibri"/>
                <a:sym typeface="Calibri"/>
              </a:rPr>
              <a:t>Brian Andrés Estupiñán Parada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s-ES" sz="1600" u="none" cap="none" strike="noStrike">
                <a:solidFill>
                  <a:schemeClr val="dk1"/>
                </a:solidFill>
                <a:latin typeface="Calibri"/>
                <a:ea typeface="Calibri"/>
                <a:cs typeface="Calibri"/>
                <a:sym typeface="Calibri"/>
              </a:rPr>
              <a:t>Diego Jose Navarro Ruiz</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3"/>
          <p:cNvSpPr txBox="1"/>
          <p:nvPr/>
        </p:nvSpPr>
        <p:spPr>
          <a:xfrm>
            <a:off x="456236" y="457723"/>
            <a:ext cx="10515600"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b="0" i="0" lang="es-ES" sz="4400" u="none" cap="none" strike="noStrike">
                <a:solidFill>
                  <a:srgbClr val="0C0C0C"/>
                </a:solidFill>
                <a:latin typeface="Work Sans Medium"/>
                <a:ea typeface="Work Sans Medium"/>
                <a:cs typeface="Work Sans Medium"/>
                <a:sym typeface="Work Sans Medium"/>
              </a:rPr>
              <a:t>Agenda</a:t>
            </a:r>
            <a:endParaRPr b="0" i="0" sz="4400" u="none" cap="none" strike="noStrike">
              <a:solidFill>
                <a:srgbClr val="0C0C0C"/>
              </a:solidFill>
              <a:latin typeface="Work Sans Medium"/>
              <a:ea typeface="Work Sans Medium"/>
              <a:cs typeface="Work Sans Medium"/>
              <a:sym typeface="Work Sans Medium"/>
            </a:endParaRPr>
          </a:p>
        </p:txBody>
      </p:sp>
      <p:sp>
        <p:nvSpPr>
          <p:cNvPr id="113" name="Google Shape;113;p3"/>
          <p:cNvSpPr txBox="1"/>
          <p:nvPr/>
        </p:nvSpPr>
        <p:spPr>
          <a:xfrm>
            <a:off x="379379" y="1887165"/>
            <a:ext cx="8071524" cy="30777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Planteamiento del Problema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Objetivo General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Objetivos Específicos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Diagramas del sistema a nivel de diseño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Diagrama de componentes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Diagrama de despliegue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Diagrama de paquetes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Arquitectura en capas(Tecnologías a usar)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Modelo Entidad Relación (MER)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ES" sz="1800" u="none" cap="none" strike="noStrike">
                <a:solidFill>
                  <a:srgbClr val="000000"/>
                </a:solidFill>
                <a:latin typeface="Arial"/>
                <a:ea typeface="Arial"/>
                <a:cs typeface="Arial"/>
                <a:sym typeface="Arial"/>
              </a:rPr>
              <a:t>Diccionario de datos(Formato designado)</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ES"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9" name="Google Shape;119;p4"/>
          <p:cNvSpPr txBox="1"/>
          <p:nvPr/>
        </p:nvSpPr>
        <p:spPr>
          <a:xfrm>
            <a:off x="311400" y="1884826"/>
            <a:ext cx="11569200" cy="3971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s-ES" sz="2400" u="none" cap="none" strike="noStrike">
                <a:solidFill>
                  <a:schemeClr val="dk1"/>
                </a:solidFill>
                <a:latin typeface="Calibri"/>
                <a:ea typeface="Calibri"/>
                <a:cs typeface="Calibri"/>
                <a:sym typeface="Calibri"/>
              </a:rPr>
              <a:t>La empresa Zayro disfraces, presenta desaciertos en el manejo de inventario, pues no cuenta con la organización de los disfraces disponibles, Se evidencian falencias en el seguimiento de los productos que se alquilan o venden. No manejan una base de datos con la información de los clientes que adquieren dichos servicios, esto genera dificultades a la hora de realizar las facturas, además no tienen la facilidad de mostrar su catálogo de productos sino es de manera presencial, al momento de comercializar sus productos se usa solo una red social, la cual no es utilizada con regularidad y tampoco tiene mucha actividad para crecer en internet.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Work Sans Light"/>
              <a:ea typeface="Work Sans Light"/>
              <a:cs typeface="Work Sans Light"/>
              <a:sym typeface="Work Sans Light"/>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Work Sans Light"/>
              <a:ea typeface="Work Sans Light"/>
              <a:cs typeface="Work Sans Light"/>
              <a:sym typeface="Work Sans Light"/>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Work Sans Light"/>
              <a:ea typeface="Work Sans Light"/>
              <a:cs typeface="Work Sans Light"/>
              <a:sym typeface="Work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ES"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5" name="Google Shape;125;p5"/>
          <p:cNvSpPr txBox="1"/>
          <p:nvPr/>
        </p:nvSpPr>
        <p:spPr>
          <a:xfrm>
            <a:off x="167263" y="2313667"/>
            <a:ext cx="11857500" cy="1939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Calibri"/>
                <a:ea typeface="Calibri"/>
                <a:cs typeface="Calibri"/>
                <a:sym typeface="Calibri"/>
              </a:rPr>
              <a:t>Desarrollar un </a:t>
            </a:r>
            <a:r>
              <a:rPr lang="es-ES" sz="2400">
                <a:solidFill>
                  <a:schemeClr val="dk1"/>
                </a:solidFill>
                <a:latin typeface="Calibri"/>
                <a:ea typeface="Calibri"/>
                <a:cs typeface="Calibri"/>
                <a:sym typeface="Calibri"/>
              </a:rPr>
              <a:t>software</a:t>
            </a:r>
            <a:r>
              <a:rPr b="0" i="0" lang="es-ES" sz="2400" u="none" cap="none" strike="noStrike">
                <a:solidFill>
                  <a:schemeClr val="dk1"/>
                </a:solidFill>
                <a:latin typeface="Calibri"/>
                <a:ea typeface="Calibri"/>
                <a:cs typeface="Calibri"/>
                <a:sym typeface="Calibri"/>
              </a:rPr>
              <a:t> que permita a la empresa (=) mejorar (redaccion) en su eficiencia operativa, aumentando su rentabilidad proporcionando soluciones a los problemas de inventario, gestión de información de los clientes, productos de la empresa, envíos y marketing.</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ES"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1" name="Google Shape;131;p6"/>
          <p:cNvSpPr txBox="1"/>
          <p:nvPr/>
        </p:nvSpPr>
        <p:spPr>
          <a:xfrm>
            <a:off x="209700" y="1932775"/>
            <a:ext cx="11772600" cy="4155900"/>
          </a:xfrm>
          <a:prstGeom prst="rect">
            <a:avLst/>
          </a:prstGeom>
          <a:noFill/>
          <a:ln>
            <a:noFill/>
          </a:ln>
        </p:spPr>
        <p:txBody>
          <a:bodyPr anchorCtr="0" anchor="t" bIns="45700" lIns="91425" spcFirstLastPara="1" rIns="91425" wrap="square" tIns="45700">
            <a:spAutoFit/>
          </a:bodyPr>
          <a:lstStyle/>
          <a:p>
            <a:pPr indent="-381000" lvl="0" marL="457200" marR="0" rtl="0" algn="just">
              <a:lnSpc>
                <a:spcPct val="100000"/>
              </a:lnSpc>
              <a:spcBef>
                <a:spcPts val="0"/>
              </a:spcBef>
              <a:spcAft>
                <a:spcPts val="0"/>
              </a:spcAft>
              <a:buClr>
                <a:schemeClr val="dk1"/>
              </a:buClr>
              <a:buSzPts val="2400"/>
              <a:buFont typeface="Calibri"/>
              <a:buAutoNum type="arabicPeriod"/>
            </a:pPr>
            <a:r>
              <a:rPr lang="es-ES" sz="2400">
                <a:solidFill>
                  <a:schemeClr val="dk1"/>
                </a:solidFill>
                <a:latin typeface="Calibri"/>
                <a:ea typeface="Calibri"/>
                <a:cs typeface="Calibri"/>
                <a:sym typeface="Calibri"/>
              </a:rPr>
              <a:t>Gestionar el </a:t>
            </a:r>
            <a:r>
              <a:rPr b="0" i="0" lang="es-ES" sz="2400" u="none" cap="none" strike="noStrike">
                <a:solidFill>
                  <a:schemeClr val="dk1"/>
                </a:solidFill>
                <a:latin typeface="Calibri"/>
                <a:ea typeface="Calibri"/>
                <a:cs typeface="Calibri"/>
                <a:sym typeface="Calibri"/>
              </a:rPr>
              <a:t>inventario </a:t>
            </a:r>
            <a:r>
              <a:rPr lang="es-ES" sz="2400">
                <a:solidFill>
                  <a:schemeClr val="dk1"/>
                </a:solidFill>
                <a:latin typeface="Calibri"/>
                <a:ea typeface="Calibri"/>
                <a:cs typeface="Calibri"/>
                <a:sym typeface="Calibri"/>
              </a:rPr>
              <a:t>que</a:t>
            </a:r>
            <a:r>
              <a:rPr b="0" i="0" lang="es-ES" sz="2400" u="none" cap="none" strike="noStrike">
                <a:solidFill>
                  <a:schemeClr val="dk1"/>
                </a:solidFill>
                <a:latin typeface="Calibri"/>
                <a:ea typeface="Calibri"/>
                <a:cs typeface="Calibri"/>
                <a:sym typeface="Calibri"/>
              </a:rPr>
              <a:t> optimi</a:t>
            </a:r>
            <a:r>
              <a:rPr lang="es-ES" sz="2400">
                <a:solidFill>
                  <a:schemeClr val="dk1"/>
                </a:solidFill>
                <a:latin typeface="Calibri"/>
                <a:ea typeface="Calibri"/>
                <a:cs typeface="Calibri"/>
                <a:sym typeface="Calibri"/>
              </a:rPr>
              <a:t>ce</a:t>
            </a:r>
            <a:r>
              <a:rPr b="0" i="0" lang="es-ES" sz="2400" u="none" cap="none" strike="noStrike">
                <a:solidFill>
                  <a:schemeClr val="dk1"/>
                </a:solidFill>
                <a:latin typeface="Calibri"/>
                <a:ea typeface="Calibri"/>
                <a:cs typeface="Calibri"/>
                <a:sym typeface="Calibri"/>
              </a:rPr>
              <a:t> su </a:t>
            </a:r>
            <a:r>
              <a:rPr lang="es-ES" sz="2400">
                <a:solidFill>
                  <a:schemeClr val="dk1"/>
                </a:solidFill>
                <a:latin typeface="Calibri"/>
                <a:ea typeface="Calibri"/>
                <a:cs typeface="Calibri"/>
                <a:sym typeface="Calibri"/>
              </a:rPr>
              <a:t>manejo </a:t>
            </a:r>
            <a:r>
              <a:rPr b="0" i="0" lang="es-ES" sz="2400" u="none" cap="none" strike="noStrike">
                <a:solidFill>
                  <a:schemeClr val="dk1"/>
                </a:solidFill>
                <a:latin typeface="Calibri"/>
                <a:ea typeface="Calibri"/>
                <a:cs typeface="Calibri"/>
                <a:sym typeface="Calibri"/>
              </a:rPr>
              <a:t>y </a:t>
            </a:r>
            <a:r>
              <a:rPr lang="es-ES" sz="2400">
                <a:solidFill>
                  <a:schemeClr val="dk1"/>
                </a:solidFill>
                <a:latin typeface="Calibri"/>
                <a:ea typeface="Calibri"/>
                <a:cs typeface="Calibri"/>
                <a:sym typeface="Calibri"/>
              </a:rPr>
              <a:t>prevenga</a:t>
            </a:r>
            <a:r>
              <a:rPr b="0" i="0" lang="es-ES" sz="2400" u="none" cap="none" strike="noStrike">
                <a:solidFill>
                  <a:schemeClr val="dk1"/>
                </a:solidFill>
                <a:latin typeface="Calibri"/>
                <a:ea typeface="Calibri"/>
                <a:cs typeface="Calibri"/>
                <a:sym typeface="Calibri"/>
              </a:rPr>
              <a:t> las pérdidas por desabasto o excedentes.</a:t>
            </a:r>
            <a:endParaRPr b="0" i="0" sz="24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a:pPr>
            <a:r>
              <a:rPr lang="es-ES" sz="2400">
                <a:solidFill>
                  <a:schemeClr val="dk1"/>
                </a:solidFill>
                <a:latin typeface="Calibri"/>
                <a:ea typeface="Calibri"/>
                <a:cs typeface="Calibri"/>
                <a:sym typeface="Calibri"/>
              </a:rPr>
              <a:t>Generar (?)</a:t>
            </a:r>
            <a:r>
              <a:rPr b="0" i="0" lang="es-ES" sz="2400" u="none" cap="none" strike="noStrike">
                <a:solidFill>
                  <a:schemeClr val="dk1"/>
                </a:solidFill>
                <a:latin typeface="Calibri"/>
                <a:ea typeface="Calibri"/>
                <a:cs typeface="Calibri"/>
                <a:sym typeface="Calibri"/>
              </a:rPr>
              <a:t> una interfaz de usuario </a:t>
            </a:r>
            <a:r>
              <a:rPr lang="es-ES" sz="2400">
                <a:solidFill>
                  <a:schemeClr val="dk1"/>
                </a:solidFill>
                <a:latin typeface="Calibri"/>
                <a:ea typeface="Calibri"/>
                <a:cs typeface="Calibri"/>
                <a:sym typeface="Calibri"/>
              </a:rPr>
              <a:t>de </a:t>
            </a:r>
            <a:r>
              <a:rPr lang="es-ES" sz="2400">
                <a:solidFill>
                  <a:schemeClr val="dk1"/>
                </a:solidFill>
                <a:latin typeface="Calibri"/>
                <a:ea typeface="Calibri"/>
                <a:cs typeface="Calibri"/>
                <a:sym typeface="Calibri"/>
              </a:rPr>
              <a:t>fácil</a:t>
            </a:r>
            <a:r>
              <a:rPr lang="es-ES" sz="2400">
                <a:solidFill>
                  <a:schemeClr val="dk1"/>
                </a:solidFill>
                <a:latin typeface="Calibri"/>
                <a:ea typeface="Calibri"/>
                <a:cs typeface="Calibri"/>
                <a:sym typeface="Calibri"/>
              </a:rPr>
              <a:t> uso</a:t>
            </a:r>
            <a:r>
              <a:rPr b="0" i="0" lang="es-ES" sz="2400" u="none" cap="none" strike="noStrike">
                <a:solidFill>
                  <a:schemeClr val="dk1"/>
                </a:solidFill>
                <a:latin typeface="Calibri"/>
                <a:ea typeface="Calibri"/>
                <a:cs typeface="Calibri"/>
                <a:sym typeface="Calibri"/>
              </a:rPr>
              <a:t> para la me</a:t>
            </a:r>
            <a:r>
              <a:rPr lang="es-ES" sz="2400">
                <a:solidFill>
                  <a:schemeClr val="dk1"/>
                </a:solidFill>
                <a:latin typeface="Calibri"/>
                <a:ea typeface="Calibri"/>
                <a:cs typeface="Calibri"/>
                <a:sym typeface="Calibri"/>
              </a:rPr>
              <a:t>jora en la</a:t>
            </a:r>
            <a:r>
              <a:rPr b="0" i="0" lang="es-ES" sz="2400" u="none" cap="none" strike="noStrike">
                <a:solidFill>
                  <a:schemeClr val="dk1"/>
                </a:solidFill>
                <a:latin typeface="Calibri"/>
                <a:ea typeface="Calibri"/>
                <a:cs typeface="Calibri"/>
                <a:sym typeface="Calibri"/>
              </a:rPr>
              <a:t> eficiencia y precisión del proceso de facturación y pagos.</a:t>
            </a:r>
            <a:endParaRPr b="0" i="0" sz="24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a:pPr>
            <a:r>
              <a:rPr lang="es-ES" sz="2400">
                <a:solidFill>
                  <a:schemeClr val="dk1"/>
                </a:solidFill>
                <a:latin typeface="Calibri"/>
                <a:ea typeface="Calibri"/>
                <a:cs typeface="Calibri"/>
                <a:sym typeface="Calibri"/>
              </a:rPr>
              <a:t>Diseñar</a:t>
            </a:r>
            <a:r>
              <a:rPr b="0" i="0" lang="es-ES" sz="2400" u="none" cap="none" strike="noStrike">
                <a:solidFill>
                  <a:schemeClr val="dk1"/>
                </a:solidFill>
                <a:latin typeface="Calibri"/>
                <a:ea typeface="Calibri"/>
                <a:cs typeface="Calibri"/>
                <a:sym typeface="Calibri"/>
              </a:rPr>
              <a:t> una interfaz de usuario con una función de navegación fácil e intuitiva </a:t>
            </a:r>
            <a:r>
              <a:rPr lang="es-ES" sz="2400">
                <a:solidFill>
                  <a:schemeClr val="dk1"/>
                </a:solidFill>
                <a:latin typeface="Calibri"/>
                <a:ea typeface="Calibri"/>
                <a:cs typeface="Calibri"/>
                <a:sym typeface="Calibri"/>
              </a:rPr>
              <a:t>que mejore</a:t>
            </a:r>
            <a:r>
              <a:rPr b="0" i="0" lang="es-ES" sz="2400" u="none" cap="none" strike="noStrike">
                <a:solidFill>
                  <a:schemeClr val="dk1"/>
                </a:solidFill>
                <a:latin typeface="Calibri"/>
                <a:ea typeface="Calibri"/>
                <a:cs typeface="Calibri"/>
                <a:sym typeface="Calibri"/>
              </a:rPr>
              <a:t> la experiencia del usuario en la tienda en línea. (</a:t>
            </a:r>
            <a:r>
              <a:rPr lang="es-ES" sz="2400">
                <a:solidFill>
                  <a:schemeClr val="dk1"/>
                </a:solidFill>
                <a:latin typeface="Calibri"/>
                <a:ea typeface="Calibri"/>
                <a:cs typeface="Calibri"/>
                <a:sym typeface="Calibri"/>
              </a:rPr>
              <a:t>interfaz</a:t>
            </a:r>
            <a:r>
              <a:rPr b="0" i="0" lang="es-ES" sz="2400" u="none" cap="none" strike="noStrike">
                <a:solidFill>
                  <a:schemeClr val="dk1"/>
                </a:solidFill>
                <a:latin typeface="Calibri"/>
                <a:ea typeface="Calibri"/>
                <a:cs typeface="Calibri"/>
                <a:sym typeface="Calibri"/>
              </a:rPr>
              <a:t> sobra) (ped</a:t>
            </a:r>
            <a:r>
              <a:rPr lang="es-ES" sz="2400">
                <a:solidFill>
                  <a:schemeClr val="dk1"/>
                </a:solidFill>
                <a:latin typeface="Calibri"/>
                <a:ea typeface="Calibri"/>
                <a:cs typeface="Calibri"/>
                <a:sym typeface="Calibri"/>
              </a:rPr>
              <a:t>idos y entregas)</a:t>
            </a:r>
            <a:endParaRPr b="0" i="0" sz="24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a:pPr>
            <a:r>
              <a:rPr lang="es-ES" sz="2400">
                <a:solidFill>
                  <a:schemeClr val="dk1"/>
                </a:solidFill>
                <a:latin typeface="Calibri"/>
                <a:ea typeface="Calibri"/>
                <a:cs typeface="Calibri"/>
                <a:sym typeface="Calibri"/>
              </a:rPr>
              <a:t>Añadir</a:t>
            </a:r>
            <a:r>
              <a:rPr b="0" i="0" lang="es-ES" sz="2400" u="none" cap="none" strike="noStrike">
                <a:solidFill>
                  <a:schemeClr val="dk1"/>
                </a:solidFill>
                <a:latin typeface="Calibri"/>
                <a:ea typeface="Calibri"/>
                <a:cs typeface="Calibri"/>
                <a:sym typeface="Calibri"/>
              </a:rPr>
              <a:t> una función de promoción y descuentos </a:t>
            </a:r>
            <a:r>
              <a:rPr lang="es-ES" sz="2400">
                <a:solidFill>
                  <a:schemeClr val="dk1"/>
                </a:solidFill>
                <a:latin typeface="Calibri"/>
                <a:ea typeface="Calibri"/>
                <a:cs typeface="Calibri"/>
                <a:sym typeface="Calibri"/>
              </a:rPr>
              <a:t>que aumente </a:t>
            </a:r>
            <a:r>
              <a:rPr b="0" i="0" lang="es-ES" sz="2400" u="none" cap="none" strike="noStrike">
                <a:solidFill>
                  <a:schemeClr val="dk1"/>
                </a:solidFill>
                <a:latin typeface="Calibri"/>
                <a:ea typeface="Calibri"/>
                <a:cs typeface="Calibri"/>
                <a:sym typeface="Calibri"/>
              </a:rPr>
              <a:t>la tasa de conversión de ventas y la lealtad del cliente. (proceso</a:t>
            </a:r>
            <a:r>
              <a:rPr lang="es-ES" sz="2400">
                <a:solidFill>
                  <a:schemeClr val="dk1"/>
                </a:solidFill>
                <a:latin typeface="Calibri"/>
                <a:ea typeface="Calibri"/>
                <a:cs typeface="Calibri"/>
                <a:sym typeface="Calibri"/>
              </a:rPr>
              <a:t>) realizar el proceso de </a:t>
            </a:r>
            <a:r>
              <a:rPr lang="es-ES" sz="2400">
                <a:solidFill>
                  <a:schemeClr val="dk1"/>
                </a:solidFill>
                <a:latin typeface="Calibri"/>
                <a:ea typeface="Calibri"/>
                <a:cs typeface="Calibri"/>
                <a:sym typeface="Calibri"/>
              </a:rPr>
              <a:t>marketing</a:t>
            </a:r>
            <a:r>
              <a:rPr lang="es-ES" sz="2400">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ES" sz="4400" u="none" cap="none" strike="noStrike">
                <a:solidFill>
                  <a:schemeClr val="lt1"/>
                </a:solidFill>
                <a:latin typeface="Calibri"/>
                <a:ea typeface="Calibri"/>
                <a:cs typeface="Calibri"/>
                <a:sym typeface="Calibri"/>
              </a:rPr>
              <a:t>Diagrama de Componentes</a:t>
            </a:r>
            <a:endParaRPr b="0" i="0" sz="1800" u="none" cap="none" strike="noStrike">
              <a:solidFill>
                <a:srgbClr val="000000"/>
              </a:solidFill>
              <a:latin typeface="Arial"/>
              <a:ea typeface="Arial"/>
              <a:cs typeface="Arial"/>
              <a:sym typeface="Arial"/>
            </a:endParaRPr>
          </a:p>
        </p:txBody>
      </p:sp>
      <p:pic>
        <p:nvPicPr>
          <p:cNvPr id="137" name="Google Shape;137;p17"/>
          <p:cNvPicPr preferRelativeResize="0"/>
          <p:nvPr/>
        </p:nvPicPr>
        <p:blipFill>
          <a:blip r:embed="rId3">
            <a:alphaModFix/>
          </a:blip>
          <a:stretch>
            <a:fillRect/>
          </a:stretch>
        </p:blipFill>
        <p:spPr>
          <a:xfrm>
            <a:off x="3901901" y="1555851"/>
            <a:ext cx="4388202" cy="51649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ES" sz="4400" u="none" cap="none" strike="noStrike">
                <a:solidFill>
                  <a:schemeClr val="lt1"/>
                </a:solidFill>
                <a:latin typeface="Calibri"/>
                <a:ea typeface="Calibri"/>
                <a:cs typeface="Calibri"/>
                <a:sym typeface="Calibri"/>
              </a:rPr>
              <a:t>Diagrama de Despliegue</a:t>
            </a:r>
            <a:endParaRPr b="0" i="0" sz="1800" u="none" cap="none" strike="noStrike">
              <a:solidFill>
                <a:srgbClr val="000000"/>
              </a:solidFill>
              <a:latin typeface="Arial"/>
              <a:ea typeface="Arial"/>
              <a:cs typeface="Arial"/>
              <a:sym typeface="Arial"/>
            </a:endParaRPr>
          </a:p>
        </p:txBody>
      </p:sp>
      <p:pic>
        <p:nvPicPr>
          <p:cNvPr id="143" name="Google Shape;143;p18"/>
          <p:cNvPicPr preferRelativeResize="0"/>
          <p:nvPr/>
        </p:nvPicPr>
        <p:blipFill>
          <a:blip r:embed="rId3">
            <a:alphaModFix/>
          </a:blip>
          <a:stretch>
            <a:fillRect/>
          </a:stretch>
        </p:blipFill>
        <p:spPr>
          <a:xfrm>
            <a:off x="2152200" y="1436044"/>
            <a:ext cx="6693912" cy="51171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ES" sz="4400" u="none" cap="none" strike="noStrike">
                <a:solidFill>
                  <a:schemeClr val="lt1"/>
                </a:solidFill>
                <a:latin typeface="Calibri"/>
                <a:ea typeface="Calibri"/>
                <a:cs typeface="Calibri"/>
                <a:sym typeface="Calibri"/>
              </a:rPr>
              <a:t>Diagrama de Paquetes</a:t>
            </a:r>
            <a:endParaRPr b="0" i="0" sz="1800" u="none" cap="none" strike="noStrike">
              <a:solidFill>
                <a:srgbClr val="000000"/>
              </a:solidFill>
              <a:latin typeface="Arial"/>
              <a:ea typeface="Arial"/>
              <a:cs typeface="Arial"/>
              <a:sym typeface="Arial"/>
            </a:endParaRPr>
          </a:p>
        </p:txBody>
      </p:sp>
      <p:pic>
        <p:nvPicPr>
          <p:cNvPr descr="Imagen de la pantalla de un celular con letras&#10;&#10;Descripción generada automáticamente con confianza media" id="149" name="Google Shape;149;p19"/>
          <p:cNvPicPr preferRelativeResize="0"/>
          <p:nvPr/>
        </p:nvPicPr>
        <p:blipFill rotWithShape="1">
          <a:blip r:embed="rId3">
            <a:alphaModFix/>
          </a:blip>
          <a:srcRect b="0" l="0" r="0" t="0"/>
          <a:stretch/>
        </p:blipFill>
        <p:spPr>
          <a:xfrm>
            <a:off x="0" y="1280579"/>
            <a:ext cx="12192000" cy="55774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