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39" r:id="rId1"/>
  </p:sldMasterIdLst>
  <p:notesMasterIdLst>
    <p:notesMasterId r:id="rId21"/>
  </p:notesMasterIdLst>
  <p:sldIdLst>
    <p:sldId id="256" r:id="rId2"/>
    <p:sldId id="280" r:id="rId3"/>
    <p:sldId id="272" r:id="rId4"/>
    <p:sldId id="273" r:id="rId5"/>
    <p:sldId id="259" r:id="rId6"/>
    <p:sldId id="260" r:id="rId7"/>
    <p:sldId id="274" r:id="rId8"/>
    <p:sldId id="264" r:id="rId9"/>
    <p:sldId id="279" r:id="rId10"/>
    <p:sldId id="281" r:id="rId11"/>
    <p:sldId id="282" r:id="rId12"/>
    <p:sldId id="283" r:id="rId13"/>
    <p:sldId id="286" r:id="rId14"/>
    <p:sldId id="268" r:id="rId15"/>
    <p:sldId id="269" r:id="rId16"/>
    <p:sldId id="270" r:id="rId17"/>
    <p:sldId id="271" r:id="rId18"/>
    <p:sldId id="285" r:id="rId19"/>
    <p:sldId id="28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Calibri Light" panose="020F0302020204030204" pitchFamily="34" charset="0"/>
      <p:regular r:id="rId30"/>
      <p:italic r:id="rId31"/>
    </p:embeddedFont>
    <p:embeddedFont>
      <p:font typeface="PT Serif"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35187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70820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6186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77847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5299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32864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5182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55784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7088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00006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99719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1079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698874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The main purpose of this project was to create an analytical model designed to provide insights on whether correlations between socio economic features of both residents and incoming workers for defined New York City geographical areas, and the number and types of service requests received by 311 on the same areas existed. </a:t>
            </a:r>
          </a:p>
          <a:p>
            <a:pPr lvl="0">
              <a:spcBef>
                <a:spcPts val="0"/>
              </a:spcBef>
              <a:buNone/>
            </a:pPr>
            <a:endParaRPr lang="en-US" sz="1600" dirty="0"/>
          </a:p>
        </p:txBody>
      </p:sp>
    </p:spTree>
    <p:extLst>
      <p:ext uri="{BB962C8B-B14F-4D97-AF65-F5344CB8AC3E}">
        <p14:creationId xmlns:p14="http://schemas.microsoft.com/office/powerpoint/2010/main" val="44056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8450">
              <a:lnSpc>
                <a:spcPct val="115000"/>
              </a:lnSpc>
              <a:spcBef>
                <a:spcPts val="0"/>
              </a:spcBef>
              <a:spcAft>
                <a:spcPts val="1600"/>
              </a:spcAft>
              <a:buClr>
                <a:schemeClr val="dk1"/>
              </a:buClr>
              <a:buSzPct val="100000"/>
              <a:buFont typeface="PT Serif"/>
            </a:pPr>
            <a:r>
              <a:rPr lang="en">
                <a:solidFill>
                  <a:schemeClr val="dk1"/>
                </a:solidFill>
                <a:latin typeface="PT Serif"/>
                <a:ea typeface="PT Serif"/>
                <a:cs typeface="PT Serif"/>
                <a:sym typeface="PT Serif"/>
              </a:rPr>
              <a:t>Are complaints received by 311 strongly correlated with socioeconomic factors?  If that’s the case, in what measure?</a:t>
            </a:r>
          </a:p>
          <a:p>
            <a:pPr marL="457200" lvl="0" indent="-298450" rtl="0">
              <a:lnSpc>
                <a:spcPct val="115000"/>
              </a:lnSpc>
              <a:spcBef>
                <a:spcPts val="0"/>
              </a:spcBef>
              <a:spcAft>
                <a:spcPts val="1600"/>
              </a:spcAft>
              <a:buClr>
                <a:schemeClr val="dk1"/>
              </a:buClr>
              <a:buSzPct val="100000"/>
              <a:buFont typeface="PT Serif"/>
            </a:pPr>
            <a:r>
              <a:rPr lang="en">
                <a:solidFill>
                  <a:schemeClr val="dk1"/>
                </a:solidFill>
                <a:latin typeface="PT Serif"/>
                <a:ea typeface="PT Serif"/>
                <a:cs typeface="PT Serif"/>
                <a:sym typeface="PT Serif"/>
              </a:rPr>
              <a:t>Based on the answer to this question, is there a way to create a forecasting model that would help 311 to make future decisions?.  </a:t>
            </a:r>
          </a:p>
        </p:txBody>
      </p:sp>
    </p:spTree>
    <p:extLst>
      <p:ext uri="{BB962C8B-B14F-4D97-AF65-F5344CB8AC3E}">
        <p14:creationId xmlns:p14="http://schemas.microsoft.com/office/powerpoint/2010/main" val="105356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226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04091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0028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599144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10778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5476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5490038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6155938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extLst>
      <p:ext uri="{BB962C8B-B14F-4D97-AF65-F5344CB8AC3E}">
        <p14:creationId xmlns:p14="http://schemas.microsoft.com/office/powerpoint/2010/main" val="281114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7593468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smtClean="0"/>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2463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410338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1936751"/>
            <a:ext cx="3703320" cy="246507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1936751"/>
            <a:ext cx="3703320" cy="246507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5220413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9488400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7/27/2016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0364138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7/27/2016</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22775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smtClean="0"/>
              <a:t>7/27/2016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266428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7/27/2016</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lvl="0" algn="r" rtl="0">
              <a:spcBef>
                <a:spcPts val="0"/>
              </a:spcBef>
              <a:buNone/>
            </a:pPr>
            <a:fld id="{00000000-1234-1234-1234-123412341234}" type="slidenum">
              <a:rPr lang="en" sz="1000" smtClean="0">
                <a:solidFill>
                  <a:schemeClr val="dk2"/>
                </a:solidFill>
                <a:latin typeface="Open Sans"/>
                <a:ea typeface="Open Sans"/>
                <a:cs typeface="Open Sans"/>
                <a:sym typeface="Open Sans"/>
              </a:rPr>
              <a:t>‹Nº›</a:t>
            </a:fld>
            <a:endParaRPr lang="en" sz="1000">
              <a:solidFill>
                <a:schemeClr val="dk2"/>
              </a:solidFill>
              <a:latin typeface="Open Sans"/>
              <a:ea typeface="Open Sans"/>
              <a:cs typeface="Open Sans"/>
              <a:sym typeface="Open Sans"/>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286246"/>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nk1877.github.io/Capstone/prototype/"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gif"/><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2.emf"/><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4400" b="1" dirty="0" smtClean="0">
                <a:solidFill>
                  <a:schemeClr val="dk1"/>
                </a:solidFill>
                <a:latin typeface="PT Serif"/>
                <a:ea typeface="PT Serif"/>
                <a:cs typeface="PT Serif"/>
                <a:sym typeface="Arial"/>
              </a:rPr>
              <a:t>Determining </a:t>
            </a:r>
            <a:r>
              <a:rPr lang="en" sz="4400" b="1" dirty="0">
                <a:solidFill>
                  <a:schemeClr val="dk1"/>
                </a:solidFill>
                <a:latin typeface="PT Serif"/>
                <a:ea typeface="PT Serif"/>
                <a:cs typeface="PT Serif"/>
                <a:sym typeface="Arial"/>
              </a:rPr>
              <a:t>311 usage levels with socio-economic and spatial features</a:t>
            </a:r>
          </a:p>
        </p:txBody>
      </p:sp>
      <p:sp>
        <p:nvSpPr>
          <p:cNvPr id="67" name="Shape 67"/>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sz="2400" spc="-38" dirty="0">
                <a:solidFill>
                  <a:schemeClr val="dk1"/>
                </a:solidFill>
                <a:latin typeface="PT Serif"/>
                <a:ea typeface="PT Serif"/>
                <a:cs typeface="PT Serif"/>
              </a:rPr>
              <a:t>NYU CUSP CENTER</a:t>
            </a:r>
          </a:p>
        </p:txBody>
      </p:sp>
      <p:sp>
        <p:nvSpPr>
          <p:cNvPr id="68" name="Shape 68"/>
          <p:cNvSpPr txBox="1"/>
          <p:nvPr/>
        </p:nvSpPr>
        <p:spPr>
          <a:xfrm>
            <a:off x="822960" y="4055498"/>
            <a:ext cx="7543800" cy="482700"/>
          </a:xfrm>
          <a:prstGeom prst="rect">
            <a:avLst/>
          </a:prstGeom>
          <a:noFill/>
          <a:ln>
            <a:noFill/>
          </a:ln>
        </p:spPr>
        <p:txBody>
          <a:bodyPr lIns="91425" tIns="91425" rIns="91425" bIns="91425" anchor="t" anchorCtr="0">
            <a:noAutofit/>
          </a:bodyPr>
          <a:lstStyle/>
          <a:p>
            <a:pPr algn="r" defTabSz="685800">
              <a:lnSpc>
                <a:spcPct val="85000"/>
              </a:lnSpc>
            </a:pPr>
            <a:r>
              <a:rPr lang="en" sz="1800" i="1" kern="1200" spc="-38" dirty="0">
                <a:solidFill>
                  <a:schemeClr val="dk1"/>
                </a:solidFill>
                <a:latin typeface="PT Serif"/>
                <a:ea typeface="PT Serif"/>
                <a:cs typeface="PT Serif"/>
              </a:rPr>
              <a:t>Juan Mora, Diego Garzon, Nikhil Kishore, Yanchao Xu</a:t>
            </a:r>
          </a:p>
          <a:p>
            <a:pPr lvl="0">
              <a:spcBef>
                <a:spcPts val="0"/>
              </a:spcBef>
              <a:buNone/>
            </a:pPr>
            <a:endParaRPr lang="en" b="1" i="1" dirty="0"/>
          </a:p>
          <a:p>
            <a:pPr lvl="0">
              <a:spcBef>
                <a:spcPts val="0"/>
              </a:spcBef>
              <a:buNone/>
            </a:pPr>
            <a:r>
              <a:rPr lang="en" b="1" i="1" dirty="0" smtClean="0"/>
              <a:t>							</a:t>
            </a:r>
            <a:endParaRPr lang="en"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lIns="91425" tIns="91425" rIns="91425" bIns="91425" anchor="t" anchorCtr="0">
            <a:noAutofit/>
          </a:bodyPr>
          <a:lstStyle/>
          <a:p>
            <a:r>
              <a:rPr lang="en-US" sz="2400" b="1" dirty="0"/>
              <a:t>Explanatory capacity of demographic features on selected service requests</a:t>
            </a:r>
            <a:br>
              <a:rPr lang="en-US" sz="2400" b="1" dirty="0"/>
            </a:br>
            <a:endParaRPr lang="en" sz="2400" b="1" dirty="0"/>
          </a:p>
        </p:txBody>
      </p:sp>
      <p:pic>
        <p:nvPicPr>
          <p:cNvPr id="3" name="Imagen 2"/>
          <p:cNvPicPr>
            <a:picLocks noChangeAspect="1"/>
          </p:cNvPicPr>
          <p:nvPr/>
        </p:nvPicPr>
        <p:blipFill>
          <a:blip r:embed="rId3"/>
          <a:stretch>
            <a:fillRect/>
          </a:stretch>
        </p:blipFill>
        <p:spPr>
          <a:xfrm>
            <a:off x="2054831" y="1356189"/>
            <a:ext cx="5291674" cy="3320586"/>
          </a:xfrm>
          <a:prstGeom prst="rect">
            <a:avLst/>
          </a:prstGeom>
        </p:spPr>
      </p:pic>
      <p:pic>
        <p:nvPicPr>
          <p:cNvPr id="4" name="Imagen 3"/>
          <p:cNvPicPr>
            <a:picLocks noChangeAspect="1"/>
          </p:cNvPicPr>
          <p:nvPr/>
        </p:nvPicPr>
        <p:blipFill>
          <a:blip r:embed="rId4"/>
          <a:stretch>
            <a:fillRect/>
          </a:stretch>
        </p:blipFill>
        <p:spPr>
          <a:xfrm>
            <a:off x="311700" y="4343400"/>
            <a:ext cx="1428750" cy="333375"/>
          </a:xfrm>
          <a:prstGeom prst="rect">
            <a:avLst/>
          </a:prstGeom>
        </p:spPr>
      </p:pic>
    </p:spTree>
    <p:extLst>
      <p:ext uri="{BB962C8B-B14F-4D97-AF65-F5344CB8AC3E}">
        <p14:creationId xmlns:p14="http://schemas.microsoft.com/office/powerpoint/2010/main" val="577124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141299"/>
            <a:ext cx="8520600" cy="707400"/>
          </a:xfrm>
          <a:prstGeom prst="rect">
            <a:avLst/>
          </a:prstGeom>
        </p:spPr>
        <p:txBody>
          <a:bodyPr lIns="91425" tIns="91425" rIns="91425" bIns="91425" anchor="t" anchorCtr="0">
            <a:noAutofit/>
          </a:bodyPr>
          <a:lstStyle/>
          <a:p>
            <a:r>
              <a:rPr lang="en-US" sz="2400" b="1" dirty="0" smtClean="0"/>
              <a:t>Particular relation between demographic </a:t>
            </a:r>
            <a:r>
              <a:rPr lang="en-US" sz="2400" b="1" dirty="0"/>
              <a:t>features </a:t>
            </a:r>
            <a:r>
              <a:rPr lang="en-US" sz="2400" b="1" dirty="0" smtClean="0"/>
              <a:t>and </a:t>
            </a:r>
            <a:r>
              <a:rPr lang="en-US" sz="2400" b="1" dirty="0"/>
              <a:t>selected service </a:t>
            </a:r>
            <a:r>
              <a:rPr lang="en-US" sz="2400" b="1" dirty="0" smtClean="0"/>
              <a:t>requests (Only for residents)</a:t>
            </a:r>
            <a:r>
              <a:rPr lang="en-US" sz="2400" b="1" dirty="0"/>
              <a:t/>
            </a:r>
            <a:br>
              <a:rPr lang="en-US" sz="2400" b="1" dirty="0"/>
            </a:br>
            <a:endParaRPr lang="en" sz="2400" b="1" dirty="0"/>
          </a:p>
        </p:txBody>
      </p:sp>
      <p:pic>
        <p:nvPicPr>
          <p:cNvPr id="3" name="Imagen 2"/>
          <p:cNvPicPr>
            <a:picLocks noChangeAspect="1"/>
          </p:cNvPicPr>
          <p:nvPr/>
        </p:nvPicPr>
        <p:blipFill>
          <a:blip r:embed="rId3"/>
          <a:stretch>
            <a:fillRect/>
          </a:stretch>
        </p:blipFill>
        <p:spPr>
          <a:xfrm>
            <a:off x="1131571" y="4774250"/>
            <a:ext cx="925187" cy="245873"/>
          </a:xfrm>
          <a:prstGeom prst="rect">
            <a:avLst/>
          </a:prstGeom>
        </p:spPr>
      </p:pic>
      <p:pic>
        <p:nvPicPr>
          <p:cNvPr id="4" name="Imagen 3"/>
          <p:cNvPicPr>
            <a:picLocks noChangeAspect="1"/>
          </p:cNvPicPr>
          <p:nvPr/>
        </p:nvPicPr>
        <p:blipFill>
          <a:blip r:embed="rId4"/>
          <a:stretch>
            <a:fillRect/>
          </a:stretch>
        </p:blipFill>
        <p:spPr>
          <a:xfrm>
            <a:off x="2403008" y="822552"/>
            <a:ext cx="4337983" cy="4197571"/>
          </a:xfrm>
          <a:prstGeom prst="rect">
            <a:avLst/>
          </a:prstGeom>
        </p:spPr>
      </p:pic>
    </p:spTree>
    <p:extLst>
      <p:ext uri="{BB962C8B-B14F-4D97-AF65-F5344CB8AC3E}">
        <p14:creationId xmlns:p14="http://schemas.microsoft.com/office/powerpoint/2010/main" val="410558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8075231" y="2669060"/>
            <a:ext cx="925187" cy="245873"/>
          </a:xfrm>
          <a:prstGeom prst="rect">
            <a:avLst/>
          </a:prstGeom>
        </p:spPr>
      </p:pic>
      <p:sp>
        <p:nvSpPr>
          <p:cNvPr id="8" name="Shape 91"/>
          <p:cNvSpPr txBox="1">
            <a:spLocks noGrp="1"/>
          </p:cNvSpPr>
          <p:nvPr>
            <p:ph type="title"/>
          </p:nvPr>
        </p:nvSpPr>
        <p:spPr>
          <a:xfrm>
            <a:off x="311700" y="182395"/>
            <a:ext cx="8520600" cy="707400"/>
          </a:xfrm>
          <a:prstGeom prst="rect">
            <a:avLst/>
          </a:prstGeom>
        </p:spPr>
        <p:txBody>
          <a:bodyPr lIns="91425" tIns="91425" rIns="91425" bIns="91425" anchor="t" anchorCtr="0">
            <a:noAutofit/>
          </a:bodyPr>
          <a:lstStyle/>
          <a:p>
            <a:r>
              <a:rPr lang="en-US" sz="2400" b="1" dirty="0" smtClean="0"/>
              <a:t>Particular relation between demographic </a:t>
            </a:r>
            <a:r>
              <a:rPr lang="en-US" sz="2400" b="1" dirty="0"/>
              <a:t>features </a:t>
            </a:r>
            <a:r>
              <a:rPr lang="en-US" sz="2400" b="1" dirty="0" smtClean="0"/>
              <a:t> and </a:t>
            </a:r>
            <a:r>
              <a:rPr lang="en-US" sz="2400" b="1" dirty="0"/>
              <a:t>selected service </a:t>
            </a:r>
            <a:r>
              <a:rPr lang="en-US" sz="2400" b="1" dirty="0" smtClean="0"/>
              <a:t>requests (both form residents and </a:t>
            </a:r>
            <a:r>
              <a:rPr lang="en-US" sz="2400" b="1" dirty="0" smtClean="0"/>
              <a:t>workers)</a:t>
            </a:r>
            <a:r>
              <a:rPr lang="en-US" sz="2400" b="1" dirty="0"/>
              <a:t/>
            </a:r>
            <a:br>
              <a:rPr lang="en-US" sz="2400" b="1" dirty="0"/>
            </a:br>
            <a:endParaRPr lang="en" sz="2400" b="1" dirty="0"/>
          </a:p>
        </p:txBody>
      </p:sp>
      <p:pic>
        <p:nvPicPr>
          <p:cNvPr id="4" name="Imagen 3"/>
          <p:cNvPicPr>
            <a:picLocks noChangeAspect="1"/>
          </p:cNvPicPr>
          <p:nvPr/>
        </p:nvPicPr>
        <p:blipFill>
          <a:blip r:embed="rId4"/>
          <a:stretch>
            <a:fillRect/>
          </a:stretch>
        </p:blipFill>
        <p:spPr>
          <a:xfrm>
            <a:off x="540586" y="858972"/>
            <a:ext cx="3328188" cy="4195913"/>
          </a:xfrm>
          <a:prstGeom prst="rect">
            <a:avLst/>
          </a:prstGeom>
        </p:spPr>
      </p:pic>
      <p:pic>
        <p:nvPicPr>
          <p:cNvPr id="5" name="Imagen 4"/>
          <p:cNvPicPr>
            <a:picLocks noChangeAspect="1"/>
          </p:cNvPicPr>
          <p:nvPr/>
        </p:nvPicPr>
        <p:blipFill>
          <a:blip r:embed="rId5"/>
          <a:stretch>
            <a:fillRect/>
          </a:stretch>
        </p:blipFill>
        <p:spPr>
          <a:xfrm>
            <a:off x="4119681" y="945401"/>
            <a:ext cx="3082504" cy="2119221"/>
          </a:xfrm>
          <a:prstGeom prst="rect">
            <a:avLst/>
          </a:prstGeom>
        </p:spPr>
      </p:pic>
      <p:pic>
        <p:nvPicPr>
          <p:cNvPr id="6" name="Imagen 5"/>
          <p:cNvPicPr>
            <a:picLocks noChangeAspect="1"/>
          </p:cNvPicPr>
          <p:nvPr/>
        </p:nvPicPr>
        <p:blipFill>
          <a:blip r:embed="rId6"/>
          <a:stretch>
            <a:fillRect/>
          </a:stretch>
        </p:blipFill>
        <p:spPr>
          <a:xfrm>
            <a:off x="4150503" y="3189082"/>
            <a:ext cx="3226342" cy="1875139"/>
          </a:xfrm>
          <a:prstGeom prst="rect">
            <a:avLst/>
          </a:prstGeom>
        </p:spPr>
      </p:pic>
    </p:spTree>
    <p:extLst>
      <p:ext uri="{BB962C8B-B14F-4D97-AF65-F5344CB8AC3E}">
        <p14:creationId xmlns:p14="http://schemas.microsoft.com/office/powerpoint/2010/main" val="4058737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8" name="Shape 91"/>
          <p:cNvSpPr txBox="1">
            <a:spLocks noGrp="1"/>
          </p:cNvSpPr>
          <p:nvPr>
            <p:ph type="title"/>
          </p:nvPr>
        </p:nvSpPr>
        <p:spPr>
          <a:xfrm>
            <a:off x="311700" y="182395"/>
            <a:ext cx="8520600" cy="707400"/>
          </a:xfrm>
          <a:prstGeom prst="rect">
            <a:avLst/>
          </a:prstGeom>
        </p:spPr>
        <p:txBody>
          <a:bodyPr lIns="91425" tIns="91425" rIns="91425" bIns="91425" anchor="t" anchorCtr="0">
            <a:noAutofit/>
          </a:bodyPr>
          <a:lstStyle/>
          <a:p>
            <a:r>
              <a:rPr lang="en-US" sz="2400" b="1" dirty="0" smtClean="0"/>
              <a:t>Particular relation between </a:t>
            </a:r>
            <a:r>
              <a:rPr lang="en-US" sz="2400" b="1" dirty="0" smtClean="0"/>
              <a:t>spatial </a:t>
            </a:r>
            <a:r>
              <a:rPr lang="en-US" sz="2400" b="1" dirty="0"/>
              <a:t>features </a:t>
            </a:r>
            <a:r>
              <a:rPr lang="en-US" sz="2400" b="1" dirty="0" smtClean="0"/>
              <a:t>and </a:t>
            </a:r>
            <a:r>
              <a:rPr lang="en-US" sz="2400" b="1" dirty="0"/>
              <a:t>selected service </a:t>
            </a:r>
            <a:r>
              <a:rPr lang="en-US" sz="2400" b="1" dirty="0" smtClean="0"/>
              <a:t>requests </a:t>
            </a:r>
            <a:r>
              <a:rPr lang="en-US" sz="2400" b="1" dirty="0"/>
              <a:t/>
            </a:r>
            <a:br>
              <a:rPr lang="en-US" sz="2400" b="1" dirty="0"/>
            </a:br>
            <a:endParaRPr lang="en" sz="2400" b="1" dirty="0"/>
          </a:p>
        </p:txBody>
      </p:sp>
      <p:pic>
        <p:nvPicPr>
          <p:cNvPr id="7" name="Imagen 6"/>
          <p:cNvPicPr>
            <a:picLocks noChangeAspect="1"/>
          </p:cNvPicPr>
          <p:nvPr/>
        </p:nvPicPr>
        <p:blipFill>
          <a:blip r:embed="rId3"/>
          <a:stretch>
            <a:fillRect/>
          </a:stretch>
        </p:blipFill>
        <p:spPr>
          <a:xfrm>
            <a:off x="935001" y="4106559"/>
            <a:ext cx="1438275" cy="352425"/>
          </a:xfrm>
          <a:prstGeom prst="rect">
            <a:avLst/>
          </a:prstGeom>
        </p:spPr>
      </p:pic>
      <p:pic>
        <p:nvPicPr>
          <p:cNvPr id="10" name="Imagen 9"/>
          <p:cNvPicPr>
            <a:picLocks noChangeAspect="1"/>
          </p:cNvPicPr>
          <p:nvPr/>
        </p:nvPicPr>
        <p:blipFill>
          <a:blip r:embed="rId4"/>
          <a:stretch>
            <a:fillRect/>
          </a:stretch>
        </p:blipFill>
        <p:spPr>
          <a:xfrm>
            <a:off x="3013377" y="1377646"/>
            <a:ext cx="3735244" cy="3245725"/>
          </a:xfrm>
          <a:prstGeom prst="rect">
            <a:avLst/>
          </a:prstGeom>
        </p:spPr>
      </p:pic>
    </p:spTree>
    <p:extLst>
      <p:ext uri="{BB962C8B-B14F-4D97-AF65-F5344CB8AC3E}">
        <p14:creationId xmlns:p14="http://schemas.microsoft.com/office/powerpoint/2010/main" val="167010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1" dirty="0" smtClean="0"/>
              <a:t>Possible limitations</a:t>
            </a:r>
            <a:endParaRPr lang="en" b="1" dirty="0"/>
          </a:p>
        </p:txBody>
      </p:sp>
      <p:sp>
        <p:nvSpPr>
          <p:cNvPr id="144" name="Shape 144"/>
          <p:cNvSpPr txBox="1">
            <a:spLocks noGrp="1"/>
          </p:cNvSpPr>
          <p:nvPr>
            <p:ph type="body" idx="1"/>
          </p:nvPr>
        </p:nvSpPr>
        <p:spPr>
          <a:xfrm>
            <a:off x="311700" y="1266325"/>
            <a:ext cx="8520600" cy="28119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1600"/>
              </a:spcAft>
              <a:buClrTx/>
              <a:buAutoNum type="arabicParenR"/>
            </a:pPr>
            <a:r>
              <a:rPr lang="en" dirty="0" smtClean="0"/>
              <a:t>Service </a:t>
            </a:r>
            <a:r>
              <a:rPr lang="en" dirty="0"/>
              <a:t>requests are not entirely correlated to real-world problems.</a:t>
            </a:r>
          </a:p>
          <a:p>
            <a:pPr marL="457200" marR="0" lvl="0" indent="-228600" algn="l" rtl="0">
              <a:lnSpc>
                <a:spcPct val="115000"/>
              </a:lnSpc>
              <a:spcBef>
                <a:spcPts val="0"/>
              </a:spcBef>
              <a:spcAft>
                <a:spcPts val="1600"/>
              </a:spcAft>
              <a:buClrTx/>
              <a:buAutoNum type="arabicParenR"/>
            </a:pPr>
            <a:r>
              <a:rPr lang="en" dirty="0" smtClean="0"/>
              <a:t>Service requests could include some levels </a:t>
            </a:r>
            <a:r>
              <a:rPr lang="en" dirty="0"/>
              <a:t>of skewness in </a:t>
            </a:r>
            <a:r>
              <a:rPr lang="en" dirty="0" smtClean="0"/>
              <a:t>defined geographical </a:t>
            </a:r>
            <a:r>
              <a:rPr lang="en" dirty="0"/>
              <a:t>areas.</a:t>
            </a:r>
          </a:p>
          <a:p>
            <a:pPr marL="457200" marR="0" lvl="0" indent="-228600" algn="l" rtl="0">
              <a:lnSpc>
                <a:spcPct val="115000"/>
              </a:lnSpc>
              <a:spcBef>
                <a:spcPts val="0"/>
              </a:spcBef>
              <a:spcAft>
                <a:spcPts val="1600"/>
              </a:spcAft>
              <a:buClrTx/>
              <a:buAutoNum type="arabicParenR"/>
            </a:pPr>
            <a:r>
              <a:rPr lang="en" dirty="0"/>
              <a:t>311 service </a:t>
            </a:r>
            <a:r>
              <a:rPr lang="en" dirty="0" smtClean="0"/>
              <a:t>request </a:t>
            </a:r>
            <a:r>
              <a:rPr lang="en" dirty="0"/>
              <a:t>data could include bias because </a:t>
            </a:r>
            <a:r>
              <a:rPr lang="en" dirty="0" smtClean="0"/>
              <a:t>it’s related to human behaviour.</a:t>
            </a:r>
            <a:endParaRPr lang="en" dirty="0"/>
          </a:p>
          <a:p>
            <a:pPr marL="457200" marR="0" lvl="0" indent="-228600" algn="l" rtl="0">
              <a:lnSpc>
                <a:spcPct val="115000"/>
              </a:lnSpc>
              <a:spcBef>
                <a:spcPts val="0"/>
              </a:spcBef>
              <a:spcAft>
                <a:spcPts val="1600"/>
              </a:spcAft>
              <a:buClrTx/>
              <a:buAutoNum type="arabicParenR"/>
            </a:pPr>
            <a:r>
              <a:rPr lang="en" dirty="0"/>
              <a:t>There is a large number of commuting population working in the city </a:t>
            </a:r>
            <a:r>
              <a:rPr lang="en" dirty="0" smtClean="0"/>
              <a:t>making </a:t>
            </a:r>
            <a:r>
              <a:rPr lang="en" dirty="0"/>
              <a:t>service </a:t>
            </a:r>
            <a:r>
              <a:rPr lang="en" dirty="0" smtClean="0"/>
              <a:t>requests.</a:t>
            </a:r>
            <a:endParaRPr lang="en" dirty="0"/>
          </a:p>
          <a:p>
            <a:pPr marL="457200" marR="0" lvl="0" indent="-228600" algn="l" rtl="0">
              <a:lnSpc>
                <a:spcPct val="115000"/>
              </a:lnSpc>
              <a:spcBef>
                <a:spcPts val="0"/>
              </a:spcBef>
              <a:spcAft>
                <a:spcPts val="1600"/>
              </a:spcAft>
              <a:buClrTx/>
              <a:buAutoNum type="arabicParenR"/>
            </a:pPr>
            <a:r>
              <a:rPr lang="en" dirty="0" smtClean="0"/>
              <a:t>The model does not account </a:t>
            </a:r>
            <a:r>
              <a:rPr lang="en" dirty="0"/>
              <a:t>for overlapping </a:t>
            </a:r>
            <a:r>
              <a:rPr lang="en" dirty="0" smtClean="0"/>
              <a:t>of certain </a:t>
            </a:r>
            <a:r>
              <a:rPr lang="en" dirty="0"/>
              <a:t>socio economic features.</a:t>
            </a:r>
          </a:p>
          <a:p>
            <a:pPr marR="0" lvl="0" algn="l" rtl="0">
              <a:lnSpc>
                <a:spcPct val="115000"/>
              </a:lnSpc>
              <a:spcBef>
                <a:spcPts val="0"/>
              </a:spcBef>
              <a:spcAft>
                <a:spcPts val="1600"/>
              </a:spcAft>
              <a:buClrTx/>
              <a:buNone/>
            </a:pPr>
            <a:endParaRPr dirty="0"/>
          </a:p>
        </p:txBody>
      </p:sp>
      <p:sp>
        <p:nvSpPr>
          <p:cNvPr id="145" name="Shape 145"/>
          <p:cNvSpPr txBox="1"/>
          <p:nvPr/>
        </p:nvSpPr>
        <p:spPr>
          <a:xfrm>
            <a:off x="5202625" y="1340075"/>
            <a:ext cx="3902100" cy="34389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511700"/>
            <a:ext cx="8520600" cy="707400"/>
          </a:xfrm>
          <a:prstGeom prst="rect">
            <a:avLst/>
          </a:prstGeom>
        </p:spPr>
        <p:txBody>
          <a:bodyPr lIns="91425" tIns="91425" rIns="91425" bIns="91425" anchor="t" anchorCtr="0">
            <a:noAutofit/>
          </a:bodyPr>
          <a:lstStyle/>
          <a:p>
            <a:pPr lvl="0">
              <a:spcBef>
                <a:spcPts val="0"/>
              </a:spcBef>
              <a:buNone/>
            </a:pPr>
            <a:r>
              <a:rPr lang="en" b="1" dirty="0"/>
              <a:t>Deliverable 2: Visualization Tool</a:t>
            </a:r>
          </a:p>
        </p:txBody>
      </p:sp>
      <p:sp>
        <p:nvSpPr>
          <p:cNvPr id="151" name="Shape 151"/>
          <p:cNvSpPr txBox="1">
            <a:spLocks noGrp="1"/>
          </p:cNvSpPr>
          <p:nvPr>
            <p:ph type="body" idx="1"/>
          </p:nvPr>
        </p:nvSpPr>
        <p:spPr>
          <a:xfrm>
            <a:off x="311700" y="1567600"/>
            <a:ext cx="8520600" cy="9720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http://nk1877.github.io/Capstone/prototype/#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216425"/>
            <a:ext cx="8520600" cy="707400"/>
          </a:xfrm>
          <a:prstGeom prst="rect">
            <a:avLst/>
          </a:prstGeom>
        </p:spPr>
        <p:txBody>
          <a:bodyPr lIns="91425" tIns="91425" rIns="91425" bIns="91425" anchor="t" anchorCtr="0">
            <a:noAutofit/>
          </a:bodyPr>
          <a:lstStyle/>
          <a:p>
            <a:pPr lvl="0">
              <a:spcBef>
                <a:spcPts val="0"/>
              </a:spcBef>
              <a:buNone/>
            </a:pPr>
            <a:r>
              <a:rPr lang="en" b="1" dirty="0"/>
              <a:t>Conclusions</a:t>
            </a:r>
          </a:p>
        </p:txBody>
      </p:sp>
      <p:sp>
        <p:nvSpPr>
          <p:cNvPr id="157" name="Shape 157"/>
          <p:cNvSpPr txBox="1">
            <a:spLocks noGrp="1"/>
          </p:cNvSpPr>
          <p:nvPr>
            <p:ph type="body" idx="1"/>
          </p:nvPr>
        </p:nvSpPr>
        <p:spPr>
          <a:xfrm>
            <a:off x="83100" y="1399675"/>
            <a:ext cx="8832300" cy="33027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1600"/>
              </a:spcAft>
              <a:buClrTx/>
              <a:buAutoNum type="arabicParenR"/>
            </a:pPr>
            <a:r>
              <a:rPr lang="en" dirty="0" smtClean="0"/>
              <a:t>Neighborhood tabluation areas (NTA) displayed the best results (explanatory capacity and correlation) in terms of geographical aggregation.</a:t>
            </a:r>
            <a:endParaRPr lang="en" dirty="0"/>
          </a:p>
          <a:p>
            <a:pPr marL="457200" marR="0" lvl="0" indent="-228600" algn="l" rtl="0">
              <a:lnSpc>
                <a:spcPct val="115000"/>
              </a:lnSpc>
              <a:spcBef>
                <a:spcPts val="0"/>
              </a:spcBef>
              <a:spcAft>
                <a:spcPts val="1600"/>
              </a:spcAft>
              <a:buClrTx/>
              <a:buAutoNum type="arabicParenR"/>
            </a:pPr>
            <a:r>
              <a:rPr lang="en" dirty="0"/>
              <a:t>The final analytical model showed statistically significant </a:t>
            </a:r>
            <a:r>
              <a:rPr lang="en" dirty="0" smtClean="0"/>
              <a:t>results, both in terms of explanatory capacity for selected demographic and spatial features, as well as user profile creation.</a:t>
            </a:r>
          </a:p>
          <a:p>
            <a:pPr marL="457200" lvl="0" indent="-228600">
              <a:lnSpc>
                <a:spcPct val="115000"/>
              </a:lnSpc>
              <a:spcAft>
                <a:spcPts val="1600"/>
              </a:spcAft>
              <a:buClrTx/>
              <a:buAutoNum type="arabicParenR"/>
            </a:pPr>
            <a:r>
              <a:rPr lang="en-US" dirty="0"/>
              <a:t>D</a:t>
            </a:r>
            <a:r>
              <a:rPr lang="en-US" dirty="0" smtClean="0"/>
              <a:t>emographic </a:t>
            </a:r>
            <a:r>
              <a:rPr lang="en-US" dirty="0"/>
              <a:t>characteristics of people largely affect their service request behavior while at home or at </a:t>
            </a:r>
            <a:r>
              <a:rPr lang="en-US" dirty="0" smtClean="0"/>
              <a:t>work; spatial features affect them too, but only on selected types of requests.</a:t>
            </a:r>
            <a:endParaRPr lang="en" dirty="0"/>
          </a:p>
          <a:p>
            <a:pPr marL="457200" marR="0" lvl="0" indent="-228600" algn="l" rtl="0">
              <a:lnSpc>
                <a:spcPct val="115000"/>
              </a:lnSpc>
              <a:spcBef>
                <a:spcPts val="0"/>
              </a:spcBef>
              <a:spcAft>
                <a:spcPts val="1600"/>
              </a:spcAft>
              <a:buClrTx/>
              <a:buAutoNum type="arabicParenR"/>
            </a:pPr>
            <a:r>
              <a:rPr lang="en" dirty="0"/>
              <a:t>The </a:t>
            </a:r>
            <a:r>
              <a:rPr lang="en" dirty="0" smtClean="0"/>
              <a:t>resident population </a:t>
            </a:r>
            <a:r>
              <a:rPr lang="en" dirty="0"/>
              <a:t>group showed better results </a:t>
            </a:r>
            <a:r>
              <a:rPr lang="en" dirty="0" smtClean="0"/>
              <a:t>(in terms of high explanatory levels) </a:t>
            </a:r>
            <a:r>
              <a:rPr lang="en" dirty="0"/>
              <a:t>when compared to the incoming working group</a:t>
            </a:r>
            <a:r>
              <a:rPr lang="en" dirty="0" smtClean="0"/>
              <a:t>.</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 dirty="0" smtClean="0"/>
              <a:t>5) </a:t>
            </a:r>
            <a:r>
              <a:rPr lang="en-US" dirty="0" smtClean="0"/>
              <a:t>The results of the model </a:t>
            </a:r>
            <a:r>
              <a:rPr lang="en-US" dirty="0"/>
              <a:t>can be used by 311 in order to better understand </a:t>
            </a:r>
            <a:r>
              <a:rPr lang="en-US" dirty="0" smtClean="0"/>
              <a:t>their levels of global service in the City and </a:t>
            </a:r>
            <a:r>
              <a:rPr lang="en-US" dirty="0"/>
              <a:t>how it </a:t>
            </a:r>
            <a:r>
              <a:rPr lang="en-US" dirty="0" smtClean="0"/>
              <a:t>can improve the coverage of </a:t>
            </a:r>
            <a:r>
              <a:rPr lang="en-US" dirty="0"/>
              <a:t>various demographic groups and </a:t>
            </a:r>
            <a:r>
              <a:rPr lang="en-US" dirty="0" smtClean="0"/>
              <a:t>neighborhoods</a:t>
            </a:r>
          </a:p>
          <a:p>
            <a:pPr marL="0" indent="0">
              <a:buNone/>
            </a:pPr>
            <a:endParaRPr lang="en-US" dirty="0" smtClean="0"/>
          </a:p>
          <a:p>
            <a:pPr marL="0" indent="0">
              <a:buNone/>
            </a:pPr>
            <a:r>
              <a:rPr lang="en-US" dirty="0" smtClean="0"/>
              <a:t>6) The results of this project could also be used by urban stakeholder (from concerned citizens to allied agencies) </a:t>
            </a:r>
            <a:r>
              <a:rPr lang="en-US" dirty="0"/>
              <a:t>to better understand how 311 service request statistics should be interpreted </a:t>
            </a:r>
            <a:r>
              <a:rPr lang="en-US" dirty="0" smtClean="0"/>
              <a:t> in order to </a:t>
            </a:r>
            <a:r>
              <a:rPr lang="en-US" dirty="0"/>
              <a:t>reveal actual functional and socio-economic context of the local neighborhoods.</a:t>
            </a:r>
            <a:endParaRPr lang="en" dirty="0" smtClean="0"/>
          </a:p>
          <a:p>
            <a:pPr marL="0" lvl="0" indent="0" rtl="0">
              <a:spcBef>
                <a:spcPts val="0"/>
              </a:spcBef>
              <a:buNone/>
            </a:pPr>
            <a:endParaRPr lang="en" dirty="0"/>
          </a:p>
          <a:p>
            <a:pPr marL="0" lvl="0" indent="0" rtl="0">
              <a:spcBef>
                <a:spcPts val="0"/>
              </a:spcBef>
              <a:buNone/>
            </a:pPr>
            <a:r>
              <a:rPr lang="en" dirty="0" smtClean="0"/>
              <a:t>6) Due </a:t>
            </a:r>
            <a:r>
              <a:rPr lang="en" dirty="0"/>
              <a:t>to the </a:t>
            </a:r>
            <a:r>
              <a:rPr lang="en" dirty="0" smtClean="0"/>
              <a:t>large quantity of the results</a:t>
            </a:r>
            <a:r>
              <a:rPr lang="en" dirty="0"/>
              <a:t>, as well as the potential to </a:t>
            </a:r>
            <a:r>
              <a:rPr lang="en" dirty="0" smtClean="0"/>
              <a:t> extend the application of the designed </a:t>
            </a:r>
            <a:r>
              <a:rPr lang="en" dirty="0"/>
              <a:t>methodology and analytical model to </a:t>
            </a:r>
            <a:r>
              <a:rPr lang="en" dirty="0" smtClean="0"/>
              <a:t>311 </a:t>
            </a:r>
            <a:r>
              <a:rPr lang="en" dirty="0"/>
              <a:t>historical data, it is highly recommended that the work initiated with this project is continued in the near future jointly by CUSP and 311.  </a:t>
            </a:r>
          </a:p>
          <a:p>
            <a:pPr lvl="0">
              <a:spcBef>
                <a:spcPts val="0"/>
              </a:spcBef>
              <a:buNone/>
            </a:pPr>
            <a:endParaRPr sz="1300" dirty="0"/>
          </a:p>
          <a:p>
            <a:pPr lvl="0">
              <a:spcBef>
                <a:spcPts val="0"/>
              </a:spcBef>
              <a:buNone/>
            </a:pPr>
            <a:endParaRPr dirty="0"/>
          </a:p>
        </p:txBody>
      </p:sp>
      <p:sp>
        <p:nvSpPr>
          <p:cNvPr id="3" name="Shape 156"/>
          <p:cNvSpPr txBox="1">
            <a:spLocks noGrp="1"/>
          </p:cNvSpPr>
          <p:nvPr>
            <p:ph type="title"/>
          </p:nvPr>
        </p:nvSpPr>
        <p:spPr>
          <a:xfrm>
            <a:off x="311700" y="216425"/>
            <a:ext cx="8520600" cy="707400"/>
          </a:xfrm>
          <a:prstGeom prst="rect">
            <a:avLst/>
          </a:prstGeom>
        </p:spPr>
        <p:txBody>
          <a:bodyPr lIns="91425" tIns="91425" rIns="91425" bIns="91425" anchor="t" anchorCtr="0">
            <a:noAutofit/>
          </a:bodyPr>
          <a:lstStyle/>
          <a:p>
            <a:pPr lvl="0">
              <a:spcBef>
                <a:spcPts val="0"/>
              </a:spcBef>
              <a:buNone/>
            </a:pPr>
            <a:r>
              <a:rPr lang="en" b="1" dirty="0" smtClean="0"/>
              <a:t>Conclusions (Cont.)</a:t>
            </a:r>
            <a:endParaRPr lang="e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6" name="Shape 91"/>
          <p:cNvSpPr txBox="1">
            <a:spLocks noGrp="1"/>
          </p:cNvSpPr>
          <p:nvPr>
            <p:ph type="title"/>
          </p:nvPr>
        </p:nvSpPr>
        <p:spPr>
          <a:xfrm>
            <a:off x="311700" y="368825"/>
            <a:ext cx="8520600" cy="707400"/>
          </a:xfrm>
          <a:prstGeom prst="rect">
            <a:avLst/>
          </a:prstGeom>
        </p:spPr>
        <p:txBody>
          <a:bodyPr lIns="91425" tIns="91425" rIns="91425" bIns="91425" anchor="t" anchorCtr="0">
            <a:noAutofit/>
          </a:bodyPr>
          <a:lstStyle/>
          <a:p>
            <a:pPr lvl="0">
              <a:spcBef>
                <a:spcPts val="0"/>
              </a:spcBef>
              <a:buNone/>
            </a:pPr>
            <a:r>
              <a:rPr lang="en" sz="2400" b="1" dirty="0"/>
              <a:t>Observed and predicted values per types of complaints on selected NTA’s </a:t>
            </a:r>
            <a:r>
              <a:rPr lang="en" sz="2400" b="1" dirty="0" smtClean="0"/>
              <a:t>using only socio economic and demographic features</a:t>
            </a:r>
            <a:endParaRPr lang="en" sz="2400" b="1" dirty="0"/>
          </a:p>
        </p:txBody>
      </p:sp>
      <p:pic>
        <p:nvPicPr>
          <p:cNvPr id="12" name="Imagen 11"/>
          <p:cNvPicPr>
            <a:picLocks noChangeAspect="1"/>
          </p:cNvPicPr>
          <p:nvPr/>
        </p:nvPicPr>
        <p:blipFill>
          <a:blip r:embed="rId3"/>
          <a:stretch>
            <a:fillRect/>
          </a:stretch>
        </p:blipFill>
        <p:spPr>
          <a:xfrm>
            <a:off x="7910512" y="4248149"/>
            <a:ext cx="695325" cy="466725"/>
          </a:xfrm>
          <a:prstGeom prst="rect">
            <a:avLst/>
          </a:prstGeom>
        </p:spPr>
      </p:pic>
      <p:pic>
        <p:nvPicPr>
          <p:cNvPr id="15" name="Imagen 14"/>
          <p:cNvPicPr>
            <a:picLocks noChangeAspect="1"/>
          </p:cNvPicPr>
          <p:nvPr/>
        </p:nvPicPr>
        <p:blipFill>
          <a:blip r:embed="rId4"/>
          <a:stretch>
            <a:fillRect/>
          </a:stretch>
        </p:blipFill>
        <p:spPr>
          <a:xfrm>
            <a:off x="0" y="1336771"/>
            <a:ext cx="9010650" cy="2828753"/>
          </a:xfrm>
          <a:prstGeom prst="rect">
            <a:avLst/>
          </a:prstGeom>
        </p:spPr>
      </p:pic>
    </p:spTree>
    <p:extLst>
      <p:ext uri="{BB962C8B-B14F-4D97-AF65-F5344CB8AC3E}">
        <p14:creationId xmlns:p14="http://schemas.microsoft.com/office/powerpoint/2010/main" val="200683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8" name="Shape 91"/>
          <p:cNvSpPr txBox="1">
            <a:spLocks noGrp="1"/>
          </p:cNvSpPr>
          <p:nvPr>
            <p:ph type="title"/>
          </p:nvPr>
        </p:nvSpPr>
        <p:spPr>
          <a:xfrm>
            <a:off x="311700" y="368825"/>
            <a:ext cx="8520600" cy="707400"/>
          </a:xfrm>
          <a:prstGeom prst="rect">
            <a:avLst/>
          </a:prstGeom>
        </p:spPr>
        <p:txBody>
          <a:bodyPr lIns="91425" tIns="91425" rIns="91425" bIns="91425" anchor="t" anchorCtr="0">
            <a:noAutofit/>
          </a:bodyPr>
          <a:lstStyle/>
          <a:p>
            <a:pPr lvl="0">
              <a:spcBef>
                <a:spcPts val="0"/>
              </a:spcBef>
              <a:buNone/>
            </a:pPr>
            <a:r>
              <a:rPr lang="en" sz="2400" b="1" dirty="0"/>
              <a:t>Observed and predicted values per types of complaints on selected NTA’s </a:t>
            </a:r>
            <a:r>
              <a:rPr lang="en" sz="2400" b="1" dirty="0" smtClean="0"/>
              <a:t>using all features (including spatial)</a:t>
            </a:r>
            <a:endParaRPr lang="en" sz="2400" b="1" dirty="0"/>
          </a:p>
        </p:txBody>
      </p:sp>
      <p:pic>
        <p:nvPicPr>
          <p:cNvPr id="4" name="Imagen 3"/>
          <p:cNvPicPr>
            <a:picLocks noChangeAspect="1"/>
          </p:cNvPicPr>
          <p:nvPr/>
        </p:nvPicPr>
        <p:blipFill>
          <a:blip r:embed="rId3"/>
          <a:stretch>
            <a:fillRect/>
          </a:stretch>
        </p:blipFill>
        <p:spPr>
          <a:xfrm>
            <a:off x="0" y="1543050"/>
            <a:ext cx="9110798" cy="2595562"/>
          </a:xfrm>
          <a:prstGeom prst="rect">
            <a:avLst/>
          </a:prstGeom>
        </p:spPr>
      </p:pic>
      <p:pic>
        <p:nvPicPr>
          <p:cNvPr id="7" name="Imagen 6"/>
          <p:cNvPicPr>
            <a:picLocks noChangeAspect="1"/>
          </p:cNvPicPr>
          <p:nvPr/>
        </p:nvPicPr>
        <p:blipFill>
          <a:blip r:embed="rId4"/>
          <a:stretch>
            <a:fillRect/>
          </a:stretch>
        </p:blipFill>
        <p:spPr>
          <a:xfrm>
            <a:off x="4157662" y="4176812"/>
            <a:ext cx="828675" cy="428625"/>
          </a:xfrm>
          <a:prstGeom prst="rect">
            <a:avLst/>
          </a:prstGeom>
        </p:spPr>
      </p:pic>
    </p:spTree>
    <p:extLst>
      <p:ext uri="{BB962C8B-B14F-4D97-AF65-F5344CB8AC3E}">
        <p14:creationId xmlns:p14="http://schemas.microsoft.com/office/powerpoint/2010/main" val="1656873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1" dirty="0" smtClean="0"/>
              <a:t>Agenda</a:t>
            </a:r>
            <a:endParaRPr lang="en" b="1" dirty="0"/>
          </a:p>
        </p:txBody>
      </p:sp>
      <p:sp>
        <p:nvSpPr>
          <p:cNvPr id="86" name="Shape 86"/>
          <p:cNvSpPr txBox="1">
            <a:spLocks noGrp="1"/>
          </p:cNvSpPr>
          <p:nvPr>
            <p:ph type="body" idx="1"/>
          </p:nvPr>
        </p:nvSpPr>
        <p:spPr>
          <a:xfrm>
            <a:off x="162837" y="994820"/>
            <a:ext cx="8800409" cy="3302700"/>
          </a:xfrm>
          <a:prstGeom prst="rect">
            <a:avLst/>
          </a:prstGeom>
        </p:spPr>
        <p:txBody>
          <a:bodyPr lIns="91425" tIns="91425" rIns="91425" bIns="91425" anchor="t" anchorCtr="0">
            <a:noAutofit/>
          </a:bodyPr>
          <a:lstStyle/>
          <a:p>
            <a:pPr lvl="0" algn="just" rtl="0">
              <a:spcBef>
                <a:spcPts val="0"/>
              </a:spcBef>
              <a:spcAft>
                <a:spcPts val="0"/>
              </a:spcAft>
              <a:buClrTx/>
              <a:buFont typeface="Arial" panose="020B0604020202020204" pitchFamily="34" charset="0"/>
              <a:buChar char="•"/>
            </a:pPr>
            <a:endParaRPr sz="1800" b="1" dirty="0">
              <a:solidFill>
                <a:srgbClr val="000000"/>
              </a:solidFill>
              <a:latin typeface="PT Serif"/>
              <a:ea typeface="PT Serif"/>
              <a:cs typeface="PT Serif"/>
              <a:sym typeface="PT Serif"/>
            </a:endParaRPr>
          </a:p>
          <a:p>
            <a:pPr lvl="0" algn="just" rtl="0">
              <a:spcBef>
                <a:spcPts val="0"/>
              </a:spcBef>
              <a:spcAft>
                <a:spcPts val="0"/>
              </a:spcAft>
              <a:buClrTx/>
              <a:buFont typeface="Arial" panose="020B0604020202020204" pitchFamily="34" charset="0"/>
              <a:buChar char="•"/>
            </a:pPr>
            <a:endParaRPr sz="1800" dirty="0">
              <a:solidFill>
                <a:srgbClr val="000000"/>
              </a:solidFill>
              <a:latin typeface="PT Serif"/>
              <a:ea typeface="PT Serif"/>
              <a:cs typeface="PT Serif"/>
              <a:sym typeface="PT Serif"/>
            </a:endParaRPr>
          </a:p>
          <a:p>
            <a:pPr marL="514350" indent="-285750" algn="just">
              <a:lnSpc>
                <a:spcPct val="115000"/>
              </a:lnSpc>
              <a:spcAft>
                <a:spcPts val="0"/>
              </a:spcAft>
              <a:buClrTx/>
              <a:buFont typeface="Arial" panose="020B0604020202020204" pitchFamily="34" charset="0"/>
              <a:buChar char="•"/>
            </a:pPr>
            <a:r>
              <a:rPr lang="en" sz="1800" dirty="0" smtClean="0"/>
              <a:t>Project overview</a:t>
            </a:r>
          </a:p>
          <a:p>
            <a:pPr marL="514350" indent="-285750" algn="just">
              <a:lnSpc>
                <a:spcPct val="115000"/>
              </a:lnSpc>
              <a:spcAft>
                <a:spcPts val="0"/>
              </a:spcAft>
              <a:buClrTx/>
              <a:buFont typeface="Arial" panose="020B0604020202020204" pitchFamily="34" charset="0"/>
              <a:buChar char="•"/>
            </a:pPr>
            <a:r>
              <a:rPr lang="en" sz="1800" dirty="0" smtClean="0"/>
              <a:t>Motivation and objectives</a:t>
            </a:r>
          </a:p>
          <a:p>
            <a:pPr marL="514350" indent="-285750" algn="just">
              <a:lnSpc>
                <a:spcPct val="115000"/>
              </a:lnSpc>
              <a:spcAft>
                <a:spcPts val="0"/>
              </a:spcAft>
              <a:buClrTx/>
              <a:buFont typeface="Arial" panose="020B0604020202020204" pitchFamily="34" charset="0"/>
              <a:buChar char="•"/>
            </a:pPr>
            <a:r>
              <a:rPr lang="en" sz="1800" dirty="0" smtClean="0"/>
              <a:t>Methodology</a:t>
            </a:r>
          </a:p>
          <a:p>
            <a:pPr marL="514350" indent="-285750" algn="just">
              <a:lnSpc>
                <a:spcPct val="115000"/>
              </a:lnSpc>
              <a:spcAft>
                <a:spcPts val="0"/>
              </a:spcAft>
              <a:buClrTx/>
              <a:buFont typeface="Arial" panose="020B0604020202020204" pitchFamily="34" charset="0"/>
              <a:buChar char="•"/>
            </a:pPr>
            <a:r>
              <a:rPr lang="en" sz="1800" dirty="0" smtClean="0"/>
              <a:t>Sample results</a:t>
            </a:r>
          </a:p>
          <a:p>
            <a:pPr marL="514350" indent="-285750" algn="just">
              <a:lnSpc>
                <a:spcPct val="115000"/>
              </a:lnSpc>
              <a:spcAft>
                <a:spcPts val="0"/>
              </a:spcAft>
              <a:buClrTx/>
              <a:buFont typeface="Arial" panose="020B0604020202020204" pitchFamily="34" charset="0"/>
              <a:buChar char="•"/>
            </a:pPr>
            <a:r>
              <a:rPr lang="en" sz="1800" dirty="0" smtClean="0"/>
              <a:t>Limitations and conclusions</a:t>
            </a:r>
          </a:p>
          <a:p>
            <a:pPr marL="514350" indent="-285750" algn="just">
              <a:lnSpc>
                <a:spcPct val="115000"/>
              </a:lnSpc>
              <a:spcAft>
                <a:spcPts val="0"/>
              </a:spcAft>
              <a:buClrTx/>
              <a:buFont typeface="Arial" panose="020B0604020202020204" pitchFamily="34" charset="0"/>
              <a:buChar char="•"/>
            </a:pPr>
            <a:endParaRPr lang="en" sz="1800" dirty="0"/>
          </a:p>
          <a:p>
            <a:pPr marR="0" lvl="0" algn="l" rtl="0">
              <a:lnSpc>
                <a:spcPct val="115000"/>
              </a:lnSpc>
              <a:spcBef>
                <a:spcPts val="0"/>
              </a:spcBef>
              <a:spcAft>
                <a:spcPts val="1600"/>
              </a:spcAft>
              <a:buClrTx/>
              <a:buFont typeface="Arial" panose="020B0604020202020204" pitchFamily="34" charset="0"/>
              <a:buChar char="•"/>
            </a:pPr>
            <a:endParaRPr sz="1800" dirty="0"/>
          </a:p>
          <a:p>
            <a:pPr marR="0" lvl="0" algn="l" rtl="0">
              <a:lnSpc>
                <a:spcPct val="115000"/>
              </a:lnSpc>
              <a:spcBef>
                <a:spcPts val="0"/>
              </a:spcBef>
              <a:spcAft>
                <a:spcPts val="1600"/>
              </a:spcAft>
              <a:buClrTx/>
              <a:buFont typeface="Arial" panose="020B0604020202020204" pitchFamily="34" charset="0"/>
              <a:buChar char="•"/>
            </a:pPr>
            <a:endParaRPr lang="en-US" sz="1800" dirty="0" smtClean="0"/>
          </a:p>
          <a:p>
            <a:pPr lvl="0" rtl="0">
              <a:spcBef>
                <a:spcPts val="0"/>
              </a:spcBef>
              <a:buClrTx/>
              <a:buFont typeface="Arial" panose="020B0604020202020204" pitchFamily="34" charset="0"/>
              <a:buChar char="•"/>
            </a:pPr>
            <a:endParaRPr sz="1800" dirty="0"/>
          </a:p>
        </p:txBody>
      </p:sp>
    </p:spTree>
    <p:extLst>
      <p:ext uri="{BB962C8B-B14F-4D97-AF65-F5344CB8AC3E}">
        <p14:creationId xmlns:p14="http://schemas.microsoft.com/office/powerpoint/2010/main" val="3835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b="1" dirty="0"/>
              <a:t>Overview of the project </a:t>
            </a:r>
          </a:p>
        </p:txBody>
      </p:sp>
      <p:pic>
        <p:nvPicPr>
          <p:cNvPr id="91" name="Shape 91"/>
          <p:cNvPicPr preferRelativeResize="0"/>
          <p:nvPr/>
        </p:nvPicPr>
        <p:blipFill>
          <a:blip r:embed="rId3">
            <a:alphaModFix/>
          </a:blip>
          <a:stretch>
            <a:fillRect/>
          </a:stretch>
        </p:blipFill>
        <p:spPr>
          <a:xfrm>
            <a:off x="6648006" y="1515931"/>
            <a:ext cx="1872644" cy="1158811"/>
          </a:xfrm>
          <a:prstGeom prst="rect">
            <a:avLst/>
          </a:prstGeom>
          <a:noFill/>
          <a:ln>
            <a:noFill/>
          </a:ln>
        </p:spPr>
      </p:pic>
      <p:cxnSp>
        <p:nvCxnSpPr>
          <p:cNvPr id="92" name="Shape 92"/>
          <p:cNvCxnSpPr/>
          <p:nvPr/>
        </p:nvCxnSpPr>
        <p:spPr>
          <a:xfrm flipH="1">
            <a:off x="5324450" y="1646412"/>
            <a:ext cx="19292" cy="2881513"/>
          </a:xfrm>
          <a:prstGeom prst="straightConnector1">
            <a:avLst/>
          </a:prstGeom>
          <a:noFill/>
          <a:ln w="38100" cap="flat" cmpd="sng">
            <a:solidFill>
              <a:srgbClr val="FF0000"/>
            </a:solidFill>
            <a:prstDash val="solid"/>
            <a:round/>
            <a:headEnd type="none" w="lg" len="lg"/>
            <a:tailEnd type="none" w="lg" len="lg"/>
          </a:ln>
        </p:spPr>
      </p:cxnSp>
      <p:pic>
        <p:nvPicPr>
          <p:cNvPr id="93" name="Shape 93"/>
          <p:cNvPicPr preferRelativeResize="0"/>
          <p:nvPr/>
        </p:nvPicPr>
        <p:blipFill>
          <a:blip r:embed="rId4">
            <a:alphaModFix/>
          </a:blip>
          <a:stretch>
            <a:fillRect/>
          </a:stretch>
        </p:blipFill>
        <p:spPr>
          <a:xfrm>
            <a:off x="6101775" y="2944100"/>
            <a:ext cx="2724149" cy="1687787"/>
          </a:xfrm>
          <a:prstGeom prst="rect">
            <a:avLst/>
          </a:prstGeom>
          <a:noFill/>
          <a:ln>
            <a:noFill/>
          </a:ln>
        </p:spPr>
      </p:pic>
      <p:grpSp>
        <p:nvGrpSpPr>
          <p:cNvPr id="5" name="Grupo 4"/>
          <p:cNvGrpSpPr/>
          <p:nvPr/>
        </p:nvGrpSpPr>
        <p:grpSpPr>
          <a:xfrm>
            <a:off x="1092416" y="1797616"/>
            <a:ext cx="3407665" cy="2649806"/>
            <a:chOff x="1092416" y="1797616"/>
            <a:chExt cx="3407665" cy="2649806"/>
          </a:xfrm>
        </p:grpSpPr>
        <p:pic>
          <p:nvPicPr>
            <p:cNvPr id="79" name="Shape 79"/>
            <p:cNvPicPr preferRelativeResize="0"/>
            <p:nvPr/>
          </p:nvPicPr>
          <p:blipFill>
            <a:blip r:embed="rId5">
              <a:alphaModFix/>
            </a:blip>
            <a:stretch>
              <a:fillRect/>
            </a:stretch>
          </p:blipFill>
          <p:spPr>
            <a:xfrm>
              <a:off x="1192899" y="2845624"/>
              <a:ext cx="922634" cy="941938"/>
            </a:xfrm>
            <a:prstGeom prst="rect">
              <a:avLst/>
            </a:prstGeom>
            <a:noFill/>
            <a:ln>
              <a:noFill/>
            </a:ln>
          </p:spPr>
        </p:pic>
        <p:cxnSp>
          <p:nvCxnSpPr>
            <p:cNvPr id="80" name="Shape 80"/>
            <p:cNvCxnSpPr>
              <a:endCxn id="79" idx="0"/>
            </p:cNvCxnSpPr>
            <p:nvPr/>
          </p:nvCxnSpPr>
          <p:spPr>
            <a:xfrm>
              <a:off x="1653510" y="2537424"/>
              <a:ext cx="706" cy="308201"/>
            </a:xfrm>
            <a:prstGeom prst="straightConnector1">
              <a:avLst/>
            </a:prstGeom>
            <a:noFill/>
            <a:ln w="28575" cap="flat" cmpd="sng">
              <a:solidFill>
                <a:srgbClr val="000000"/>
              </a:solidFill>
              <a:prstDash val="solid"/>
              <a:round/>
              <a:headEnd type="none" w="lg" len="lg"/>
              <a:tailEnd type="triangle" w="lg" len="lg"/>
            </a:ln>
          </p:spPr>
        </p:cxnSp>
        <p:sp>
          <p:nvSpPr>
            <p:cNvPr id="81" name="Shape 81"/>
            <p:cNvSpPr txBox="1"/>
            <p:nvPr/>
          </p:nvSpPr>
          <p:spPr>
            <a:xfrm>
              <a:off x="1092416" y="1797616"/>
              <a:ext cx="1526793" cy="377864"/>
            </a:xfrm>
            <a:prstGeom prst="rect">
              <a:avLst/>
            </a:prstGeom>
            <a:noFill/>
            <a:ln>
              <a:noFill/>
            </a:ln>
          </p:spPr>
          <p:txBody>
            <a:bodyPr lIns="91425" tIns="91425" rIns="91425" bIns="91425" anchor="t" anchorCtr="0">
              <a:noAutofit/>
            </a:bodyPr>
            <a:lstStyle/>
            <a:p>
              <a:pPr lvl="0">
                <a:spcBef>
                  <a:spcPts val="0"/>
                </a:spcBef>
                <a:buNone/>
              </a:pPr>
              <a:r>
                <a:rPr lang="en" sz="1800" b="1" dirty="0" smtClean="0"/>
                <a:t>Service requests</a:t>
              </a:r>
              <a:endParaRPr lang="en" sz="1800" b="1" dirty="0"/>
            </a:p>
          </p:txBody>
        </p:sp>
        <p:cxnSp>
          <p:nvCxnSpPr>
            <p:cNvPr id="82" name="Shape 82"/>
            <p:cNvCxnSpPr>
              <a:stCxn id="79" idx="3"/>
            </p:cNvCxnSpPr>
            <p:nvPr/>
          </p:nvCxnSpPr>
          <p:spPr>
            <a:xfrm rot="10800000" flipH="1">
              <a:off x="2115534" y="3307705"/>
              <a:ext cx="564004" cy="8888"/>
            </a:xfrm>
            <a:prstGeom prst="straightConnector1">
              <a:avLst/>
            </a:prstGeom>
            <a:noFill/>
            <a:ln w="28575" cap="flat" cmpd="sng">
              <a:solidFill>
                <a:srgbClr val="000000"/>
              </a:solidFill>
              <a:prstDash val="solid"/>
              <a:round/>
              <a:headEnd type="none" w="lg" len="lg"/>
              <a:tailEnd type="triangle" w="lg" len="lg"/>
            </a:ln>
          </p:spPr>
        </p:cxnSp>
        <p:pic>
          <p:nvPicPr>
            <p:cNvPr id="83" name="Shape 83"/>
            <p:cNvPicPr preferRelativeResize="0"/>
            <p:nvPr/>
          </p:nvPicPr>
          <p:blipFill>
            <a:blip r:embed="rId6">
              <a:alphaModFix/>
            </a:blip>
            <a:stretch>
              <a:fillRect/>
            </a:stretch>
          </p:blipFill>
          <p:spPr>
            <a:xfrm>
              <a:off x="2910226" y="2455209"/>
              <a:ext cx="508256" cy="665646"/>
            </a:xfrm>
            <a:prstGeom prst="rect">
              <a:avLst/>
            </a:prstGeom>
            <a:noFill/>
            <a:ln>
              <a:noFill/>
            </a:ln>
          </p:spPr>
        </p:pic>
        <p:pic>
          <p:nvPicPr>
            <p:cNvPr id="84" name="Shape 84"/>
            <p:cNvPicPr preferRelativeResize="0"/>
            <p:nvPr/>
          </p:nvPicPr>
          <p:blipFill>
            <a:blip r:embed="rId7">
              <a:alphaModFix/>
            </a:blip>
            <a:stretch>
              <a:fillRect/>
            </a:stretch>
          </p:blipFill>
          <p:spPr>
            <a:xfrm>
              <a:off x="3577486" y="2552551"/>
              <a:ext cx="922595" cy="470949"/>
            </a:xfrm>
            <a:prstGeom prst="rect">
              <a:avLst/>
            </a:prstGeom>
            <a:noFill/>
            <a:ln>
              <a:noFill/>
            </a:ln>
          </p:spPr>
        </p:pic>
        <p:pic>
          <p:nvPicPr>
            <p:cNvPr id="85" name="Shape 85"/>
            <p:cNvPicPr preferRelativeResize="0"/>
            <p:nvPr/>
          </p:nvPicPr>
          <p:blipFill>
            <a:blip r:embed="rId8">
              <a:alphaModFix/>
            </a:blip>
            <a:stretch>
              <a:fillRect/>
            </a:stretch>
          </p:blipFill>
          <p:spPr>
            <a:xfrm>
              <a:off x="2838346" y="3256292"/>
              <a:ext cx="652005" cy="665646"/>
            </a:xfrm>
            <a:prstGeom prst="rect">
              <a:avLst/>
            </a:prstGeom>
            <a:noFill/>
            <a:ln>
              <a:noFill/>
            </a:ln>
          </p:spPr>
        </p:pic>
        <p:sp>
          <p:nvSpPr>
            <p:cNvPr id="87" name="Shape 87"/>
            <p:cNvSpPr txBox="1"/>
            <p:nvPr/>
          </p:nvSpPr>
          <p:spPr>
            <a:xfrm rot="16200000">
              <a:off x="3281941" y="2272871"/>
              <a:ext cx="523677" cy="370120"/>
            </a:xfrm>
            <a:prstGeom prst="rect">
              <a:avLst/>
            </a:prstGeom>
            <a:noFill/>
            <a:ln>
              <a:noFill/>
            </a:ln>
          </p:spPr>
          <p:txBody>
            <a:bodyPr lIns="91425" tIns="91425" rIns="91425" bIns="91425" anchor="t" anchorCtr="0">
              <a:noAutofit/>
            </a:bodyPr>
            <a:lstStyle/>
            <a:p>
              <a:pPr lvl="0" rtl="0">
                <a:spcBef>
                  <a:spcPts val="0"/>
                </a:spcBef>
                <a:buNone/>
              </a:pPr>
              <a:r>
                <a:rPr lang="en" sz="1800" b="1"/>
                <a:t>….</a:t>
              </a:r>
            </a:p>
          </p:txBody>
        </p:sp>
        <p:pic>
          <p:nvPicPr>
            <p:cNvPr id="88" name="Shape 88"/>
            <p:cNvPicPr preferRelativeResize="0"/>
            <p:nvPr/>
          </p:nvPicPr>
          <p:blipFill>
            <a:blip r:embed="rId9">
              <a:alphaModFix/>
            </a:blip>
            <a:stretch>
              <a:fillRect/>
            </a:stretch>
          </p:blipFill>
          <p:spPr>
            <a:xfrm>
              <a:off x="3244346" y="1849346"/>
              <a:ext cx="865654" cy="530262"/>
            </a:xfrm>
            <a:prstGeom prst="rect">
              <a:avLst/>
            </a:prstGeom>
            <a:noFill/>
            <a:ln>
              <a:noFill/>
            </a:ln>
          </p:spPr>
        </p:pic>
        <p:pic>
          <p:nvPicPr>
            <p:cNvPr id="89" name="Shape 89"/>
            <p:cNvPicPr preferRelativeResize="0"/>
            <p:nvPr/>
          </p:nvPicPr>
          <p:blipFill>
            <a:blip r:embed="rId10">
              <a:alphaModFix/>
            </a:blip>
            <a:stretch>
              <a:fillRect/>
            </a:stretch>
          </p:blipFill>
          <p:spPr>
            <a:xfrm>
              <a:off x="3113560" y="4057383"/>
              <a:ext cx="865654" cy="390039"/>
            </a:xfrm>
            <a:prstGeom prst="rect">
              <a:avLst/>
            </a:prstGeom>
            <a:noFill/>
            <a:ln>
              <a:noFill/>
            </a:ln>
          </p:spPr>
        </p:pic>
        <p:sp>
          <p:nvSpPr>
            <p:cNvPr id="90" name="Shape 90"/>
            <p:cNvSpPr txBox="1"/>
            <p:nvPr/>
          </p:nvSpPr>
          <p:spPr>
            <a:xfrm rot="16200000">
              <a:off x="3281941" y="3615214"/>
              <a:ext cx="523677" cy="370120"/>
            </a:xfrm>
            <a:prstGeom prst="rect">
              <a:avLst/>
            </a:prstGeom>
            <a:noFill/>
            <a:ln>
              <a:noFill/>
            </a:ln>
          </p:spPr>
          <p:txBody>
            <a:bodyPr lIns="91425" tIns="91425" rIns="91425" bIns="91425" anchor="t" anchorCtr="0">
              <a:noAutofit/>
            </a:bodyPr>
            <a:lstStyle/>
            <a:p>
              <a:pPr lvl="0" rtl="0">
                <a:spcBef>
                  <a:spcPts val="0"/>
                </a:spcBef>
                <a:buNone/>
              </a:pPr>
              <a:r>
                <a:rPr lang="en" sz="1800" b="1"/>
                <a:t>….</a:t>
              </a:r>
            </a:p>
          </p:txBody>
        </p:sp>
        <p:pic>
          <p:nvPicPr>
            <p:cNvPr id="3074" name="Picture 2" descr="https://upload.wikimedia.org/wikipedia/en/thumb/e/ed/Logo_of_the_New_York_City_Department_of_Parks_%26_Recreation.svg/906px-Logo_of_the_New_York_City_Department_of_Parks_%26_Recreation.sv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7658" y="3228342"/>
              <a:ext cx="668653" cy="7550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5156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b="1" dirty="0"/>
              <a:t>Motivation</a:t>
            </a:r>
            <a:r>
              <a:rPr lang="en" dirty="0"/>
              <a:t>  </a:t>
            </a:r>
            <a:r>
              <a:rPr lang="en" dirty="0" smtClean="0"/>
              <a:t> </a:t>
            </a:r>
            <a:endParaRPr lang="en" dirty="0"/>
          </a:p>
        </p:txBody>
      </p:sp>
      <p:pic>
        <p:nvPicPr>
          <p:cNvPr id="99" name="Shape 99"/>
          <p:cNvPicPr preferRelativeResize="0"/>
          <p:nvPr/>
        </p:nvPicPr>
        <p:blipFill>
          <a:blip r:embed="rId3">
            <a:alphaModFix/>
          </a:blip>
          <a:stretch>
            <a:fillRect/>
          </a:stretch>
        </p:blipFill>
        <p:spPr>
          <a:xfrm>
            <a:off x="206825" y="1147224"/>
            <a:ext cx="3106349" cy="3091000"/>
          </a:xfrm>
          <a:prstGeom prst="rect">
            <a:avLst/>
          </a:prstGeom>
          <a:noFill/>
          <a:ln>
            <a:noFill/>
          </a:ln>
        </p:spPr>
      </p:pic>
      <p:pic>
        <p:nvPicPr>
          <p:cNvPr id="100" name="Shape 100"/>
          <p:cNvPicPr preferRelativeResize="0"/>
          <p:nvPr/>
        </p:nvPicPr>
        <p:blipFill>
          <a:blip r:embed="rId4">
            <a:alphaModFix/>
          </a:blip>
          <a:stretch>
            <a:fillRect/>
          </a:stretch>
        </p:blipFill>
        <p:spPr>
          <a:xfrm>
            <a:off x="5427750" y="1200125"/>
            <a:ext cx="3715324" cy="2868750"/>
          </a:xfrm>
          <a:prstGeom prst="rect">
            <a:avLst/>
          </a:prstGeom>
          <a:noFill/>
          <a:ln>
            <a:noFill/>
          </a:ln>
        </p:spPr>
      </p:pic>
      <p:cxnSp>
        <p:nvCxnSpPr>
          <p:cNvPr id="101" name="Shape 101"/>
          <p:cNvCxnSpPr/>
          <p:nvPr/>
        </p:nvCxnSpPr>
        <p:spPr>
          <a:xfrm>
            <a:off x="3849625" y="2577550"/>
            <a:ext cx="1205700" cy="0"/>
          </a:xfrm>
          <a:prstGeom prst="straightConnector1">
            <a:avLst/>
          </a:prstGeom>
          <a:noFill/>
          <a:ln w="38100" cap="flat" cmpd="sng">
            <a:solidFill>
              <a:srgbClr val="000000"/>
            </a:solidFill>
            <a:prstDash val="solid"/>
            <a:round/>
            <a:headEnd type="triangle" w="lg" len="lg"/>
            <a:tailEnd type="triangle" w="lg" len="lg"/>
          </a:ln>
        </p:spPr>
      </p:cxnSp>
      <p:pic>
        <p:nvPicPr>
          <p:cNvPr id="102" name="Shape 102"/>
          <p:cNvPicPr preferRelativeResize="0"/>
          <p:nvPr/>
        </p:nvPicPr>
        <p:blipFill>
          <a:blip r:embed="rId5">
            <a:alphaModFix/>
          </a:blip>
          <a:stretch>
            <a:fillRect/>
          </a:stretch>
        </p:blipFill>
        <p:spPr>
          <a:xfrm>
            <a:off x="4036825" y="1670050"/>
            <a:ext cx="831300" cy="831300"/>
          </a:xfrm>
          <a:prstGeom prst="rect">
            <a:avLst/>
          </a:prstGeom>
          <a:noFill/>
          <a:ln>
            <a:noFill/>
          </a:ln>
        </p:spPr>
      </p:pic>
      <p:sp>
        <p:nvSpPr>
          <p:cNvPr id="103" name="Shape 103"/>
          <p:cNvSpPr txBox="1"/>
          <p:nvPr/>
        </p:nvSpPr>
        <p:spPr>
          <a:xfrm>
            <a:off x="137542" y="3769500"/>
            <a:ext cx="9005532" cy="1374000"/>
          </a:xfrm>
          <a:prstGeom prst="rect">
            <a:avLst/>
          </a:prstGeom>
          <a:noFill/>
          <a:ln>
            <a:noFill/>
          </a:ln>
        </p:spPr>
        <p:txBody>
          <a:bodyPr lIns="91425" tIns="91425" rIns="91425" bIns="91425" anchor="ctr" anchorCtr="0">
            <a:noAutofit/>
          </a:bodyPr>
          <a:lstStyle/>
          <a:p>
            <a:pPr lvl="0" algn="ctr" rtl="0">
              <a:lnSpc>
                <a:spcPct val="115000"/>
              </a:lnSpc>
              <a:spcBef>
                <a:spcPts val="0"/>
              </a:spcBef>
              <a:spcAft>
                <a:spcPts val="1600"/>
              </a:spcAft>
              <a:buNone/>
            </a:pPr>
            <a:r>
              <a:rPr lang="en" sz="1800" kern="1200" spc="-38" dirty="0">
                <a:solidFill>
                  <a:schemeClr val="tx1">
                    <a:lumMod val="75000"/>
                    <a:lumOff val="25000"/>
                  </a:schemeClr>
                </a:solidFill>
                <a:latin typeface="+mj-lt"/>
                <a:ea typeface="+mj-ea"/>
                <a:cs typeface="+mj-cs"/>
                <a:sym typeface="PT Serif"/>
              </a:rPr>
              <a:t>Are </a:t>
            </a:r>
            <a:r>
              <a:rPr lang="en" sz="1800" kern="1200" spc="-38" dirty="0" smtClean="0">
                <a:solidFill>
                  <a:schemeClr val="tx1">
                    <a:lumMod val="75000"/>
                    <a:lumOff val="25000"/>
                  </a:schemeClr>
                </a:solidFill>
                <a:latin typeface="+mj-lt"/>
                <a:ea typeface="+mj-ea"/>
                <a:cs typeface="+mj-cs"/>
                <a:sym typeface="PT Serif"/>
              </a:rPr>
              <a:t>the number and types of 311 service requests related to socio economic and neighborhood </a:t>
            </a:r>
            <a:r>
              <a:rPr lang="en" sz="1800" kern="1200" spc="-38" dirty="0">
                <a:solidFill>
                  <a:schemeClr val="tx1">
                    <a:lumMod val="75000"/>
                    <a:lumOff val="25000"/>
                  </a:schemeClr>
                </a:solidFill>
                <a:latin typeface="+mj-lt"/>
                <a:ea typeface="+mj-ea"/>
                <a:cs typeface="+mj-cs"/>
                <a:sym typeface="PT Serif"/>
              </a:rPr>
              <a:t>caracteristics </a:t>
            </a:r>
            <a:r>
              <a:rPr lang="en" sz="1800" kern="1200" spc="-38" dirty="0" smtClean="0">
                <a:solidFill>
                  <a:schemeClr val="tx1">
                    <a:lumMod val="75000"/>
                    <a:lumOff val="25000"/>
                  </a:schemeClr>
                </a:solidFill>
                <a:latin typeface="+mj-lt"/>
                <a:ea typeface="+mj-ea"/>
                <a:cs typeface="+mj-cs"/>
                <a:sym typeface="PT Serif"/>
              </a:rPr>
              <a:t>in </a:t>
            </a:r>
            <a:r>
              <a:rPr lang="en" sz="1800" kern="1200" spc="-38" dirty="0">
                <a:solidFill>
                  <a:schemeClr val="tx1">
                    <a:lumMod val="75000"/>
                    <a:lumOff val="25000"/>
                  </a:schemeClr>
                </a:solidFill>
                <a:latin typeface="+mj-lt"/>
                <a:ea typeface="+mj-ea"/>
                <a:cs typeface="+mj-cs"/>
                <a:sym typeface="PT Serif"/>
              </a:rPr>
              <a:t>NYC</a:t>
            </a:r>
            <a:r>
              <a:rPr lang="en" sz="1800" kern="1200" spc="-38" dirty="0" smtClean="0">
                <a:solidFill>
                  <a:schemeClr val="tx1">
                    <a:lumMod val="75000"/>
                    <a:lumOff val="25000"/>
                  </a:schemeClr>
                </a:solidFill>
                <a:latin typeface="+mj-lt"/>
                <a:ea typeface="+mj-ea"/>
                <a:cs typeface="+mj-cs"/>
                <a:sym typeface="PT Serif"/>
              </a:rPr>
              <a:t>? Can they be used to determine propensities to report this requests?</a:t>
            </a:r>
            <a:endParaRPr lang="en" sz="1800" kern="1200" spc="-38" dirty="0">
              <a:solidFill>
                <a:schemeClr val="tx1">
                  <a:lumMod val="75000"/>
                  <a:lumOff val="25000"/>
                </a:schemeClr>
              </a:solidFill>
              <a:latin typeface="+mj-lt"/>
              <a:ea typeface="+mj-ea"/>
              <a:cs typeface="+mj-cs"/>
              <a:sym typeface="PT Serif"/>
            </a:endParaRPr>
          </a:p>
        </p:txBody>
      </p:sp>
    </p:spTree>
    <p:extLst>
      <p:ext uri="{BB962C8B-B14F-4D97-AF65-F5344CB8AC3E}">
        <p14:creationId xmlns:p14="http://schemas.microsoft.com/office/powerpoint/2010/main" val="2880309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b="1" dirty="0"/>
              <a:t>Objectives</a:t>
            </a:r>
          </a:p>
        </p:txBody>
      </p:sp>
      <p:sp>
        <p:nvSpPr>
          <p:cNvPr id="86" name="Shape 86"/>
          <p:cNvSpPr txBox="1">
            <a:spLocks noGrp="1"/>
          </p:cNvSpPr>
          <p:nvPr>
            <p:ph type="body" idx="1"/>
          </p:nvPr>
        </p:nvSpPr>
        <p:spPr>
          <a:xfrm>
            <a:off x="162837" y="994820"/>
            <a:ext cx="8800409" cy="3302700"/>
          </a:xfrm>
          <a:prstGeom prst="rect">
            <a:avLst/>
          </a:prstGeom>
        </p:spPr>
        <p:txBody>
          <a:bodyPr lIns="91425" tIns="91425" rIns="91425" bIns="91425" anchor="t" anchorCtr="0">
            <a:noAutofit/>
          </a:bodyPr>
          <a:lstStyle/>
          <a:p>
            <a:pPr lvl="0" algn="just" rtl="0">
              <a:spcBef>
                <a:spcPts val="0"/>
              </a:spcBef>
              <a:spcAft>
                <a:spcPts val="0"/>
              </a:spcAft>
              <a:buClrTx/>
              <a:buFont typeface="Arial" panose="020B0604020202020204" pitchFamily="34" charset="0"/>
              <a:buChar char="•"/>
            </a:pPr>
            <a:endParaRPr sz="1800" b="1" dirty="0">
              <a:solidFill>
                <a:srgbClr val="000000"/>
              </a:solidFill>
              <a:latin typeface="PT Serif"/>
              <a:ea typeface="PT Serif"/>
              <a:cs typeface="PT Serif"/>
              <a:sym typeface="PT Serif"/>
            </a:endParaRPr>
          </a:p>
          <a:p>
            <a:pPr lvl="0" algn="just" rtl="0">
              <a:spcBef>
                <a:spcPts val="0"/>
              </a:spcBef>
              <a:spcAft>
                <a:spcPts val="0"/>
              </a:spcAft>
              <a:buClrTx/>
              <a:buFont typeface="Arial" panose="020B0604020202020204" pitchFamily="34" charset="0"/>
              <a:buChar char="•"/>
            </a:pPr>
            <a:endParaRPr sz="1800" dirty="0">
              <a:solidFill>
                <a:srgbClr val="000000"/>
              </a:solidFill>
              <a:latin typeface="PT Serif"/>
              <a:ea typeface="PT Serif"/>
              <a:cs typeface="PT Serif"/>
              <a:sym typeface="PT Serif"/>
            </a:endParaRPr>
          </a:p>
          <a:p>
            <a:pPr marL="514350" indent="-285750" algn="just">
              <a:lnSpc>
                <a:spcPct val="115000"/>
              </a:lnSpc>
              <a:spcAft>
                <a:spcPts val="0"/>
              </a:spcAft>
              <a:buClrTx/>
              <a:buFont typeface="Arial" panose="020B0604020202020204" pitchFamily="34" charset="0"/>
              <a:buChar char="•"/>
            </a:pPr>
            <a:r>
              <a:rPr lang="en-US" sz="1800" dirty="0" smtClean="0"/>
              <a:t>Using</a:t>
            </a:r>
            <a:r>
              <a:rPr lang="en" sz="1800" dirty="0" smtClean="0"/>
              <a:t> a set of demographic and spatial features, create </a:t>
            </a:r>
            <a:r>
              <a:rPr lang="en" sz="1800" dirty="0"/>
              <a:t>an analytical model </a:t>
            </a:r>
            <a:r>
              <a:rPr lang="en" sz="1800" dirty="0" smtClean="0"/>
              <a:t>to determine existing relations between certain types of caracteristics and types of 311 </a:t>
            </a:r>
            <a:r>
              <a:rPr lang="en" sz="1800" dirty="0"/>
              <a:t>service </a:t>
            </a:r>
            <a:r>
              <a:rPr lang="en" sz="1800" dirty="0" smtClean="0"/>
              <a:t>requests.</a:t>
            </a:r>
            <a:endParaRPr lang="en" sz="1800" dirty="0"/>
          </a:p>
          <a:p>
            <a:pPr marL="514350" indent="-285750" algn="just">
              <a:lnSpc>
                <a:spcPct val="115000"/>
              </a:lnSpc>
              <a:spcAft>
                <a:spcPts val="0"/>
              </a:spcAft>
              <a:buClrTx/>
              <a:buFont typeface="Arial" panose="020B0604020202020204" pitchFamily="34" charset="0"/>
              <a:buChar char="•"/>
            </a:pPr>
            <a:r>
              <a:rPr lang="en" sz="1800" dirty="0"/>
              <a:t>Identify </a:t>
            </a:r>
            <a:r>
              <a:rPr lang="en" sz="1800" dirty="0" smtClean="0"/>
              <a:t>groups of </a:t>
            </a:r>
            <a:r>
              <a:rPr lang="en" sz="1800" dirty="0"/>
              <a:t>311 “User profiles</a:t>
            </a:r>
            <a:r>
              <a:rPr lang="en" sz="1800" dirty="0" smtClean="0"/>
              <a:t>” based on demographics, to </a:t>
            </a:r>
            <a:r>
              <a:rPr lang="en" sz="1800" dirty="0"/>
              <a:t>validate the levels of </a:t>
            </a:r>
            <a:r>
              <a:rPr lang="en" sz="1800" dirty="0" smtClean="0"/>
              <a:t>coverage.</a:t>
            </a:r>
            <a:endParaRPr lang="en" sz="1800" dirty="0"/>
          </a:p>
          <a:p>
            <a:pPr marL="514350" indent="-285750" algn="just">
              <a:lnSpc>
                <a:spcPct val="115000"/>
              </a:lnSpc>
              <a:spcAft>
                <a:spcPts val="0"/>
              </a:spcAft>
              <a:buClrTx/>
              <a:buFont typeface="Arial" panose="020B0604020202020204" pitchFamily="34" charset="0"/>
              <a:buChar char="•"/>
            </a:pPr>
            <a:r>
              <a:rPr lang="en" sz="1800" dirty="0"/>
              <a:t>Provide an interactive visualization </a:t>
            </a:r>
            <a:r>
              <a:rPr lang="en" sz="1800" dirty="0" smtClean="0"/>
              <a:t>tool to </a:t>
            </a:r>
            <a:r>
              <a:rPr lang="en" sz="1800" dirty="0"/>
              <a:t>assess the inputs and results of the analytical model in an </a:t>
            </a:r>
            <a:r>
              <a:rPr lang="en" sz="1800" dirty="0" smtClean="0"/>
              <a:t>intuitive form.</a:t>
            </a:r>
            <a:endParaRPr lang="en" sz="1800" dirty="0"/>
          </a:p>
          <a:p>
            <a:pPr marR="0" lvl="0" algn="l" rtl="0">
              <a:lnSpc>
                <a:spcPct val="115000"/>
              </a:lnSpc>
              <a:spcBef>
                <a:spcPts val="0"/>
              </a:spcBef>
              <a:spcAft>
                <a:spcPts val="1600"/>
              </a:spcAft>
              <a:buClrTx/>
              <a:buFont typeface="Arial" panose="020B0604020202020204" pitchFamily="34" charset="0"/>
              <a:buChar char="•"/>
            </a:pPr>
            <a:endParaRPr sz="1800" dirty="0"/>
          </a:p>
          <a:p>
            <a:pPr marR="0" lvl="0" algn="l" rtl="0">
              <a:lnSpc>
                <a:spcPct val="115000"/>
              </a:lnSpc>
              <a:spcBef>
                <a:spcPts val="0"/>
              </a:spcBef>
              <a:spcAft>
                <a:spcPts val="1600"/>
              </a:spcAft>
              <a:buClrTx/>
              <a:buFont typeface="Arial" panose="020B0604020202020204" pitchFamily="34" charset="0"/>
              <a:buChar char="•"/>
            </a:pPr>
            <a:endParaRPr sz="1800" dirty="0"/>
          </a:p>
          <a:p>
            <a:pPr lvl="0" rtl="0">
              <a:spcBef>
                <a:spcPts val="0"/>
              </a:spcBef>
              <a:buClrTx/>
              <a:buFont typeface="Arial" panose="020B0604020202020204" pitchFamily="34" charset="0"/>
              <a:buChar char="•"/>
            </a:pP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1" dirty="0"/>
              <a:t>Data Sources</a:t>
            </a:r>
          </a:p>
        </p:txBody>
      </p:sp>
      <p:pic>
        <p:nvPicPr>
          <p:cNvPr id="4" name="Imagen 3"/>
          <p:cNvPicPr>
            <a:picLocks noChangeAspect="1"/>
          </p:cNvPicPr>
          <p:nvPr/>
        </p:nvPicPr>
        <p:blipFill>
          <a:blip r:embed="rId3"/>
          <a:stretch>
            <a:fillRect/>
          </a:stretch>
        </p:blipFill>
        <p:spPr>
          <a:xfrm>
            <a:off x="412458" y="1623404"/>
            <a:ext cx="3552108" cy="779840"/>
          </a:xfrm>
          <a:prstGeom prst="rect">
            <a:avLst/>
          </a:prstGeom>
        </p:spPr>
      </p:pic>
      <p:pic>
        <p:nvPicPr>
          <p:cNvPr id="2050" name="Picture 2" descr="https://virulentwordofmouse.files.wordpress.com/2012/05/acs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3125635"/>
            <a:ext cx="3420328" cy="12756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1.nyc.gov/assets/planning/images/content/heade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132" y="1323677"/>
            <a:ext cx="1428750" cy="1266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eamsubjectmatter.com/img/work/census/censu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6523" y="3327991"/>
            <a:ext cx="2500828" cy="9824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1.nyc.gov/assets/home/images/social/applications/NYC311Logo-fff200-480px-program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7834" y="2254387"/>
            <a:ext cx="470979" cy="47097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8"/>
          <a:stretch>
            <a:fillRect/>
          </a:stretch>
        </p:blipFill>
        <p:spPr>
          <a:xfrm>
            <a:off x="6130407" y="2403244"/>
            <a:ext cx="1600200" cy="200025"/>
          </a:xfrm>
          <a:prstGeom prst="rect">
            <a:avLst/>
          </a:prstGeom>
        </p:spPr>
      </p:pic>
      <p:pic>
        <p:nvPicPr>
          <p:cNvPr id="10" name="Imagen 9"/>
          <p:cNvPicPr>
            <a:picLocks noChangeAspect="1"/>
          </p:cNvPicPr>
          <p:nvPr/>
        </p:nvPicPr>
        <p:blipFill>
          <a:blip r:embed="rId9"/>
          <a:stretch>
            <a:fillRect/>
          </a:stretch>
        </p:blipFill>
        <p:spPr>
          <a:xfrm>
            <a:off x="5758223" y="4401326"/>
            <a:ext cx="2757427" cy="13516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b="1" dirty="0" smtClean="0"/>
              <a:t>Methodology</a:t>
            </a:r>
            <a:endParaRPr lang="en" b="1" dirty="0"/>
          </a:p>
        </p:txBody>
      </p:sp>
      <p:sp>
        <p:nvSpPr>
          <p:cNvPr id="11" name="Shape 98"/>
          <p:cNvSpPr txBox="1">
            <a:spLocks noGrp="1"/>
          </p:cNvSpPr>
          <p:nvPr>
            <p:ph type="body" idx="1"/>
          </p:nvPr>
        </p:nvSpPr>
        <p:spPr>
          <a:xfrm>
            <a:off x="99048" y="1398855"/>
            <a:ext cx="8959892" cy="3302700"/>
          </a:xfrm>
          <a:prstGeom prst="rect">
            <a:avLst/>
          </a:prstGeom>
        </p:spPr>
        <p:txBody>
          <a:bodyPr lIns="91425" tIns="91425" rIns="91425" bIns="91425" anchor="t" anchorCtr="0">
            <a:noAutofit/>
          </a:bodyPr>
          <a:lstStyle/>
          <a:p>
            <a:pPr lvl="0">
              <a:spcBef>
                <a:spcPts val="0"/>
              </a:spcBef>
              <a:buClrTx/>
              <a:buNone/>
            </a:pPr>
            <a:endParaRPr lang="en" dirty="0"/>
          </a:p>
          <a:p>
            <a:pPr marL="457200" lvl="0" indent="-228600" rtl="0">
              <a:spcBef>
                <a:spcPts val="0"/>
              </a:spcBef>
              <a:buClrTx/>
              <a:buAutoNum type="arabicParenR"/>
            </a:pPr>
            <a:r>
              <a:rPr lang="en" sz="1800" dirty="0" smtClean="0"/>
              <a:t>Aggregate data (Features and service requests).</a:t>
            </a:r>
            <a:endParaRPr lang="en" sz="1800" dirty="0"/>
          </a:p>
          <a:p>
            <a:pPr marL="457200" lvl="0" indent="-228600" rtl="0">
              <a:spcBef>
                <a:spcPts val="0"/>
              </a:spcBef>
              <a:buClrTx/>
              <a:buAutoNum type="arabicParenR"/>
            </a:pPr>
            <a:r>
              <a:rPr lang="en" sz="1800" dirty="0"/>
              <a:t>Quantify the impact of socio demographic </a:t>
            </a:r>
            <a:r>
              <a:rPr lang="en" sz="1800" dirty="0" smtClean="0"/>
              <a:t>indicators.</a:t>
            </a:r>
            <a:endParaRPr lang="en" sz="1800" dirty="0"/>
          </a:p>
          <a:p>
            <a:pPr marL="457200" lvl="0" indent="-228600" rtl="0">
              <a:spcBef>
                <a:spcPts val="0"/>
              </a:spcBef>
              <a:buClrTx/>
              <a:buAutoNum type="arabicParenR"/>
            </a:pPr>
            <a:r>
              <a:rPr lang="en" sz="1800" dirty="0" smtClean="0"/>
              <a:t>Analyze statistical </a:t>
            </a:r>
            <a:r>
              <a:rPr lang="en" sz="1800" dirty="0"/>
              <a:t>error (difference between estimated values and observed, ground-truth values for each type of </a:t>
            </a:r>
            <a:r>
              <a:rPr lang="en" sz="1800" dirty="0" smtClean="0"/>
              <a:t>requests).</a:t>
            </a:r>
            <a:endParaRPr lang="en" sz="1800" dirty="0"/>
          </a:p>
          <a:p>
            <a:pPr marL="457200" lvl="0" indent="-228600" rtl="0">
              <a:spcBef>
                <a:spcPts val="0"/>
              </a:spcBef>
              <a:buClrTx/>
              <a:buAutoNum type="arabicParenR"/>
            </a:pPr>
            <a:r>
              <a:rPr lang="en" sz="1800" dirty="0"/>
              <a:t>Quantify the impact of neighborhood features (residential and commercial areas, number of cars, population density, </a:t>
            </a:r>
            <a:r>
              <a:rPr lang="en" sz="1800" dirty="0" smtClean="0"/>
              <a:t>etc.).</a:t>
            </a:r>
            <a:endParaRPr lang="en" sz="1800" dirty="0"/>
          </a:p>
          <a:p>
            <a:pPr marL="457200" lvl="0" indent="-228600" rtl="0">
              <a:spcBef>
                <a:spcPts val="0"/>
              </a:spcBef>
              <a:buClrTx/>
              <a:buAutoNum type="arabicParenR"/>
            </a:pPr>
            <a:r>
              <a:rPr lang="en" sz="1800" dirty="0" smtClean="0"/>
              <a:t>Create a robust </a:t>
            </a:r>
            <a:r>
              <a:rPr lang="en" sz="1800" dirty="0"/>
              <a:t>model combining findings of steps 2 and </a:t>
            </a:r>
            <a:r>
              <a:rPr lang="en" sz="1800" dirty="0" smtClean="0"/>
              <a:t>4.</a:t>
            </a:r>
            <a:endParaRPr lang="en" sz="1800" dirty="0"/>
          </a:p>
          <a:p>
            <a:pPr lvl="0" rtl="0">
              <a:spcBef>
                <a:spcPts val="0"/>
              </a:spcBef>
              <a:buClrTx/>
              <a:buNone/>
            </a:pPr>
            <a:endParaRPr dirty="0"/>
          </a:p>
        </p:txBody>
      </p:sp>
    </p:spTree>
    <p:extLst>
      <p:ext uri="{BB962C8B-B14F-4D97-AF65-F5344CB8AC3E}">
        <p14:creationId xmlns:p14="http://schemas.microsoft.com/office/powerpoint/2010/main" val="83794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5" name="Shape 91"/>
          <p:cNvSpPr txBox="1">
            <a:spLocks noGrp="1"/>
          </p:cNvSpPr>
          <p:nvPr>
            <p:ph type="title"/>
          </p:nvPr>
        </p:nvSpPr>
        <p:spPr>
          <a:xfrm>
            <a:off x="311700" y="372146"/>
            <a:ext cx="8520600" cy="707400"/>
          </a:xfrm>
          <a:prstGeom prst="rect">
            <a:avLst/>
          </a:prstGeom>
        </p:spPr>
        <p:txBody>
          <a:bodyPr lIns="91425" tIns="91425" rIns="91425" bIns="91425" anchor="t" anchorCtr="0">
            <a:noAutofit/>
          </a:bodyPr>
          <a:lstStyle/>
          <a:p>
            <a:pPr lvl="0">
              <a:spcBef>
                <a:spcPts val="0"/>
              </a:spcBef>
              <a:buNone/>
            </a:pPr>
            <a:r>
              <a:rPr lang="en" sz="2400" b="1" dirty="0"/>
              <a:t>Mapping of the statistical error for selected types of service </a:t>
            </a:r>
            <a:r>
              <a:rPr lang="en" sz="2400" b="1" dirty="0" smtClean="0"/>
              <a:t>requests  </a:t>
            </a:r>
            <a:endParaRPr lang="en" sz="2400" b="1" dirty="0"/>
          </a:p>
        </p:txBody>
      </p:sp>
      <p:pic>
        <p:nvPicPr>
          <p:cNvPr id="6" name="Imagen 5"/>
          <p:cNvPicPr>
            <a:picLocks noChangeAspect="1"/>
          </p:cNvPicPr>
          <p:nvPr/>
        </p:nvPicPr>
        <p:blipFill>
          <a:blip r:embed="rId3"/>
          <a:stretch>
            <a:fillRect/>
          </a:stretch>
        </p:blipFill>
        <p:spPr>
          <a:xfrm>
            <a:off x="6900" y="967278"/>
            <a:ext cx="5203350" cy="1934272"/>
          </a:xfrm>
          <a:prstGeom prst="rect">
            <a:avLst/>
          </a:prstGeom>
        </p:spPr>
      </p:pic>
      <p:pic>
        <p:nvPicPr>
          <p:cNvPr id="8" name="Imagen 7"/>
          <p:cNvPicPr>
            <a:picLocks noChangeAspect="1"/>
          </p:cNvPicPr>
          <p:nvPr/>
        </p:nvPicPr>
        <p:blipFill>
          <a:blip r:embed="rId4"/>
          <a:stretch>
            <a:fillRect/>
          </a:stretch>
        </p:blipFill>
        <p:spPr>
          <a:xfrm>
            <a:off x="3884433" y="2901550"/>
            <a:ext cx="5259567" cy="1923453"/>
          </a:xfrm>
          <a:prstGeom prst="rect">
            <a:avLst/>
          </a:prstGeom>
        </p:spPr>
      </p:pic>
      <p:pic>
        <p:nvPicPr>
          <p:cNvPr id="9" name="Imagen 8"/>
          <p:cNvPicPr>
            <a:picLocks noChangeAspect="1"/>
          </p:cNvPicPr>
          <p:nvPr/>
        </p:nvPicPr>
        <p:blipFill>
          <a:blip r:embed="rId5"/>
          <a:stretch>
            <a:fillRect/>
          </a:stretch>
        </p:blipFill>
        <p:spPr>
          <a:xfrm>
            <a:off x="1062504" y="3636402"/>
            <a:ext cx="1456844" cy="118860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8" name="Shape 91"/>
          <p:cNvSpPr txBox="1">
            <a:spLocks noGrp="1"/>
          </p:cNvSpPr>
          <p:nvPr>
            <p:ph type="title"/>
          </p:nvPr>
        </p:nvSpPr>
        <p:spPr>
          <a:xfrm>
            <a:off x="311700" y="368825"/>
            <a:ext cx="8520600" cy="707400"/>
          </a:xfrm>
          <a:prstGeom prst="rect">
            <a:avLst/>
          </a:prstGeom>
        </p:spPr>
        <p:txBody>
          <a:bodyPr lIns="91425" tIns="91425" rIns="91425" bIns="91425" anchor="t" anchorCtr="0">
            <a:noAutofit/>
          </a:bodyPr>
          <a:lstStyle/>
          <a:p>
            <a:pPr lvl="0">
              <a:spcBef>
                <a:spcPts val="0"/>
              </a:spcBef>
              <a:buNone/>
            </a:pPr>
            <a:r>
              <a:rPr lang="en" sz="2400" b="1" dirty="0" smtClean="0"/>
              <a:t>Spatial features included in the second iteration of the model </a:t>
            </a:r>
            <a:endParaRPr lang="en" sz="2400" b="1" dirty="0"/>
          </a:p>
        </p:txBody>
      </p:sp>
      <p:sp>
        <p:nvSpPr>
          <p:cNvPr id="5" name="Shape 98"/>
          <p:cNvSpPr txBox="1">
            <a:spLocks noGrp="1"/>
          </p:cNvSpPr>
          <p:nvPr>
            <p:ph type="body" idx="1"/>
          </p:nvPr>
        </p:nvSpPr>
        <p:spPr>
          <a:xfrm>
            <a:off x="99048" y="1398855"/>
            <a:ext cx="8959892" cy="3302700"/>
          </a:xfrm>
          <a:prstGeom prst="rect">
            <a:avLst/>
          </a:prstGeom>
        </p:spPr>
        <p:txBody>
          <a:bodyPr lIns="91425" tIns="91425" rIns="91425" bIns="91425" anchor="t" anchorCtr="0">
            <a:noAutofit/>
          </a:bodyPr>
          <a:lstStyle/>
          <a:p>
            <a:pPr lvl="0">
              <a:spcBef>
                <a:spcPts val="0"/>
              </a:spcBef>
              <a:buClrTx/>
              <a:buNone/>
            </a:pPr>
            <a:endParaRPr lang="en" dirty="0"/>
          </a:p>
          <a:p>
            <a:pPr marL="457200" lvl="0" indent="-228600" rtl="0">
              <a:spcBef>
                <a:spcPts val="0"/>
              </a:spcBef>
              <a:buClrTx/>
              <a:buAutoNum type="arabicParenR"/>
            </a:pPr>
            <a:r>
              <a:rPr lang="en" sz="1800" dirty="0" smtClean="0"/>
              <a:t>Population density (defined as total population divided by total land area).</a:t>
            </a:r>
            <a:endParaRPr lang="en" sz="1800" dirty="0"/>
          </a:p>
          <a:p>
            <a:pPr marL="457200" lvl="0" indent="-228600" rtl="0">
              <a:spcBef>
                <a:spcPts val="0"/>
              </a:spcBef>
              <a:buClrTx/>
              <a:buAutoNum type="arabicParenR"/>
            </a:pPr>
            <a:endParaRPr lang="en" sz="1800" dirty="0" smtClean="0"/>
          </a:p>
          <a:p>
            <a:pPr marL="457200" lvl="0" indent="-228600" rtl="0">
              <a:spcBef>
                <a:spcPts val="0"/>
              </a:spcBef>
              <a:buClrTx/>
              <a:buAutoNum type="arabicParenR"/>
            </a:pPr>
            <a:r>
              <a:rPr lang="en" sz="1800" dirty="0" smtClean="0"/>
              <a:t>Proportion of build up areas (Residential, commercial, office and retail) on total build up area.</a:t>
            </a:r>
          </a:p>
          <a:p>
            <a:pPr marL="457200" lvl="0" indent="-228600" rtl="0">
              <a:spcBef>
                <a:spcPts val="0"/>
              </a:spcBef>
              <a:buClrTx/>
              <a:buAutoNum type="arabicParenR"/>
            </a:pPr>
            <a:endParaRPr lang="en" sz="1800" dirty="0"/>
          </a:p>
          <a:p>
            <a:pPr marL="457200" lvl="0" indent="-228600" rtl="0">
              <a:spcBef>
                <a:spcPts val="0"/>
              </a:spcBef>
              <a:buClrTx/>
              <a:buAutoNum type="arabicParenR"/>
            </a:pPr>
            <a:r>
              <a:rPr lang="en" sz="1800" dirty="0" smtClean="0"/>
              <a:t>Median House </a:t>
            </a:r>
            <a:r>
              <a:rPr lang="en" sz="1800" dirty="0" smtClean="0"/>
              <a:t>Value, median age, median rent (for tenants), median income. </a:t>
            </a:r>
            <a:endParaRPr lang="en" sz="1800" dirty="0" smtClean="0"/>
          </a:p>
          <a:p>
            <a:pPr marL="457200" lvl="0" indent="-228600" rtl="0">
              <a:spcBef>
                <a:spcPts val="0"/>
              </a:spcBef>
              <a:buClrTx/>
              <a:buAutoNum type="arabicParenR"/>
            </a:pPr>
            <a:endParaRPr lang="en" sz="1800" dirty="0"/>
          </a:p>
          <a:p>
            <a:pPr marL="457200" lvl="0" indent="-228600" rtl="0">
              <a:spcBef>
                <a:spcPts val="0"/>
              </a:spcBef>
              <a:buClrTx/>
              <a:buAutoNum type="arabicParenR"/>
            </a:pPr>
            <a:r>
              <a:rPr lang="en" sz="1800" dirty="0" smtClean="0"/>
              <a:t>Total number of cars, normalized by total population (per capita).</a:t>
            </a:r>
          </a:p>
          <a:p>
            <a:pPr marL="457200" lvl="0" indent="-228600" rtl="0">
              <a:spcBef>
                <a:spcPts val="0"/>
              </a:spcBef>
              <a:buClrTx/>
              <a:buAutoNum type="arabicParenR"/>
            </a:pPr>
            <a:endParaRPr lang="en" sz="1800" dirty="0"/>
          </a:p>
          <a:p>
            <a:pPr marL="457200" lvl="0" indent="-228600" rtl="0">
              <a:spcBef>
                <a:spcPts val="0"/>
              </a:spcBef>
              <a:buClrTx/>
              <a:buAutoNum type="arabicParenR"/>
            </a:pPr>
            <a:endParaRPr dirty="0"/>
          </a:p>
        </p:txBody>
      </p:sp>
    </p:spTree>
    <p:extLst>
      <p:ext uri="{BB962C8B-B14F-4D97-AF65-F5344CB8AC3E}">
        <p14:creationId xmlns:p14="http://schemas.microsoft.com/office/powerpoint/2010/main" val="79183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791</TotalTime>
  <Words>809</Words>
  <Application>Microsoft Office PowerPoint</Application>
  <PresentationFormat>Presentación en pantalla (16:9)</PresentationFormat>
  <Paragraphs>74</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Calibri</vt:lpstr>
      <vt:lpstr>Arial</vt:lpstr>
      <vt:lpstr>Open Sans</vt:lpstr>
      <vt:lpstr>Calibri Light</vt:lpstr>
      <vt:lpstr>PT Serif</vt:lpstr>
      <vt:lpstr>Retrospección</vt:lpstr>
      <vt:lpstr>Determining 311 usage levels with socio-economic and spatial features</vt:lpstr>
      <vt:lpstr>Agenda</vt:lpstr>
      <vt:lpstr>Overview of the project </vt:lpstr>
      <vt:lpstr>Motivation   </vt:lpstr>
      <vt:lpstr>Objectives</vt:lpstr>
      <vt:lpstr>Data Sources</vt:lpstr>
      <vt:lpstr>Methodology</vt:lpstr>
      <vt:lpstr>Mapping of the statistical error for selected types of service requests  </vt:lpstr>
      <vt:lpstr>Spatial features included in the second iteration of the model </vt:lpstr>
      <vt:lpstr>Explanatory capacity of demographic features on selected service requests </vt:lpstr>
      <vt:lpstr>Particular relation between demographic features and selected service requests (Only for residents) </vt:lpstr>
      <vt:lpstr>Particular relation between demographic features  and selected service requests (both form residents and workers) </vt:lpstr>
      <vt:lpstr>Particular relation between spatial features and selected service requests  </vt:lpstr>
      <vt:lpstr>Possible limitations</vt:lpstr>
      <vt:lpstr>Deliverable 2: Visualization Tool</vt:lpstr>
      <vt:lpstr>Conclusions</vt:lpstr>
      <vt:lpstr>Conclusions (Cont.)</vt:lpstr>
      <vt:lpstr>Observed and predicted values per types of complaints on selected NTA’s using only socio economic and demographic features</vt:lpstr>
      <vt:lpstr>Observed and predicted values per types of complaints on selected NTA’s using all features (including spatial)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311 Socio-Economic Pattern</dc:title>
  <dc:creator>juan pablo mora</dc:creator>
  <cp:lastModifiedBy>juan pablo mora</cp:lastModifiedBy>
  <cp:revision>42</cp:revision>
  <dcterms:modified xsi:type="dcterms:W3CDTF">2016-07-28T01:42:12Z</dcterms:modified>
</cp:coreProperties>
</file>