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clrIdx="0" id="0" initials="" lastIdx="1" name="Maria Ortiz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1">
    <p:pos x="6000" y="0"/>
    <p:text>I like it tho, it is what inspired our project after all...that being said, I know we are on a time crunch, but having it up for 30 seconds or less might spike our audience's interest...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921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1000">
                <a:solidFill>
                  <a:schemeClr val="dk1"/>
                </a:solidFill>
              </a:rPr>
              <a:t>The model estimates the decrease in local economic activity as a function of foot traffic in the area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By adding average number of customers, demographic variables and having a more detailed look at impact by business type, the model could further incorporate context specific changes.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Our project was inspired by the public reaction to a leaked news story about an impending shutdown of L train service between Brooklyn and Manhattan.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In 2012, during Hurricane Sandy, the Canarsie tunnel that connects Brooklyn and Manhattan was filled with over 7 million gallons of saltwater (imagine 10 olympic-sized swimming pools), and service was suspended for 11 days. 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Ridership has grown over 5% in the past years, adding further</a:t>
            </a:r>
            <a:r>
              <a:rPr lang="en">
                <a:solidFill>
                  <a:schemeClr val="dk1"/>
                </a:solidFill>
              </a:rPr>
              <a:t> stress to the precarious state of the L train infrastructure. During daily commutes at peak hours, currently trains are filled beyond capacity.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>
                <a:solidFill>
                  <a:schemeClr val="dk1"/>
                </a:solidFill>
              </a:rPr>
              <a:t>As such, t</a:t>
            </a:r>
            <a:r>
              <a:rPr lang="en"/>
              <a:t>he MTA needs to add more trains to the line, however, the current state of the tunnel would not allow safe operation.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The MTA has not yet issued formal plans for the shutdown, and the reaction of the business community has been particularly vocal</a:t>
            </a:r>
            <a:r>
              <a:rPr i="1" lang="en"/>
              <a:t>, even forming an advocacy group named the L Train Coalition. (anything in italics is to omit)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Given this reaction, our main question was how to quantify the impact of the shutdown specifically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Method is split into two parts: estimating the size in dollars of the local economy using relevant household expenditure categories and estimating foot traffic to that same area using turnstile exit data provided by the MTA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Method is split into two parts: estimating the size in dollars of the local economy using relevant household expenditure categories and estimating foot traffic to that same area using turnstile exit data provided by the MTA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NOTE: CURRENT MODEL DOES NOT MEASURE FINANCIAL IMPACT; further research and development necessary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Assumes many of the goods sold in small businesses in Williamsburg have highly elastic demand and are non-essential, meaning that people would not go out of their way to buy them if it was inconvenient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Don’t say Williamsburg or economy each block is treated differently, because as we see the map, the relationship b/w ft &amp; ca is not homogenous across the census blocks. LEHD J2J gives the 42%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11 scenarios - 0% supported by public transport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Quarter mile radius around Bedford Av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Relationship Id="rId4" Type="http://schemas.openxmlformats.org/officeDocument/2006/relationships/image" Target="../media/image0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2.jpg"/><Relationship Id="rId4" Type="http://schemas.openxmlformats.org/officeDocument/2006/relationships/image" Target="../media/image05.jpg"/><Relationship Id="rId5" Type="http://schemas.openxmlformats.org/officeDocument/2006/relationships/image" Target="../media/image0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2.jpg"/><Relationship Id="rId4" Type="http://schemas.openxmlformats.org/officeDocument/2006/relationships/image" Target="../media/image0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2.jpg"/><Relationship Id="rId4" Type="http://schemas.openxmlformats.org/officeDocument/2006/relationships/image" Target="../media/image0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jpg"/><Relationship Id="rId4" Type="http://schemas.openxmlformats.org/officeDocument/2006/relationships/image" Target="../media/image0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jpg"/><Relationship Id="rId4" Type="http://schemas.openxmlformats.org/officeDocument/2006/relationships/image" Target="../media/image0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jpg"/><Relationship Id="rId4" Type="http://schemas.openxmlformats.org/officeDocument/2006/relationships/image" Target="../media/image0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jpg"/><Relationship Id="rId4" Type="http://schemas.openxmlformats.org/officeDocument/2006/relationships/image" Target="../media/image0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jpg"/><Relationship Id="rId4" Type="http://schemas.openxmlformats.org/officeDocument/2006/relationships/image" Target="../media/image05.jpg"/><Relationship Id="rId5" Type="http://schemas.openxmlformats.org/officeDocument/2006/relationships/image" Target="../media/image0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jpg"/><Relationship Id="rId4" Type="http://schemas.openxmlformats.org/officeDocument/2006/relationships/image" Target="../media/image05.jpg"/><Relationship Id="rId5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jpg"/><Relationship Id="rId4" Type="http://schemas.openxmlformats.org/officeDocument/2006/relationships/image" Target="../media/image05.jpg"/><Relationship Id="rId5" Type="http://schemas.openxmlformats.org/officeDocument/2006/relationships/image" Target="../media/image0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jpg"/><Relationship Id="rId4" Type="http://schemas.openxmlformats.org/officeDocument/2006/relationships/image" Target="../media/image05.jpg"/><Relationship Id="rId5" Type="http://schemas.openxmlformats.org/officeDocument/2006/relationships/image" Target="../media/image0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398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>
            <p:ph type="ctrTitle"/>
          </p:nvPr>
        </p:nvSpPr>
        <p:spPr>
          <a:xfrm>
            <a:off x="311700" y="1424850"/>
            <a:ext cx="8520599" cy="2293799"/>
          </a:xfrm>
          <a:prstGeom prst="rect">
            <a:avLst/>
          </a:prstGeom>
          <a:solidFill>
            <a:srgbClr val="CCCCCC">
              <a:alpha val="70000"/>
            </a:srgbClr>
          </a:solidFill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>
                <a:solidFill>
                  <a:srgbClr val="000000"/>
                </a:solidFill>
              </a:rPr>
              <a:t>How Will the L Train Closure Impact Commercial Activity?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Maria Ortiz, Manushi Majumdar, Diego Garzon, and Dan Quasney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74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/>
          <p:nvPr/>
        </p:nvSpPr>
        <p:spPr>
          <a:xfrm>
            <a:off x="-105250" y="1328625"/>
            <a:ext cx="26967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3000"/>
          </a:p>
        </p:txBody>
      </p:sp>
      <p:sp>
        <p:nvSpPr>
          <p:cNvPr id="147" name="Shape 147"/>
          <p:cNvSpPr txBox="1"/>
          <p:nvPr/>
        </p:nvSpPr>
        <p:spPr>
          <a:xfrm>
            <a:off x="50" y="5600"/>
            <a:ext cx="9144000" cy="741300"/>
          </a:xfrm>
          <a:prstGeom prst="rect">
            <a:avLst/>
          </a:prstGeom>
          <a:solidFill>
            <a:srgbClr val="D9F0FF">
              <a:alpha val="53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400"/>
              <a:t> Results</a:t>
            </a:r>
          </a:p>
        </p:txBody>
      </p:sp>
      <p:pic>
        <p:nvPicPr>
          <p:cNvPr id="148" name="Shape 1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63550" y="4653989"/>
            <a:ext cx="1380449" cy="48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/>
        </p:nvSpPr>
        <p:spPr>
          <a:xfrm>
            <a:off x="59125" y="925250"/>
            <a:ext cx="8942100" cy="20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4.	Calculate new size of economy of area around Bedford Ave. using the reduced commercial area and foot traffic</a:t>
            </a:r>
          </a:p>
        </p:txBody>
      </p:sp>
      <p:pic>
        <p:nvPicPr>
          <p:cNvPr id="150" name="Shape 1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6500" y="1724639"/>
            <a:ext cx="7167349" cy="2151424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/>
          <p:nvPr/>
        </p:nvSpPr>
        <p:spPr>
          <a:xfrm>
            <a:off x="997975" y="3799875"/>
            <a:ext cx="41583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 sz="1200"/>
              <a:t>All scenarios use an expansion coefficient of 0.3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370475" y="4088725"/>
            <a:ext cx="85341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i="1" lang="en" sz="1900">
                <a:solidFill>
                  <a:schemeClr val="dk1"/>
                </a:solidFill>
              </a:rPr>
              <a:t>Each 10% of riders accommodated reduces the economic impact by 5%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74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/>
        </p:nvSpPr>
        <p:spPr>
          <a:xfrm>
            <a:off x="-105250" y="1328625"/>
            <a:ext cx="26967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3000"/>
          </a:p>
        </p:txBody>
      </p:sp>
      <p:sp>
        <p:nvSpPr>
          <p:cNvPr id="159" name="Shape 159"/>
          <p:cNvSpPr txBox="1"/>
          <p:nvPr/>
        </p:nvSpPr>
        <p:spPr>
          <a:xfrm>
            <a:off x="50" y="5600"/>
            <a:ext cx="9144000" cy="741300"/>
          </a:xfrm>
          <a:prstGeom prst="rect">
            <a:avLst/>
          </a:prstGeom>
          <a:solidFill>
            <a:srgbClr val="D9F0FF">
              <a:alpha val="53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400"/>
              <a:t> Results</a:t>
            </a:r>
          </a:p>
        </p:txBody>
      </p:sp>
      <p:pic>
        <p:nvPicPr>
          <p:cNvPr id="160" name="Shape 1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63550" y="4653989"/>
            <a:ext cx="1380449" cy="48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 txBox="1"/>
          <p:nvPr/>
        </p:nvSpPr>
        <p:spPr>
          <a:xfrm>
            <a:off x="407875" y="599075"/>
            <a:ext cx="3981900" cy="42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62" name="Shape 162"/>
          <p:cNvSpPr txBox="1"/>
          <p:nvPr/>
        </p:nvSpPr>
        <p:spPr>
          <a:xfrm>
            <a:off x="4556900" y="1071750"/>
            <a:ext cx="4252200" cy="3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63" name="Shape 163"/>
          <p:cNvSpPr txBox="1"/>
          <p:nvPr/>
        </p:nvSpPr>
        <p:spPr>
          <a:xfrm>
            <a:off x="0" y="881375"/>
            <a:ext cx="9144000" cy="41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We cannot predict which businesses might close or why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Local business environment is highly diverse, and firms fail for many reasons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No financial disclosures publicly available for private businesses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The model calculates a </a:t>
            </a:r>
            <a:r>
              <a:rPr i="1" lang="en" sz="1800"/>
              <a:t>net </a:t>
            </a:r>
            <a:r>
              <a:rPr lang="en" sz="1800"/>
              <a:t>economic impact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Some businesses may thrive if consumers previously preferred to buy outside of Williamsburg, but are now unable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3000"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74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 txBox="1"/>
          <p:nvPr/>
        </p:nvSpPr>
        <p:spPr>
          <a:xfrm>
            <a:off x="-105250" y="1328625"/>
            <a:ext cx="26967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3000"/>
          </a:p>
        </p:txBody>
      </p:sp>
      <p:sp>
        <p:nvSpPr>
          <p:cNvPr id="170" name="Shape 170"/>
          <p:cNvSpPr txBox="1"/>
          <p:nvPr/>
        </p:nvSpPr>
        <p:spPr>
          <a:xfrm>
            <a:off x="50" y="5600"/>
            <a:ext cx="9144000" cy="741300"/>
          </a:xfrm>
          <a:prstGeom prst="rect">
            <a:avLst/>
          </a:prstGeom>
          <a:solidFill>
            <a:srgbClr val="D9F0FF">
              <a:alpha val="53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400"/>
              <a:t> Conclusion</a:t>
            </a:r>
          </a:p>
        </p:txBody>
      </p:sp>
      <p:pic>
        <p:nvPicPr>
          <p:cNvPr id="171" name="Shape 1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63550" y="4653989"/>
            <a:ext cx="1380449" cy="48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 txBox="1"/>
          <p:nvPr/>
        </p:nvSpPr>
        <p:spPr>
          <a:xfrm>
            <a:off x="407875" y="599075"/>
            <a:ext cx="3981900" cy="42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73" name="Shape 173"/>
          <p:cNvSpPr txBox="1"/>
          <p:nvPr/>
        </p:nvSpPr>
        <p:spPr>
          <a:xfrm>
            <a:off x="4556900" y="1071750"/>
            <a:ext cx="4252200" cy="3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74" name="Shape 174"/>
          <p:cNvSpPr txBox="1"/>
          <p:nvPr/>
        </p:nvSpPr>
        <p:spPr>
          <a:xfrm>
            <a:off x="268375" y="870175"/>
            <a:ext cx="8328300" cy="41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700" u="sng"/>
              <a:t>Outcome:</a:t>
            </a:r>
          </a:p>
          <a:p>
            <a:pPr indent="-336550" lvl="0" marL="457200" rtl="0">
              <a:spcBef>
                <a:spcPts val="0"/>
              </a:spcBef>
              <a:buSzPct val="100000"/>
              <a:buChar char="●"/>
            </a:pPr>
            <a:r>
              <a:rPr lang="en" sz="1700"/>
              <a:t>Model that uses open data to present possible outcomes of economic impact based on the proportion of people able to visit the area after a station shutdown</a:t>
            </a:r>
          </a:p>
          <a:p>
            <a:pPr indent="-336550" lvl="0" marL="457200" rtl="0">
              <a:spcBef>
                <a:spcPts val="0"/>
              </a:spcBef>
              <a:buSzPct val="100000"/>
              <a:buChar char="●"/>
            </a:pPr>
            <a:r>
              <a:rPr lang="en" sz="1700"/>
              <a:t>Can be applied to any part of the city serviced by the MTA subway network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700" u="sng"/>
          </a:p>
          <a:p>
            <a:pPr lvl="0" rtl="0">
              <a:spcBef>
                <a:spcPts val="0"/>
              </a:spcBef>
              <a:buNone/>
            </a:pPr>
            <a:r>
              <a:rPr b="1" lang="en" sz="1700" u="sng"/>
              <a:t>Limitations:</a:t>
            </a:r>
          </a:p>
          <a:p>
            <a:pPr indent="-336550" lvl="0" marL="457200" rtl="0">
              <a:spcBef>
                <a:spcPts val="0"/>
              </a:spcBef>
              <a:buSzPct val="100000"/>
              <a:buChar char="●"/>
            </a:pPr>
            <a:r>
              <a:rPr lang="en" sz="1700"/>
              <a:t>Assumes causation between commercial area, foot traffic, and economy size</a:t>
            </a:r>
          </a:p>
          <a:p>
            <a:pPr indent="-336550" lvl="0" marL="457200" rtl="0">
              <a:spcBef>
                <a:spcPts val="0"/>
              </a:spcBef>
              <a:buSzPct val="100000"/>
              <a:buChar char="●"/>
            </a:pPr>
            <a:r>
              <a:rPr lang="en" sz="1700"/>
              <a:t>Vulnerable business types not measured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700"/>
          </a:p>
          <a:p>
            <a:pPr lvl="0" rtl="0">
              <a:spcBef>
                <a:spcPts val="0"/>
              </a:spcBef>
              <a:buNone/>
            </a:pPr>
            <a:r>
              <a:rPr b="1" lang="en" sz="1700" u="sng"/>
              <a:t>Future work:</a:t>
            </a:r>
          </a:p>
          <a:p>
            <a:pPr indent="-336550" lvl="0" marL="457200" rtl="0">
              <a:spcBef>
                <a:spcPts val="0"/>
              </a:spcBef>
              <a:buSzPct val="100000"/>
              <a:buChar char="●"/>
            </a:pPr>
            <a:r>
              <a:rPr lang="en" sz="1700"/>
              <a:t>Evaluate and adjust assumptions after shutdown project is finished</a:t>
            </a:r>
          </a:p>
          <a:p>
            <a:pPr indent="-336550" lvl="0" marL="457200" rtl="0">
              <a:spcBef>
                <a:spcPts val="0"/>
              </a:spcBef>
              <a:buSzPct val="100000"/>
              <a:buChar char="●"/>
            </a:pPr>
            <a:r>
              <a:rPr lang="en" sz="1700"/>
              <a:t>Modify the methodology to incorporate length of shutdown</a:t>
            </a:r>
          </a:p>
          <a:p>
            <a:pPr indent="-336550" lvl="0" marL="457200" rtl="0">
              <a:spcBef>
                <a:spcPts val="0"/>
              </a:spcBef>
              <a:buSzPct val="100000"/>
              <a:buChar char="●"/>
            </a:pPr>
            <a:r>
              <a:rPr lang="en" sz="1700"/>
              <a:t>Replicate model in Excel to increase accessibility and ease of use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b="1" lang="en" sz="1800"/>
              <a:t>GitHub Repository</a:t>
            </a:r>
            <a:r>
              <a:rPr lang="en" sz="1800"/>
              <a:t>: github.com/DQOfficial/usi_L_train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3000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7414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Shape 61"/>
          <p:cNvSpPr txBox="1"/>
          <p:nvPr/>
        </p:nvSpPr>
        <p:spPr>
          <a:xfrm>
            <a:off x="-105250" y="1328625"/>
            <a:ext cx="2696699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b="1" sz="3000"/>
          </a:p>
        </p:txBody>
      </p:sp>
      <p:sp>
        <p:nvSpPr>
          <p:cNvPr id="62" name="Shape 62"/>
          <p:cNvSpPr txBox="1"/>
          <p:nvPr/>
        </p:nvSpPr>
        <p:spPr>
          <a:xfrm>
            <a:off x="420950" y="794725"/>
            <a:ext cx="8142900" cy="37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The Canarsie tunnel connecting the L Train Bedford Ave and 1st Ave stations was damaged by Hurricane Sandy in 2012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800">
                <a:solidFill>
                  <a:schemeClr val="dk1"/>
                </a:solidFill>
              </a:rPr>
              <a:t>200,000 people per day</a:t>
            </a:r>
            <a:r>
              <a:rPr lang="en" sz="1800">
                <a:solidFill>
                  <a:schemeClr val="dk1"/>
                </a:solidFill>
              </a:rPr>
              <a:t> commute using the tunnel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Increased rider volume in recent years requires capacity expansion 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800"/>
              <a:t>5% growth in 2014 alone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MTA plans to </a:t>
            </a:r>
            <a:r>
              <a:rPr b="1" lang="en" sz="1800">
                <a:solidFill>
                  <a:schemeClr val="dk1"/>
                </a:solidFill>
              </a:rPr>
              <a:t>combine Sandy repairs and capacity expansion</a:t>
            </a:r>
            <a:r>
              <a:rPr lang="en" sz="1800">
                <a:solidFill>
                  <a:schemeClr val="dk1"/>
                </a:solidFill>
              </a:rPr>
              <a:t> into one project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Highly </a:t>
            </a:r>
            <a:r>
              <a:rPr b="1" lang="en" sz="1800">
                <a:solidFill>
                  <a:schemeClr val="dk1"/>
                </a:solidFill>
              </a:rPr>
              <a:t>unfavorable reaction</a:t>
            </a:r>
            <a:r>
              <a:rPr lang="en" sz="1800">
                <a:solidFill>
                  <a:schemeClr val="dk1"/>
                </a:solidFill>
              </a:rPr>
              <a:t> from business community and commuters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63" name="Shape 63"/>
          <p:cNvSpPr txBox="1"/>
          <p:nvPr/>
        </p:nvSpPr>
        <p:spPr>
          <a:xfrm>
            <a:off x="50" y="5600"/>
            <a:ext cx="9144000" cy="741299"/>
          </a:xfrm>
          <a:prstGeom prst="rect">
            <a:avLst/>
          </a:prstGeom>
          <a:solidFill>
            <a:srgbClr val="D9F0FF">
              <a:alpha val="53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400"/>
              <a:t> Background</a:t>
            </a:r>
          </a:p>
        </p:txBody>
      </p:sp>
      <p:pic>
        <p:nvPicPr>
          <p:cNvPr id="64" name="Shape 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63550" y="4653989"/>
            <a:ext cx="1380449" cy="48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7414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/>
        </p:nvSpPr>
        <p:spPr>
          <a:xfrm>
            <a:off x="50" y="5600"/>
            <a:ext cx="9144000" cy="741299"/>
          </a:xfrm>
          <a:prstGeom prst="rect">
            <a:avLst/>
          </a:prstGeom>
          <a:solidFill>
            <a:srgbClr val="D9F0FF">
              <a:alpha val="53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400"/>
              <a:t> Question</a:t>
            </a:r>
          </a:p>
        </p:txBody>
      </p:sp>
      <p:pic>
        <p:nvPicPr>
          <p:cNvPr id="71" name="Shape 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63550" y="4653989"/>
            <a:ext cx="1380449" cy="489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/>
        </p:nvSpPr>
        <p:spPr>
          <a:xfrm>
            <a:off x="464250" y="1275850"/>
            <a:ext cx="8215500" cy="15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>
                <a:solidFill>
                  <a:schemeClr val="dk1"/>
                </a:solidFill>
              </a:rPr>
              <a:t>Can we quantify the economic impact on businesses around Bedford Avenue Station caused by the closure of the Canarsie tunnel?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 txBox="1"/>
          <p:nvPr/>
        </p:nvSpPr>
        <p:spPr>
          <a:xfrm>
            <a:off x="856800" y="2846625"/>
            <a:ext cx="7920600" cy="15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chemeClr val="dk1"/>
                </a:solidFill>
              </a:rPr>
              <a:t>The Stakeholders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en" sz="1800">
                <a:solidFill>
                  <a:schemeClr val="dk1"/>
                </a:solidFill>
              </a:rPr>
              <a:t>Merchants associations: Brooklyn Chamber of Commerce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en" sz="1800">
                <a:solidFill>
                  <a:schemeClr val="dk1"/>
                </a:solidFill>
              </a:rPr>
              <a:t>City Agencies: MTA, Small Business Services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en" sz="1800">
                <a:solidFill>
                  <a:schemeClr val="dk1"/>
                </a:solidFill>
              </a:rPr>
              <a:t>Citizenry: Community Boards 1 and 4 in Brooklyn, Permanent Citizens Advisory Committee to the MTA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7414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/>
          <p:nvPr/>
        </p:nvSpPr>
        <p:spPr>
          <a:xfrm>
            <a:off x="50" y="5600"/>
            <a:ext cx="9144000" cy="741300"/>
          </a:xfrm>
          <a:prstGeom prst="rect">
            <a:avLst/>
          </a:prstGeom>
          <a:solidFill>
            <a:srgbClr val="D9F0FF">
              <a:alpha val="53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400"/>
              <a:t> Data and Methodology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63550" y="4653989"/>
            <a:ext cx="1380449" cy="4895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 txBox="1"/>
          <p:nvPr/>
        </p:nvSpPr>
        <p:spPr>
          <a:xfrm>
            <a:off x="76250" y="949000"/>
            <a:ext cx="8848800" cy="3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900">
                <a:solidFill>
                  <a:schemeClr val="dk1"/>
                </a:solidFill>
              </a:rPr>
              <a:t>Method split into four steps: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900">
                <a:solidFill>
                  <a:schemeClr val="dk1"/>
                </a:solidFill>
              </a:rPr>
              <a:t> </a:t>
            </a:r>
          </a:p>
          <a:p>
            <a:pPr indent="-3492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" sz="1900">
                <a:solidFill>
                  <a:schemeClr val="dk1"/>
                </a:solidFill>
              </a:rPr>
              <a:t>Estimate the size of the economy in dollars using household expenditures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" sz="1900">
                <a:solidFill>
                  <a:schemeClr val="dk1"/>
                </a:solidFill>
              </a:rPr>
              <a:t>Estimate foot traffic to the area around Bedford Ave. using MTA turnstile data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" sz="1900">
                <a:solidFill>
                  <a:schemeClr val="dk1"/>
                </a:solidFill>
              </a:rPr>
              <a:t>Determine the relationship between foot traffic and economy size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" sz="1900">
                <a:solidFill>
                  <a:schemeClr val="dk1"/>
                </a:solidFill>
              </a:rPr>
              <a:t>Calculate new size of economy of area around Bedford Ave.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7414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>
            <a:off x="50" y="5600"/>
            <a:ext cx="9144000" cy="741300"/>
          </a:xfrm>
          <a:prstGeom prst="rect">
            <a:avLst/>
          </a:prstGeom>
          <a:solidFill>
            <a:srgbClr val="D9F0FF">
              <a:alpha val="53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400"/>
              <a:t> Data and Methodology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63550" y="4653989"/>
            <a:ext cx="1380449" cy="489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/>
        </p:nvSpPr>
        <p:spPr>
          <a:xfrm>
            <a:off x="715575" y="1484600"/>
            <a:ext cx="7491600" cy="23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Estimate Williamsburg economy in relevant expenditure categories - </a:t>
            </a:r>
            <a:r>
              <a:rPr b="1" lang="en">
                <a:solidFill>
                  <a:schemeClr val="dk1"/>
                </a:solidFill>
              </a:rPr>
              <a:t>$911M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Healthcare, Apparel, Dining, Entertainment, and Misc.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Estimate economy size within the Bedford radius  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Calculate proportion of commercial area within a quarter-mile buffer around Bedford as part of total Williamsburg - </a:t>
            </a:r>
            <a:r>
              <a:rPr b="1" lang="en">
                <a:solidFill>
                  <a:schemeClr val="dk1"/>
                </a:solidFill>
              </a:rPr>
              <a:t>6.5%, or $59M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 txBox="1"/>
          <p:nvPr/>
        </p:nvSpPr>
        <p:spPr>
          <a:xfrm>
            <a:off x="102750" y="796087"/>
            <a:ext cx="8207100" cy="8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Estimate the size in dollars of the local economy using relevant household expenditures 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715575" y="3589400"/>
            <a:ext cx="7402200" cy="651300"/>
          </a:xfrm>
          <a:prstGeom prst="rect">
            <a:avLst/>
          </a:prstGeom>
          <a:noFill/>
          <a:ln cap="flat" cmpd="sng" w="28575">
            <a:solidFill>
              <a:srgbClr val="9FC5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used: American Community Survey (ACS), NYCEDC Economic Snapshot May 2014, DCP MapPluto 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7414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/>
          <p:nvPr/>
        </p:nvSpPr>
        <p:spPr>
          <a:xfrm>
            <a:off x="-105250" y="1328625"/>
            <a:ext cx="26967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3000"/>
          </a:p>
        </p:txBody>
      </p:sp>
      <p:sp>
        <p:nvSpPr>
          <p:cNvPr id="98" name="Shape 98"/>
          <p:cNvSpPr txBox="1"/>
          <p:nvPr/>
        </p:nvSpPr>
        <p:spPr>
          <a:xfrm>
            <a:off x="50" y="5600"/>
            <a:ext cx="9144000" cy="741300"/>
          </a:xfrm>
          <a:prstGeom prst="rect">
            <a:avLst/>
          </a:prstGeom>
          <a:solidFill>
            <a:srgbClr val="D9F0FF">
              <a:alpha val="53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400"/>
              <a:t> Data and Methodology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63550" y="4653989"/>
            <a:ext cx="1380449" cy="48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/>
        </p:nvSpPr>
        <p:spPr>
          <a:xfrm>
            <a:off x="4752400" y="1595650"/>
            <a:ext cx="4149900" cy="21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Calculate average daily turnstile exits for the five nearest stations within our study area.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Estimate the percent contribution each station has to foot traffic around Bedford Ave. depending on distance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1" name="Shape 1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416299"/>
            <a:ext cx="4724837" cy="365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/>
        </p:nvSpPr>
        <p:spPr>
          <a:xfrm>
            <a:off x="167850" y="815925"/>
            <a:ext cx="7595700" cy="7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2. 	Estimate foot traffic to the area around Bedford Ave. using turnstile  exit data provided by the MTA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5209600" y="3810825"/>
            <a:ext cx="3635100" cy="536700"/>
          </a:xfrm>
          <a:prstGeom prst="rect">
            <a:avLst/>
          </a:prstGeom>
          <a:noFill/>
          <a:ln cap="flat" cmpd="sng" w="28575">
            <a:solidFill>
              <a:srgbClr val="9FC5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used: MTA turnstile from 1/31/2015 to 3/4/2016, distances from Google Earth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74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/>
        </p:nvSpPr>
        <p:spPr>
          <a:xfrm>
            <a:off x="-105250" y="1328625"/>
            <a:ext cx="2696699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3000"/>
          </a:p>
        </p:txBody>
      </p:sp>
      <p:sp>
        <p:nvSpPr>
          <p:cNvPr id="110" name="Shape 110"/>
          <p:cNvSpPr txBox="1"/>
          <p:nvPr/>
        </p:nvSpPr>
        <p:spPr>
          <a:xfrm>
            <a:off x="50" y="5600"/>
            <a:ext cx="9144000" cy="741299"/>
          </a:xfrm>
          <a:prstGeom prst="rect">
            <a:avLst/>
          </a:prstGeom>
          <a:solidFill>
            <a:srgbClr val="D9F0FF">
              <a:alpha val="53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400"/>
              <a:t> Data and Methodology</a:t>
            </a:r>
          </a:p>
        </p:txBody>
      </p:sp>
      <p:pic>
        <p:nvPicPr>
          <p:cNvPr id="111" name="Shape 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63550" y="4653989"/>
            <a:ext cx="1380449" cy="48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/>
        </p:nvSpPr>
        <p:spPr>
          <a:xfrm>
            <a:off x="511325" y="434400"/>
            <a:ext cx="3981900" cy="42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13" name="Shape 1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9275" y="923800"/>
            <a:ext cx="8140098" cy="378529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/>
          <p:nvPr/>
        </p:nvSpPr>
        <p:spPr>
          <a:xfrm rot="-2398809">
            <a:off x="2026340" y="2268244"/>
            <a:ext cx="315164" cy="11500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/>
        </p:nvSpPr>
        <p:spPr>
          <a:xfrm rot="-2398809">
            <a:off x="2602390" y="2954019"/>
            <a:ext cx="315164" cy="11500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/>
        </p:nvSpPr>
        <p:spPr>
          <a:xfrm rot="-2398809">
            <a:off x="3343992" y="3639698"/>
            <a:ext cx="315164" cy="11500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74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/>
        </p:nvSpPr>
        <p:spPr>
          <a:xfrm>
            <a:off x="-105250" y="1328625"/>
            <a:ext cx="26967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3000"/>
          </a:p>
        </p:txBody>
      </p:sp>
      <p:sp>
        <p:nvSpPr>
          <p:cNvPr id="123" name="Shape 123"/>
          <p:cNvSpPr txBox="1"/>
          <p:nvPr/>
        </p:nvSpPr>
        <p:spPr>
          <a:xfrm>
            <a:off x="50" y="5600"/>
            <a:ext cx="9144000" cy="741300"/>
          </a:xfrm>
          <a:prstGeom prst="rect">
            <a:avLst/>
          </a:prstGeom>
          <a:solidFill>
            <a:srgbClr val="D9F0FF">
              <a:alpha val="53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400"/>
              <a:t> Data and Methodology</a:t>
            </a:r>
          </a:p>
        </p:txBody>
      </p:sp>
      <p:pic>
        <p:nvPicPr>
          <p:cNvPr id="124" name="Shape 1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63550" y="4653989"/>
            <a:ext cx="1380449" cy="48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 txBox="1"/>
          <p:nvPr/>
        </p:nvSpPr>
        <p:spPr>
          <a:xfrm>
            <a:off x="59125" y="925250"/>
            <a:ext cx="89421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3.	Determine the relationship between foot traffic and economy size</a:t>
            </a:r>
          </a:p>
        </p:txBody>
      </p:sp>
      <p:pic>
        <p:nvPicPr>
          <p:cNvPr id="126" name="Shape 1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1600" y="1431225"/>
            <a:ext cx="3924273" cy="330972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/>
          <p:nvPr/>
        </p:nvSpPr>
        <p:spPr>
          <a:xfrm>
            <a:off x="4349600" y="1554225"/>
            <a:ext cx="4718700" cy="26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Estimate the relationship between foot traffic and commercial area in each census block.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Estimate the reduction in commercial density caused by reduction of foot traffic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After the shutdown, Bedford Ave will lose all of its traffic from Manhattan (42%)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 txBox="1"/>
          <p:nvPr/>
        </p:nvSpPr>
        <p:spPr>
          <a:xfrm>
            <a:off x="4883050" y="4269500"/>
            <a:ext cx="3211500" cy="363900"/>
          </a:xfrm>
          <a:prstGeom prst="rect">
            <a:avLst/>
          </a:prstGeom>
          <a:noFill/>
          <a:ln cap="flat" cmpd="sng" w="28575">
            <a:solidFill>
              <a:srgbClr val="9FC5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used: NYC PLUTO 2015, LEHD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74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/>
        </p:nvSpPr>
        <p:spPr>
          <a:xfrm>
            <a:off x="-105250" y="1328625"/>
            <a:ext cx="2696699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3000"/>
          </a:p>
        </p:txBody>
      </p:sp>
      <p:sp>
        <p:nvSpPr>
          <p:cNvPr id="135" name="Shape 135"/>
          <p:cNvSpPr txBox="1"/>
          <p:nvPr/>
        </p:nvSpPr>
        <p:spPr>
          <a:xfrm>
            <a:off x="50" y="5600"/>
            <a:ext cx="9144000" cy="741299"/>
          </a:xfrm>
          <a:prstGeom prst="rect">
            <a:avLst/>
          </a:prstGeom>
          <a:solidFill>
            <a:srgbClr val="D9F0FF">
              <a:alpha val="53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400"/>
              <a:t> Methodology Overview</a:t>
            </a:r>
          </a:p>
        </p:txBody>
      </p:sp>
      <p:pic>
        <p:nvPicPr>
          <p:cNvPr id="136" name="Shape 1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63550" y="4653989"/>
            <a:ext cx="1380449" cy="48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/>
        </p:nvSpPr>
        <p:spPr>
          <a:xfrm>
            <a:off x="407875" y="599075"/>
            <a:ext cx="3981899" cy="42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38" name="Shape 138"/>
          <p:cNvSpPr txBox="1"/>
          <p:nvPr/>
        </p:nvSpPr>
        <p:spPr>
          <a:xfrm>
            <a:off x="4556900" y="1071750"/>
            <a:ext cx="4252200" cy="3230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39" name="Shape 139"/>
          <p:cNvSpPr txBox="1"/>
          <p:nvPr/>
        </p:nvSpPr>
        <p:spPr>
          <a:xfrm>
            <a:off x="0" y="881375"/>
            <a:ext cx="9144000" cy="41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3000"/>
          </a:p>
        </p:txBody>
      </p:sp>
      <p:pic>
        <p:nvPicPr>
          <p:cNvPr id="140" name="Shape 1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84478" y="761775"/>
            <a:ext cx="4907596" cy="434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