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304" r:id="rId5"/>
    <p:sldId id="264" r:id="rId6"/>
    <p:sldId id="320" r:id="rId7"/>
    <p:sldId id="314" r:id="rId8"/>
    <p:sldId id="327" r:id="rId9"/>
    <p:sldId id="321" r:id="rId10"/>
    <p:sldId id="325" r:id="rId11"/>
    <p:sldId id="322" r:id="rId12"/>
    <p:sldId id="323" r:id="rId13"/>
    <p:sldId id="324" r:id="rId14"/>
    <p:sldId id="326"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5"/>
    <a:srgbClr val="00CFCC"/>
    <a:srgbClr val="FFCCFF"/>
    <a:srgbClr val="ED7D31"/>
    <a:srgbClr val="062E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6C897-707B-493C-9948-2BC3FB29F07B}" type="datetimeFigureOut">
              <a:rPr lang="es-PE" smtClean="0"/>
              <a:t>8/08/2023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3A364-2F0E-413B-95C2-134842BFAFDF}" type="slidenum">
              <a:rPr lang="es-PE" smtClean="0"/>
              <a:t>‹Nº›</a:t>
            </a:fld>
            <a:endParaRPr lang="es-PE"/>
          </a:p>
        </p:txBody>
      </p:sp>
    </p:spTree>
    <p:extLst>
      <p:ext uri="{BB962C8B-B14F-4D97-AF65-F5344CB8AC3E}">
        <p14:creationId xmlns:p14="http://schemas.microsoft.com/office/powerpoint/2010/main" val="192352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21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78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46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63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82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59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7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43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99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187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947F7-D68E-C012-33DE-1D825A01F8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BAC67D0-B371-F29A-ACE4-D02433388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37C334E3-7AF8-5FD5-42C6-80957D16029D}"/>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5" name="Marcador de pie de página 4">
            <a:extLst>
              <a:ext uri="{FF2B5EF4-FFF2-40B4-BE49-F238E27FC236}">
                <a16:creationId xmlns:a16="http://schemas.microsoft.com/office/drawing/2014/main" id="{2841DB65-49A7-33B2-6530-6D812C435F5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67C4D0E-B073-0B39-FE8E-D5668DF7C101}"/>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289224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7274D-7DF3-6E59-4BE9-9F8A884442B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FFEA0B0-7D72-E486-007A-7D8A1E8CC45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164E40E-35E7-B58A-4599-B9973B21B73C}"/>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5" name="Marcador de pie de página 4">
            <a:extLst>
              <a:ext uri="{FF2B5EF4-FFF2-40B4-BE49-F238E27FC236}">
                <a16:creationId xmlns:a16="http://schemas.microsoft.com/office/drawing/2014/main" id="{DCAF58A3-210B-25BC-F1C4-EB3791D33A9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B7932B2-43BA-40A2-8254-A3030132B83B}"/>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47488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2AE7B3D-0C6F-D26A-396A-D78D1065BAD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135D4817-E583-4AEF-A356-23A3EB9D75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6F6084C-C2F8-6782-D6CD-722488DF686B}"/>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5" name="Marcador de pie de página 4">
            <a:extLst>
              <a:ext uri="{FF2B5EF4-FFF2-40B4-BE49-F238E27FC236}">
                <a16:creationId xmlns:a16="http://schemas.microsoft.com/office/drawing/2014/main" id="{C3CAE956-84DF-EDDC-9E9F-BF98FF67D51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81BA8A5-99BC-FC1C-EB6B-6AFF97C347E9}"/>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1277869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38"/>
        <p:cNvGrpSpPr/>
        <p:nvPr/>
      </p:nvGrpSpPr>
      <p:grpSpPr>
        <a:xfrm>
          <a:off x="0" y="0"/>
          <a:ext cx="0" cy="0"/>
          <a:chOff x="0" y="0"/>
          <a:chExt cx="0" cy="0"/>
        </a:xfrm>
      </p:grpSpPr>
      <p:sp>
        <p:nvSpPr>
          <p:cNvPr id="39" name="Google Shape;39;p46"/>
          <p:cNvSpPr txBox="1">
            <a:spLocks noGrp="1"/>
          </p:cNvSpPr>
          <p:nvPr>
            <p:ph type="body" idx="1"/>
          </p:nvPr>
        </p:nvSpPr>
        <p:spPr>
          <a:xfrm>
            <a:off x="796500" y="1418033"/>
            <a:ext cx="5211600" cy="5049200"/>
          </a:xfrm>
          <a:prstGeom prst="rect">
            <a:avLst/>
          </a:prstGeom>
          <a:noFill/>
          <a:ln>
            <a:noFill/>
          </a:ln>
        </p:spPr>
        <p:txBody>
          <a:bodyPr spcFirstLastPara="1" wrap="square" lIns="91425" tIns="91425" rIns="91425" bIns="91425" anchor="t" anchorCtr="0">
            <a:noAutofit/>
          </a:bodyPr>
          <a:lstStyle>
            <a:lvl1pPr marL="609585" lvl="0" indent="-389457" algn="l">
              <a:lnSpc>
                <a:spcPct val="100000"/>
              </a:lnSpc>
              <a:spcBef>
                <a:spcPts val="0"/>
              </a:spcBef>
              <a:spcAft>
                <a:spcPts val="0"/>
              </a:spcAft>
              <a:buSzPts val="1000"/>
              <a:buFont typeface="Livvic Light"/>
              <a:buChar char="●"/>
              <a:defRPr sz="1600"/>
            </a:lvl1pPr>
            <a:lvl2pPr marL="1219170" lvl="1" indent="-389457" algn="l">
              <a:lnSpc>
                <a:spcPct val="115000"/>
              </a:lnSpc>
              <a:spcBef>
                <a:spcPts val="2133"/>
              </a:spcBef>
              <a:spcAft>
                <a:spcPts val="0"/>
              </a:spcAft>
              <a:buSzPts val="1000"/>
              <a:buFont typeface="Nunito Light"/>
              <a:buChar char="○"/>
              <a:defRPr/>
            </a:lvl2pPr>
            <a:lvl3pPr marL="1828754" lvl="2" indent="-389457" algn="l">
              <a:lnSpc>
                <a:spcPct val="115000"/>
              </a:lnSpc>
              <a:spcBef>
                <a:spcPts val="2133"/>
              </a:spcBef>
              <a:spcAft>
                <a:spcPts val="0"/>
              </a:spcAft>
              <a:buSzPts val="1000"/>
              <a:buFont typeface="Nunito Light"/>
              <a:buChar char="■"/>
              <a:defRPr/>
            </a:lvl3pPr>
            <a:lvl4pPr marL="2438339" lvl="3" indent="-389457" algn="l">
              <a:lnSpc>
                <a:spcPct val="115000"/>
              </a:lnSpc>
              <a:spcBef>
                <a:spcPts val="2133"/>
              </a:spcBef>
              <a:spcAft>
                <a:spcPts val="0"/>
              </a:spcAft>
              <a:buSzPts val="1000"/>
              <a:buFont typeface="Nunito Light"/>
              <a:buChar char="●"/>
              <a:defRPr/>
            </a:lvl4pPr>
            <a:lvl5pPr marL="3047924" lvl="4" indent="-389457" algn="l">
              <a:lnSpc>
                <a:spcPct val="115000"/>
              </a:lnSpc>
              <a:spcBef>
                <a:spcPts val="2133"/>
              </a:spcBef>
              <a:spcAft>
                <a:spcPts val="0"/>
              </a:spcAft>
              <a:buSzPts val="1000"/>
              <a:buFont typeface="Nunito Light"/>
              <a:buChar char="○"/>
              <a:defRPr/>
            </a:lvl5pPr>
            <a:lvl6pPr marL="3657509" lvl="5" indent="-389457" algn="l">
              <a:lnSpc>
                <a:spcPct val="115000"/>
              </a:lnSpc>
              <a:spcBef>
                <a:spcPts val="2133"/>
              </a:spcBef>
              <a:spcAft>
                <a:spcPts val="0"/>
              </a:spcAft>
              <a:buSzPts val="1000"/>
              <a:buFont typeface="Nunito Light"/>
              <a:buChar char="■"/>
              <a:defRPr/>
            </a:lvl6pPr>
            <a:lvl7pPr marL="4267093" lvl="6" indent="-389457" algn="l">
              <a:lnSpc>
                <a:spcPct val="115000"/>
              </a:lnSpc>
              <a:spcBef>
                <a:spcPts val="2133"/>
              </a:spcBef>
              <a:spcAft>
                <a:spcPts val="0"/>
              </a:spcAft>
              <a:buSzPts val="1000"/>
              <a:buFont typeface="Nunito Light"/>
              <a:buChar char="●"/>
              <a:defRPr/>
            </a:lvl7pPr>
            <a:lvl8pPr marL="4876678" lvl="7" indent="-389457" algn="l">
              <a:lnSpc>
                <a:spcPct val="115000"/>
              </a:lnSpc>
              <a:spcBef>
                <a:spcPts val="2133"/>
              </a:spcBef>
              <a:spcAft>
                <a:spcPts val="0"/>
              </a:spcAft>
              <a:buSzPts val="1000"/>
              <a:buFont typeface="Nunito Light"/>
              <a:buChar char="○"/>
              <a:defRPr/>
            </a:lvl8pPr>
            <a:lvl9pPr marL="5486263" lvl="8" indent="-389457" algn="l">
              <a:lnSpc>
                <a:spcPct val="115000"/>
              </a:lnSpc>
              <a:spcBef>
                <a:spcPts val="2133"/>
              </a:spcBef>
              <a:spcAft>
                <a:spcPts val="2133"/>
              </a:spcAft>
              <a:buSzPts val="1000"/>
              <a:buFont typeface="Nunito Light"/>
              <a:buChar char="■"/>
              <a:defRPr/>
            </a:lvl9pPr>
          </a:lstStyle>
          <a:p>
            <a:endParaRPr/>
          </a:p>
        </p:txBody>
      </p:sp>
      <p:sp>
        <p:nvSpPr>
          <p:cNvPr id="40" name="Google Shape;40;p46"/>
          <p:cNvSpPr txBox="1">
            <a:spLocks noGrp="1"/>
          </p:cNvSpPr>
          <p:nvPr>
            <p:ph type="ctrTitle"/>
          </p:nvPr>
        </p:nvSpPr>
        <p:spPr>
          <a:xfrm>
            <a:off x="825100" y="548900"/>
            <a:ext cx="63036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4000"/>
            </a:lvl1pPr>
            <a:lvl2pPr lvl="1" algn="ctr">
              <a:lnSpc>
                <a:spcPct val="100000"/>
              </a:lnSpc>
              <a:spcBef>
                <a:spcPts val="0"/>
              </a:spcBef>
              <a:spcAft>
                <a:spcPts val="0"/>
              </a:spcAft>
              <a:buClr>
                <a:srgbClr val="D9D9D9"/>
              </a:buClr>
              <a:buSzPts val="1800"/>
              <a:buNone/>
              <a:defRPr sz="2400">
                <a:solidFill>
                  <a:srgbClr val="D9D9D9"/>
                </a:solidFill>
              </a:defRPr>
            </a:lvl2pPr>
            <a:lvl3pPr lvl="2" algn="ctr">
              <a:lnSpc>
                <a:spcPct val="100000"/>
              </a:lnSpc>
              <a:spcBef>
                <a:spcPts val="0"/>
              </a:spcBef>
              <a:spcAft>
                <a:spcPts val="0"/>
              </a:spcAft>
              <a:buClr>
                <a:srgbClr val="D9D9D9"/>
              </a:buClr>
              <a:buSzPts val="1800"/>
              <a:buNone/>
              <a:defRPr sz="2400">
                <a:solidFill>
                  <a:srgbClr val="D9D9D9"/>
                </a:solidFill>
              </a:defRPr>
            </a:lvl3pPr>
            <a:lvl4pPr lvl="3" algn="ctr">
              <a:lnSpc>
                <a:spcPct val="100000"/>
              </a:lnSpc>
              <a:spcBef>
                <a:spcPts val="0"/>
              </a:spcBef>
              <a:spcAft>
                <a:spcPts val="0"/>
              </a:spcAft>
              <a:buClr>
                <a:srgbClr val="D9D9D9"/>
              </a:buClr>
              <a:buSzPts val="1800"/>
              <a:buNone/>
              <a:defRPr sz="2400">
                <a:solidFill>
                  <a:srgbClr val="D9D9D9"/>
                </a:solidFill>
              </a:defRPr>
            </a:lvl4pPr>
            <a:lvl5pPr lvl="4" algn="ctr">
              <a:lnSpc>
                <a:spcPct val="100000"/>
              </a:lnSpc>
              <a:spcBef>
                <a:spcPts val="0"/>
              </a:spcBef>
              <a:spcAft>
                <a:spcPts val="0"/>
              </a:spcAft>
              <a:buClr>
                <a:srgbClr val="D9D9D9"/>
              </a:buClr>
              <a:buSzPts val="1800"/>
              <a:buNone/>
              <a:defRPr sz="2400">
                <a:solidFill>
                  <a:srgbClr val="D9D9D9"/>
                </a:solidFill>
              </a:defRPr>
            </a:lvl5pPr>
            <a:lvl6pPr lvl="5" algn="ctr">
              <a:lnSpc>
                <a:spcPct val="100000"/>
              </a:lnSpc>
              <a:spcBef>
                <a:spcPts val="0"/>
              </a:spcBef>
              <a:spcAft>
                <a:spcPts val="0"/>
              </a:spcAft>
              <a:buClr>
                <a:srgbClr val="D9D9D9"/>
              </a:buClr>
              <a:buSzPts val="1800"/>
              <a:buNone/>
              <a:defRPr sz="2400">
                <a:solidFill>
                  <a:srgbClr val="D9D9D9"/>
                </a:solidFill>
              </a:defRPr>
            </a:lvl6pPr>
            <a:lvl7pPr lvl="6" algn="ctr">
              <a:lnSpc>
                <a:spcPct val="100000"/>
              </a:lnSpc>
              <a:spcBef>
                <a:spcPts val="0"/>
              </a:spcBef>
              <a:spcAft>
                <a:spcPts val="0"/>
              </a:spcAft>
              <a:buClr>
                <a:srgbClr val="D9D9D9"/>
              </a:buClr>
              <a:buSzPts val="1800"/>
              <a:buNone/>
              <a:defRPr sz="2400">
                <a:solidFill>
                  <a:srgbClr val="D9D9D9"/>
                </a:solidFill>
              </a:defRPr>
            </a:lvl7pPr>
            <a:lvl8pPr lvl="7" algn="ctr">
              <a:lnSpc>
                <a:spcPct val="100000"/>
              </a:lnSpc>
              <a:spcBef>
                <a:spcPts val="0"/>
              </a:spcBef>
              <a:spcAft>
                <a:spcPts val="0"/>
              </a:spcAft>
              <a:buClr>
                <a:srgbClr val="D9D9D9"/>
              </a:buClr>
              <a:buSzPts val="1800"/>
              <a:buNone/>
              <a:defRPr sz="2400">
                <a:solidFill>
                  <a:srgbClr val="D9D9D9"/>
                </a:solidFill>
              </a:defRPr>
            </a:lvl8pPr>
            <a:lvl9pPr lvl="8" algn="ctr">
              <a:lnSpc>
                <a:spcPct val="100000"/>
              </a:lnSpc>
              <a:spcBef>
                <a:spcPts val="0"/>
              </a:spcBef>
              <a:spcAft>
                <a:spcPts val="0"/>
              </a:spcAft>
              <a:buClr>
                <a:srgbClr val="D9D9D9"/>
              </a:buClr>
              <a:buSzPts val="1800"/>
              <a:buNone/>
              <a:defRPr sz="2400">
                <a:solidFill>
                  <a:srgbClr val="D9D9D9"/>
                </a:solidFill>
              </a:defRPr>
            </a:lvl9pPr>
          </a:lstStyle>
          <a:p>
            <a:endParaRPr/>
          </a:p>
        </p:txBody>
      </p:sp>
      <p:sp>
        <p:nvSpPr>
          <p:cNvPr id="41" name="Google Shape;41;p46"/>
          <p:cNvSpPr txBox="1">
            <a:spLocks noGrp="1"/>
          </p:cNvSpPr>
          <p:nvPr>
            <p:ph type="body" idx="2"/>
          </p:nvPr>
        </p:nvSpPr>
        <p:spPr>
          <a:xfrm>
            <a:off x="6253500" y="1418033"/>
            <a:ext cx="5211600" cy="5049200"/>
          </a:xfrm>
          <a:prstGeom prst="rect">
            <a:avLst/>
          </a:prstGeom>
          <a:noFill/>
          <a:ln>
            <a:noFill/>
          </a:ln>
        </p:spPr>
        <p:txBody>
          <a:bodyPr spcFirstLastPara="1" wrap="square" lIns="91425" tIns="91425" rIns="91425" bIns="91425" anchor="t" anchorCtr="0">
            <a:noAutofit/>
          </a:bodyPr>
          <a:lstStyle>
            <a:lvl1pPr marL="609585" lvl="0" indent="-389457" algn="l">
              <a:lnSpc>
                <a:spcPct val="100000"/>
              </a:lnSpc>
              <a:spcBef>
                <a:spcPts val="0"/>
              </a:spcBef>
              <a:spcAft>
                <a:spcPts val="0"/>
              </a:spcAft>
              <a:buClr>
                <a:srgbClr val="EC5D37"/>
              </a:buClr>
              <a:buSzPts val="1000"/>
              <a:buFont typeface="Livvic Light"/>
              <a:buChar char="●"/>
              <a:defRPr sz="1600"/>
            </a:lvl1pPr>
            <a:lvl2pPr marL="1219170" lvl="1" indent="-389457" algn="l">
              <a:lnSpc>
                <a:spcPct val="115000"/>
              </a:lnSpc>
              <a:spcBef>
                <a:spcPts val="2133"/>
              </a:spcBef>
              <a:spcAft>
                <a:spcPts val="0"/>
              </a:spcAft>
              <a:buClr>
                <a:srgbClr val="FFC800"/>
              </a:buClr>
              <a:buSzPts val="1000"/>
              <a:buFont typeface="Nunito Light"/>
              <a:buChar char="○"/>
              <a:defRPr/>
            </a:lvl2pPr>
            <a:lvl3pPr marL="1828754" lvl="2" indent="-389457" algn="l">
              <a:lnSpc>
                <a:spcPct val="115000"/>
              </a:lnSpc>
              <a:spcBef>
                <a:spcPts val="2133"/>
              </a:spcBef>
              <a:spcAft>
                <a:spcPts val="0"/>
              </a:spcAft>
              <a:buClr>
                <a:srgbClr val="FFC800"/>
              </a:buClr>
              <a:buSzPts val="1000"/>
              <a:buFont typeface="Nunito Light"/>
              <a:buChar char="■"/>
              <a:defRPr/>
            </a:lvl3pPr>
            <a:lvl4pPr marL="2438339" lvl="3" indent="-389457" algn="l">
              <a:lnSpc>
                <a:spcPct val="115000"/>
              </a:lnSpc>
              <a:spcBef>
                <a:spcPts val="2133"/>
              </a:spcBef>
              <a:spcAft>
                <a:spcPts val="0"/>
              </a:spcAft>
              <a:buClr>
                <a:srgbClr val="FFC800"/>
              </a:buClr>
              <a:buSzPts val="1000"/>
              <a:buFont typeface="Nunito Light"/>
              <a:buChar char="●"/>
              <a:defRPr/>
            </a:lvl4pPr>
            <a:lvl5pPr marL="3047924" lvl="4" indent="-389457" algn="l">
              <a:lnSpc>
                <a:spcPct val="115000"/>
              </a:lnSpc>
              <a:spcBef>
                <a:spcPts val="2133"/>
              </a:spcBef>
              <a:spcAft>
                <a:spcPts val="0"/>
              </a:spcAft>
              <a:buClr>
                <a:srgbClr val="434343"/>
              </a:buClr>
              <a:buSzPts val="1000"/>
              <a:buFont typeface="Nunito Light"/>
              <a:buChar char="○"/>
              <a:defRPr/>
            </a:lvl5pPr>
            <a:lvl6pPr marL="3657509" lvl="5" indent="-389457" algn="l">
              <a:lnSpc>
                <a:spcPct val="115000"/>
              </a:lnSpc>
              <a:spcBef>
                <a:spcPts val="2133"/>
              </a:spcBef>
              <a:spcAft>
                <a:spcPts val="0"/>
              </a:spcAft>
              <a:buClr>
                <a:srgbClr val="434343"/>
              </a:buClr>
              <a:buSzPts val="1000"/>
              <a:buFont typeface="Nunito Light"/>
              <a:buChar char="■"/>
              <a:defRPr/>
            </a:lvl6pPr>
            <a:lvl7pPr marL="4267093" lvl="6" indent="-389457" algn="l">
              <a:lnSpc>
                <a:spcPct val="115000"/>
              </a:lnSpc>
              <a:spcBef>
                <a:spcPts val="2133"/>
              </a:spcBef>
              <a:spcAft>
                <a:spcPts val="0"/>
              </a:spcAft>
              <a:buClr>
                <a:srgbClr val="434343"/>
              </a:buClr>
              <a:buSzPts val="1000"/>
              <a:buFont typeface="Nunito Light"/>
              <a:buChar char="●"/>
              <a:defRPr/>
            </a:lvl7pPr>
            <a:lvl8pPr marL="4876678" lvl="7" indent="-389457" algn="l">
              <a:lnSpc>
                <a:spcPct val="115000"/>
              </a:lnSpc>
              <a:spcBef>
                <a:spcPts val="2133"/>
              </a:spcBef>
              <a:spcAft>
                <a:spcPts val="0"/>
              </a:spcAft>
              <a:buClr>
                <a:srgbClr val="434343"/>
              </a:buClr>
              <a:buSzPts val="1000"/>
              <a:buFont typeface="Nunito Light"/>
              <a:buChar char="○"/>
              <a:defRPr/>
            </a:lvl8pPr>
            <a:lvl9pPr marL="5486263" lvl="8" indent="-389457" algn="l">
              <a:lnSpc>
                <a:spcPct val="115000"/>
              </a:lnSpc>
              <a:spcBef>
                <a:spcPts val="2133"/>
              </a:spcBef>
              <a:spcAft>
                <a:spcPts val="2133"/>
              </a:spcAft>
              <a:buClr>
                <a:srgbClr val="434343"/>
              </a:buClr>
              <a:buSzPts val="1000"/>
              <a:buFont typeface="Nunito Light"/>
              <a:buChar char="■"/>
              <a:defRPr/>
            </a:lvl9pPr>
          </a:lstStyle>
          <a:p>
            <a:endParaRPr/>
          </a:p>
        </p:txBody>
      </p:sp>
      <p:sp>
        <p:nvSpPr>
          <p:cNvPr id="42" name="Google Shape;42;p46"/>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3" name="Google Shape;43;p46"/>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4" name="Google Shape;44;p46"/>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5" name="Google Shape;45;p46"/>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6" name="Google Shape;46;p46"/>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7" name="Google Shape;47;p46"/>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8" name="Google Shape;48;p46"/>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9" name="Google Shape;49;p46"/>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0" name="Google Shape;50;p46"/>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46"/>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2" name="Google Shape;52;p46"/>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38127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6"/>
        <p:cNvGrpSpPr/>
        <p:nvPr/>
      </p:nvGrpSpPr>
      <p:grpSpPr>
        <a:xfrm>
          <a:off x="0" y="0"/>
          <a:ext cx="0" cy="0"/>
          <a:chOff x="0" y="0"/>
          <a:chExt cx="0" cy="0"/>
        </a:xfrm>
      </p:grpSpPr>
      <p:sp>
        <p:nvSpPr>
          <p:cNvPr id="87" name="Google Shape;87;p49"/>
          <p:cNvSpPr txBox="1">
            <a:spLocks noGrp="1"/>
          </p:cNvSpPr>
          <p:nvPr>
            <p:ph type="body" idx="1"/>
          </p:nvPr>
        </p:nvSpPr>
        <p:spPr>
          <a:xfrm>
            <a:off x="825100" y="2238900"/>
            <a:ext cx="4712400" cy="2786800"/>
          </a:xfrm>
          <a:prstGeom prst="rect">
            <a:avLst/>
          </a:prstGeom>
          <a:noFill/>
          <a:ln>
            <a:noFill/>
          </a:ln>
        </p:spPr>
        <p:txBody>
          <a:bodyPr spcFirstLastPara="1" wrap="square" lIns="91425" tIns="91425" rIns="91425" bIns="91425" anchor="t" anchorCtr="0">
            <a:noAutofit/>
          </a:bodyPr>
          <a:lstStyle>
            <a:lvl1pPr marL="609585" lvl="0" indent="-457189" algn="l">
              <a:lnSpc>
                <a:spcPct val="100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88" name="Google Shape;88;p49"/>
          <p:cNvSpPr txBox="1">
            <a:spLocks noGrp="1"/>
          </p:cNvSpPr>
          <p:nvPr>
            <p:ph type="ctrTitle"/>
          </p:nvPr>
        </p:nvSpPr>
        <p:spPr>
          <a:xfrm>
            <a:off x="825100" y="548900"/>
            <a:ext cx="358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4000"/>
            </a:lvl1pPr>
            <a:lvl2pPr lvl="1" algn="ctr">
              <a:lnSpc>
                <a:spcPct val="100000"/>
              </a:lnSpc>
              <a:spcBef>
                <a:spcPts val="0"/>
              </a:spcBef>
              <a:spcAft>
                <a:spcPts val="0"/>
              </a:spcAft>
              <a:buClr>
                <a:srgbClr val="D9D9D9"/>
              </a:buClr>
              <a:buSzPts val="1800"/>
              <a:buNone/>
              <a:defRPr sz="2400">
                <a:solidFill>
                  <a:srgbClr val="D9D9D9"/>
                </a:solidFill>
              </a:defRPr>
            </a:lvl2pPr>
            <a:lvl3pPr lvl="2" algn="ctr">
              <a:lnSpc>
                <a:spcPct val="100000"/>
              </a:lnSpc>
              <a:spcBef>
                <a:spcPts val="0"/>
              </a:spcBef>
              <a:spcAft>
                <a:spcPts val="0"/>
              </a:spcAft>
              <a:buClr>
                <a:srgbClr val="D9D9D9"/>
              </a:buClr>
              <a:buSzPts val="1800"/>
              <a:buNone/>
              <a:defRPr sz="2400">
                <a:solidFill>
                  <a:srgbClr val="D9D9D9"/>
                </a:solidFill>
              </a:defRPr>
            </a:lvl3pPr>
            <a:lvl4pPr lvl="3" algn="ctr">
              <a:lnSpc>
                <a:spcPct val="100000"/>
              </a:lnSpc>
              <a:spcBef>
                <a:spcPts val="0"/>
              </a:spcBef>
              <a:spcAft>
                <a:spcPts val="0"/>
              </a:spcAft>
              <a:buClr>
                <a:srgbClr val="D9D9D9"/>
              </a:buClr>
              <a:buSzPts val="1800"/>
              <a:buNone/>
              <a:defRPr sz="2400">
                <a:solidFill>
                  <a:srgbClr val="D9D9D9"/>
                </a:solidFill>
              </a:defRPr>
            </a:lvl4pPr>
            <a:lvl5pPr lvl="4" algn="ctr">
              <a:lnSpc>
                <a:spcPct val="100000"/>
              </a:lnSpc>
              <a:spcBef>
                <a:spcPts val="0"/>
              </a:spcBef>
              <a:spcAft>
                <a:spcPts val="0"/>
              </a:spcAft>
              <a:buClr>
                <a:srgbClr val="D9D9D9"/>
              </a:buClr>
              <a:buSzPts val="1800"/>
              <a:buNone/>
              <a:defRPr sz="2400">
                <a:solidFill>
                  <a:srgbClr val="D9D9D9"/>
                </a:solidFill>
              </a:defRPr>
            </a:lvl5pPr>
            <a:lvl6pPr lvl="5" algn="ctr">
              <a:lnSpc>
                <a:spcPct val="100000"/>
              </a:lnSpc>
              <a:spcBef>
                <a:spcPts val="0"/>
              </a:spcBef>
              <a:spcAft>
                <a:spcPts val="0"/>
              </a:spcAft>
              <a:buClr>
                <a:srgbClr val="D9D9D9"/>
              </a:buClr>
              <a:buSzPts val="1800"/>
              <a:buNone/>
              <a:defRPr sz="2400">
                <a:solidFill>
                  <a:srgbClr val="D9D9D9"/>
                </a:solidFill>
              </a:defRPr>
            </a:lvl6pPr>
            <a:lvl7pPr lvl="6" algn="ctr">
              <a:lnSpc>
                <a:spcPct val="100000"/>
              </a:lnSpc>
              <a:spcBef>
                <a:spcPts val="0"/>
              </a:spcBef>
              <a:spcAft>
                <a:spcPts val="0"/>
              </a:spcAft>
              <a:buClr>
                <a:srgbClr val="D9D9D9"/>
              </a:buClr>
              <a:buSzPts val="1800"/>
              <a:buNone/>
              <a:defRPr sz="2400">
                <a:solidFill>
                  <a:srgbClr val="D9D9D9"/>
                </a:solidFill>
              </a:defRPr>
            </a:lvl7pPr>
            <a:lvl8pPr lvl="7" algn="ctr">
              <a:lnSpc>
                <a:spcPct val="100000"/>
              </a:lnSpc>
              <a:spcBef>
                <a:spcPts val="0"/>
              </a:spcBef>
              <a:spcAft>
                <a:spcPts val="0"/>
              </a:spcAft>
              <a:buClr>
                <a:srgbClr val="D9D9D9"/>
              </a:buClr>
              <a:buSzPts val="1800"/>
              <a:buNone/>
              <a:defRPr sz="2400">
                <a:solidFill>
                  <a:srgbClr val="D9D9D9"/>
                </a:solidFill>
              </a:defRPr>
            </a:lvl8pPr>
            <a:lvl9pPr lvl="8" algn="ctr">
              <a:lnSpc>
                <a:spcPct val="100000"/>
              </a:lnSpc>
              <a:spcBef>
                <a:spcPts val="0"/>
              </a:spcBef>
              <a:spcAft>
                <a:spcPts val="0"/>
              </a:spcAft>
              <a:buClr>
                <a:srgbClr val="D9D9D9"/>
              </a:buClr>
              <a:buSzPts val="1800"/>
              <a:buNone/>
              <a:defRPr sz="2400">
                <a:solidFill>
                  <a:srgbClr val="D9D9D9"/>
                </a:solidFill>
              </a:defRPr>
            </a:lvl9pPr>
          </a:lstStyle>
          <a:p>
            <a:endParaRPr/>
          </a:p>
        </p:txBody>
      </p:sp>
      <p:sp>
        <p:nvSpPr>
          <p:cNvPr id="89" name="Google Shape;89;p49"/>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0" name="Google Shape;90;p49"/>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1" name="Google Shape;91;p49"/>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2" name="Google Shape;92;p49"/>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3" name="Google Shape;93;p49"/>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94" name="Google Shape;94;p49"/>
          <p:cNvGrpSpPr/>
          <p:nvPr/>
        </p:nvGrpSpPr>
        <p:grpSpPr>
          <a:xfrm>
            <a:off x="10864696" y="4006125"/>
            <a:ext cx="130745" cy="1530127"/>
            <a:chOff x="3347921" y="16006"/>
            <a:chExt cx="98059" cy="1147595"/>
          </a:xfrm>
        </p:grpSpPr>
        <p:sp>
          <p:nvSpPr>
            <p:cNvPr id="95" name="Google Shape;95;p49"/>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6" name="Google Shape;96;p49"/>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97" name="Google Shape;97;p49"/>
          <p:cNvGrpSpPr/>
          <p:nvPr/>
        </p:nvGrpSpPr>
        <p:grpSpPr>
          <a:xfrm>
            <a:off x="375228" y="5025685"/>
            <a:ext cx="161563" cy="1013993"/>
            <a:chOff x="5245196" y="3136513"/>
            <a:chExt cx="121172" cy="760495"/>
          </a:xfrm>
        </p:grpSpPr>
        <p:sp>
          <p:nvSpPr>
            <p:cNvPr id="98" name="Google Shape;98;p4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9" name="Google Shape;99;p4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00" name="Google Shape;100;p49"/>
          <p:cNvGrpSpPr/>
          <p:nvPr/>
        </p:nvGrpSpPr>
        <p:grpSpPr>
          <a:xfrm>
            <a:off x="11379653" y="5426177"/>
            <a:ext cx="76799" cy="1109065"/>
            <a:chOff x="2038689" y="173907"/>
            <a:chExt cx="57599" cy="831799"/>
          </a:xfrm>
        </p:grpSpPr>
        <p:sp>
          <p:nvSpPr>
            <p:cNvPr id="101" name="Google Shape;101;p4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2" name="Google Shape;102;p4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03" name="Google Shape;103;p49"/>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4" name="Google Shape;104;p49"/>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7755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42"/>
        <p:cNvGrpSpPr/>
        <p:nvPr/>
      </p:nvGrpSpPr>
      <p:grpSpPr>
        <a:xfrm>
          <a:off x="0" y="0"/>
          <a:ext cx="0" cy="0"/>
          <a:chOff x="0" y="0"/>
          <a:chExt cx="0" cy="0"/>
        </a:xfrm>
      </p:grpSpPr>
      <p:sp>
        <p:nvSpPr>
          <p:cNvPr id="143" name="Google Shape;143;p52"/>
          <p:cNvSpPr txBox="1">
            <a:spLocks noGrp="1"/>
          </p:cNvSpPr>
          <p:nvPr>
            <p:ph type="ctrTitle"/>
          </p:nvPr>
        </p:nvSpPr>
        <p:spPr>
          <a:xfrm>
            <a:off x="1624721" y="1830927"/>
            <a:ext cx="2508400" cy="8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667">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44" name="Google Shape;144;p52"/>
          <p:cNvSpPr txBox="1">
            <a:spLocks noGrp="1"/>
          </p:cNvSpPr>
          <p:nvPr>
            <p:ph type="subTitle" idx="1"/>
          </p:nvPr>
        </p:nvSpPr>
        <p:spPr>
          <a:xfrm>
            <a:off x="1624721" y="2487327"/>
            <a:ext cx="2508400" cy="8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867"/>
            </a:lvl1pPr>
            <a:lvl2pPr lvl="1" algn="ctr">
              <a:lnSpc>
                <a:spcPct val="100000"/>
              </a:lnSpc>
              <a:spcBef>
                <a:spcPts val="0"/>
              </a:spcBef>
              <a:spcAft>
                <a:spcPts val="0"/>
              </a:spcAft>
              <a:buClr>
                <a:srgbClr val="000000"/>
              </a:buClr>
              <a:buSzPts val="1000"/>
              <a:buNone/>
              <a:defRPr sz="1333">
                <a:solidFill>
                  <a:srgbClr val="000000"/>
                </a:solidFill>
              </a:defRPr>
            </a:lvl2pPr>
            <a:lvl3pPr lvl="2" algn="ctr">
              <a:lnSpc>
                <a:spcPct val="100000"/>
              </a:lnSpc>
              <a:spcBef>
                <a:spcPts val="0"/>
              </a:spcBef>
              <a:spcAft>
                <a:spcPts val="0"/>
              </a:spcAft>
              <a:buClr>
                <a:srgbClr val="000000"/>
              </a:buClr>
              <a:buSzPts val="1000"/>
              <a:buNone/>
              <a:defRPr sz="1333">
                <a:solidFill>
                  <a:srgbClr val="000000"/>
                </a:solidFill>
              </a:defRPr>
            </a:lvl3pPr>
            <a:lvl4pPr lvl="3" algn="ctr">
              <a:lnSpc>
                <a:spcPct val="100000"/>
              </a:lnSpc>
              <a:spcBef>
                <a:spcPts val="0"/>
              </a:spcBef>
              <a:spcAft>
                <a:spcPts val="0"/>
              </a:spcAft>
              <a:buClr>
                <a:srgbClr val="000000"/>
              </a:buClr>
              <a:buSzPts val="1000"/>
              <a:buNone/>
              <a:defRPr sz="1333">
                <a:solidFill>
                  <a:srgbClr val="000000"/>
                </a:solidFill>
              </a:defRPr>
            </a:lvl4pPr>
            <a:lvl5pPr lvl="4" algn="ctr">
              <a:lnSpc>
                <a:spcPct val="100000"/>
              </a:lnSpc>
              <a:spcBef>
                <a:spcPts val="0"/>
              </a:spcBef>
              <a:spcAft>
                <a:spcPts val="0"/>
              </a:spcAft>
              <a:buClr>
                <a:srgbClr val="000000"/>
              </a:buClr>
              <a:buSzPts val="1000"/>
              <a:buNone/>
              <a:defRPr sz="1333">
                <a:solidFill>
                  <a:srgbClr val="000000"/>
                </a:solidFill>
              </a:defRPr>
            </a:lvl5pPr>
            <a:lvl6pPr lvl="5" algn="ctr">
              <a:lnSpc>
                <a:spcPct val="100000"/>
              </a:lnSpc>
              <a:spcBef>
                <a:spcPts val="0"/>
              </a:spcBef>
              <a:spcAft>
                <a:spcPts val="0"/>
              </a:spcAft>
              <a:buClr>
                <a:srgbClr val="000000"/>
              </a:buClr>
              <a:buSzPts val="1000"/>
              <a:buNone/>
              <a:defRPr sz="1333">
                <a:solidFill>
                  <a:srgbClr val="000000"/>
                </a:solidFill>
              </a:defRPr>
            </a:lvl6pPr>
            <a:lvl7pPr lvl="6" algn="ctr">
              <a:lnSpc>
                <a:spcPct val="100000"/>
              </a:lnSpc>
              <a:spcBef>
                <a:spcPts val="0"/>
              </a:spcBef>
              <a:spcAft>
                <a:spcPts val="0"/>
              </a:spcAft>
              <a:buClr>
                <a:srgbClr val="000000"/>
              </a:buClr>
              <a:buSzPts val="1000"/>
              <a:buNone/>
              <a:defRPr sz="1333">
                <a:solidFill>
                  <a:srgbClr val="000000"/>
                </a:solidFill>
              </a:defRPr>
            </a:lvl7pPr>
            <a:lvl8pPr lvl="7" algn="ctr">
              <a:lnSpc>
                <a:spcPct val="100000"/>
              </a:lnSpc>
              <a:spcBef>
                <a:spcPts val="0"/>
              </a:spcBef>
              <a:spcAft>
                <a:spcPts val="0"/>
              </a:spcAft>
              <a:buClr>
                <a:srgbClr val="000000"/>
              </a:buClr>
              <a:buSzPts val="1000"/>
              <a:buNone/>
              <a:defRPr sz="1333">
                <a:solidFill>
                  <a:srgbClr val="000000"/>
                </a:solidFill>
              </a:defRPr>
            </a:lvl8pPr>
            <a:lvl9pPr lvl="8" algn="ctr">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145" name="Google Shape;145;p52"/>
          <p:cNvSpPr txBox="1">
            <a:spLocks noGrp="1"/>
          </p:cNvSpPr>
          <p:nvPr>
            <p:ph type="ctrTitle" idx="2"/>
          </p:nvPr>
        </p:nvSpPr>
        <p:spPr>
          <a:xfrm>
            <a:off x="8072740" y="1830927"/>
            <a:ext cx="2508400" cy="8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667">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46" name="Google Shape;146;p52"/>
          <p:cNvSpPr txBox="1">
            <a:spLocks noGrp="1"/>
          </p:cNvSpPr>
          <p:nvPr>
            <p:ph type="subTitle" idx="3"/>
          </p:nvPr>
        </p:nvSpPr>
        <p:spPr>
          <a:xfrm>
            <a:off x="8072740" y="2487327"/>
            <a:ext cx="2508400" cy="8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867"/>
            </a:lvl1pPr>
            <a:lvl2pPr lvl="1" algn="ctr">
              <a:lnSpc>
                <a:spcPct val="100000"/>
              </a:lnSpc>
              <a:spcBef>
                <a:spcPts val="0"/>
              </a:spcBef>
              <a:spcAft>
                <a:spcPts val="0"/>
              </a:spcAft>
              <a:buClr>
                <a:srgbClr val="000000"/>
              </a:buClr>
              <a:buSzPts val="1000"/>
              <a:buNone/>
              <a:defRPr sz="1333">
                <a:solidFill>
                  <a:srgbClr val="000000"/>
                </a:solidFill>
              </a:defRPr>
            </a:lvl2pPr>
            <a:lvl3pPr lvl="2" algn="ctr">
              <a:lnSpc>
                <a:spcPct val="100000"/>
              </a:lnSpc>
              <a:spcBef>
                <a:spcPts val="0"/>
              </a:spcBef>
              <a:spcAft>
                <a:spcPts val="0"/>
              </a:spcAft>
              <a:buClr>
                <a:srgbClr val="000000"/>
              </a:buClr>
              <a:buSzPts val="1000"/>
              <a:buNone/>
              <a:defRPr sz="1333">
                <a:solidFill>
                  <a:srgbClr val="000000"/>
                </a:solidFill>
              </a:defRPr>
            </a:lvl3pPr>
            <a:lvl4pPr lvl="3" algn="ctr">
              <a:lnSpc>
                <a:spcPct val="100000"/>
              </a:lnSpc>
              <a:spcBef>
                <a:spcPts val="0"/>
              </a:spcBef>
              <a:spcAft>
                <a:spcPts val="0"/>
              </a:spcAft>
              <a:buClr>
                <a:srgbClr val="000000"/>
              </a:buClr>
              <a:buSzPts val="1000"/>
              <a:buNone/>
              <a:defRPr sz="1333">
                <a:solidFill>
                  <a:srgbClr val="000000"/>
                </a:solidFill>
              </a:defRPr>
            </a:lvl4pPr>
            <a:lvl5pPr lvl="4" algn="ctr">
              <a:lnSpc>
                <a:spcPct val="100000"/>
              </a:lnSpc>
              <a:spcBef>
                <a:spcPts val="0"/>
              </a:spcBef>
              <a:spcAft>
                <a:spcPts val="0"/>
              </a:spcAft>
              <a:buClr>
                <a:srgbClr val="000000"/>
              </a:buClr>
              <a:buSzPts val="1000"/>
              <a:buNone/>
              <a:defRPr sz="1333">
                <a:solidFill>
                  <a:srgbClr val="000000"/>
                </a:solidFill>
              </a:defRPr>
            </a:lvl5pPr>
            <a:lvl6pPr lvl="5" algn="ctr">
              <a:lnSpc>
                <a:spcPct val="100000"/>
              </a:lnSpc>
              <a:spcBef>
                <a:spcPts val="0"/>
              </a:spcBef>
              <a:spcAft>
                <a:spcPts val="0"/>
              </a:spcAft>
              <a:buClr>
                <a:srgbClr val="000000"/>
              </a:buClr>
              <a:buSzPts val="1000"/>
              <a:buNone/>
              <a:defRPr sz="1333">
                <a:solidFill>
                  <a:srgbClr val="000000"/>
                </a:solidFill>
              </a:defRPr>
            </a:lvl6pPr>
            <a:lvl7pPr lvl="6" algn="ctr">
              <a:lnSpc>
                <a:spcPct val="100000"/>
              </a:lnSpc>
              <a:spcBef>
                <a:spcPts val="0"/>
              </a:spcBef>
              <a:spcAft>
                <a:spcPts val="0"/>
              </a:spcAft>
              <a:buClr>
                <a:srgbClr val="000000"/>
              </a:buClr>
              <a:buSzPts val="1000"/>
              <a:buNone/>
              <a:defRPr sz="1333">
                <a:solidFill>
                  <a:srgbClr val="000000"/>
                </a:solidFill>
              </a:defRPr>
            </a:lvl7pPr>
            <a:lvl8pPr lvl="7" algn="ctr">
              <a:lnSpc>
                <a:spcPct val="100000"/>
              </a:lnSpc>
              <a:spcBef>
                <a:spcPts val="0"/>
              </a:spcBef>
              <a:spcAft>
                <a:spcPts val="0"/>
              </a:spcAft>
              <a:buClr>
                <a:srgbClr val="000000"/>
              </a:buClr>
              <a:buSzPts val="1000"/>
              <a:buNone/>
              <a:defRPr sz="1333">
                <a:solidFill>
                  <a:srgbClr val="000000"/>
                </a:solidFill>
              </a:defRPr>
            </a:lvl8pPr>
            <a:lvl9pPr lvl="8" algn="ctr">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147" name="Google Shape;147;p52"/>
          <p:cNvSpPr txBox="1">
            <a:spLocks noGrp="1"/>
          </p:cNvSpPr>
          <p:nvPr>
            <p:ph type="ctrTitle" idx="4"/>
          </p:nvPr>
        </p:nvSpPr>
        <p:spPr>
          <a:xfrm>
            <a:off x="1624721" y="3705075"/>
            <a:ext cx="2508400" cy="8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667">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48" name="Google Shape;148;p52"/>
          <p:cNvSpPr txBox="1">
            <a:spLocks noGrp="1"/>
          </p:cNvSpPr>
          <p:nvPr>
            <p:ph type="subTitle" idx="5"/>
          </p:nvPr>
        </p:nvSpPr>
        <p:spPr>
          <a:xfrm>
            <a:off x="1489121" y="4361475"/>
            <a:ext cx="2779600" cy="8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867"/>
            </a:lvl1pPr>
            <a:lvl2pPr lvl="1" algn="ctr">
              <a:lnSpc>
                <a:spcPct val="100000"/>
              </a:lnSpc>
              <a:spcBef>
                <a:spcPts val="0"/>
              </a:spcBef>
              <a:spcAft>
                <a:spcPts val="0"/>
              </a:spcAft>
              <a:buClr>
                <a:srgbClr val="000000"/>
              </a:buClr>
              <a:buSzPts val="1000"/>
              <a:buNone/>
              <a:defRPr sz="1333">
                <a:solidFill>
                  <a:srgbClr val="000000"/>
                </a:solidFill>
              </a:defRPr>
            </a:lvl2pPr>
            <a:lvl3pPr lvl="2" algn="ctr">
              <a:lnSpc>
                <a:spcPct val="100000"/>
              </a:lnSpc>
              <a:spcBef>
                <a:spcPts val="0"/>
              </a:spcBef>
              <a:spcAft>
                <a:spcPts val="0"/>
              </a:spcAft>
              <a:buClr>
                <a:srgbClr val="000000"/>
              </a:buClr>
              <a:buSzPts val="1000"/>
              <a:buNone/>
              <a:defRPr sz="1333">
                <a:solidFill>
                  <a:srgbClr val="000000"/>
                </a:solidFill>
              </a:defRPr>
            </a:lvl3pPr>
            <a:lvl4pPr lvl="3" algn="ctr">
              <a:lnSpc>
                <a:spcPct val="100000"/>
              </a:lnSpc>
              <a:spcBef>
                <a:spcPts val="0"/>
              </a:spcBef>
              <a:spcAft>
                <a:spcPts val="0"/>
              </a:spcAft>
              <a:buClr>
                <a:srgbClr val="000000"/>
              </a:buClr>
              <a:buSzPts val="1000"/>
              <a:buNone/>
              <a:defRPr sz="1333">
                <a:solidFill>
                  <a:srgbClr val="000000"/>
                </a:solidFill>
              </a:defRPr>
            </a:lvl4pPr>
            <a:lvl5pPr lvl="4" algn="ctr">
              <a:lnSpc>
                <a:spcPct val="100000"/>
              </a:lnSpc>
              <a:spcBef>
                <a:spcPts val="0"/>
              </a:spcBef>
              <a:spcAft>
                <a:spcPts val="0"/>
              </a:spcAft>
              <a:buClr>
                <a:srgbClr val="000000"/>
              </a:buClr>
              <a:buSzPts val="1000"/>
              <a:buNone/>
              <a:defRPr sz="1333">
                <a:solidFill>
                  <a:srgbClr val="000000"/>
                </a:solidFill>
              </a:defRPr>
            </a:lvl5pPr>
            <a:lvl6pPr lvl="5" algn="ctr">
              <a:lnSpc>
                <a:spcPct val="100000"/>
              </a:lnSpc>
              <a:spcBef>
                <a:spcPts val="0"/>
              </a:spcBef>
              <a:spcAft>
                <a:spcPts val="0"/>
              </a:spcAft>
              <a:buClr>
                <a:srgbClr val="000000"/>
              </a:buClr>
              <a:buSzPts val="1000"/>
              <a:buNone/>
              <a:defRPr sz="1333">
                <a:solidFill>
                  <a:srgbClr val="000000"/>
                </a:solidFill>
              </a:defRPr>
            </a:lvl6pPr>
            <a:lvl7pPr lvl="6" algn="ctr">
              <a:lnSpc>
                <a:spcPct val="100000"/>
              </a:lnSpc>
              <a:spcBef>
                <a:spcPts val="0"/>
              </a:spcBef>
              <a:spcAft>
                <a:spcPts val="0"/>
              </a:spcAft>
              <a:buClr>
                <a:srgbClr val="000000"/>
              </a:buClr>
              <a:buSzPts val="1000"/>
              <a:buNone/>
              <a:defRPr sz="1333">
                <a:solidFill>
                  <a:srgbClr val="000000"/>
                </a:solidFill>
              </a:defRPr>
            </a:lvl7pPr>
            <a:lvl8pPr lvl="7" algn="ctr">
              <a:lnSpc>
                <a:spcPct val="100000"/>
              </a:lnSpc>
              <a:spcBef>
                <a:spcPts val="0"/>
              </a:spcBef>
              <a:spcAft>
                <a:spcPts val="0"/>
              </a:spcAft>
              <a:buClr>
                <a:srgbClr val="000000"/>
              </a:buClr>
              <a:buSzPts val="1000"/>
              <a:buNone/>
              <a:defRPr sz="1333">
                <a:solidFill>
                  <a:srgbClr val="000000"/>
                </a:solidFill>
              </a:defRPr>
            </a:lvl8pPr>
            <a:lvl9pPr lvl="8" algn="ctr">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149" name="Google Shape;149;p52"/>
          <p:cNvSpPr txBox="1">
            <a:spLocks noGrp="1"/>
          </p:cNvSpPr>
          <p:nvPr>
            <p:ph type="ctrTitle" idx="6"/>
          </p:nvPr>
        </p:nvSpPr>
        <p:spPr>
          <a:xfrm>
            <a:off x="8072740" y="3705075"/>
            <a:ext cx="2508400" cy="8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667">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50" name="Google Shape;150;p52"/>
          <p:cNvSpPr txBox="1">
            <a:spLocks noGrp="1"/>
          </p:cNvSpPr>
          <p:nvPr>
            <p:ph type="subTitle" idx="7"/>
          </p:nvPr>
        </p:nvSpPr>
        <p:spPr>
          <a:xfrm>
            <a:off x="8072740" y="4361475"/>
            <a:ext cx="2508400" cy="8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867"/>
            </a:lvl1pPr>
            <a:lvl2pPr lvl="1" algn="ctr">
              <a:lnSpc>
                <a:spcPct val="100000"/>
              </a:lnSpc>
              <a:spcBef>
                <a:spcPts val="0"/>
              </a:spcBef>
              <a:spcAft>
                <a:spcPts val="0"/>
              </a:spcAft>
              <a:buClr>
                <a:srgbClr val="000000"/>
              </a:buClr>
              <a:buSzPts val="1000"/>
              <a:buNone/>
              <a:defRPr sz="1333">
                <a:solidFill>
                  <a:srgbClr val="000000"/>
                </a:solidFill>
              </a:defRPr>
            </a:lvl2pPr>
            <a:lvl3pPr lvl="2" algn="ctr">
              <a:lnSpc>
                <a:spcPct val="100000"/>
              </a:lnSpc>
              <a:spcBef>
                <a:spcPts val="0"/>
              </a:spcBef>
              <a:spcAft>
                <a:spcPts val="0"/>
              </a:spcAft>
              <a:buClr>
                <a:srgbClr val="000000"/>
              </a:buClr>
              <a:buSzPts val="1000"/>
              <a:buNone/>
              <a:defRPr sz="1333">
                <a:solidFill>
                  <a:srgbClr val="000000"/>
                </a:solidFill>
              </a:defRPr>
            </a:lvl3pPr>
            <a:lvl4pPr lvl="3" algn="ctr">
              <a:lnSpc>
                <a:spcPct val="100000"/>
              </a:lnSpc>
              <a:spcBef>
                <a:spcPts val="0"/>
              </a:spcBef>
              <a:spcAft>
                <a:spcPts val="0"/>
              </a:spcAft>
              <a:buClr>
                <a:srgbClr val="000000"/>
              </a:buClr>
              <a:buSzPts val="1000"/>
              <a:buNone/>
              <a:defRPr sz="1333">
                <a:solidFill>
                  <a:srgbClr val="000000"/>
                </a:solidFill>
              </a:defRPr>
            </a:lvl4pPr>
            <a:lvl5pPr lvl="4" algn="ctr">
              <a:lnSpc>
                <a:spcPct val="100000"/>
              </a:lnSpc>
              <a:spcBef>
                <a:spcPts val="0"/>
              </a:spcBef>
              <a:spcAft>
                <a:spcPts val="0"/>
              </a:spcAft>
              <a:buClr>
                <a:srgbClr val="000000"/>
              </a:buClr>
              <a:buSzPts val="1000"/>
              <a:buNone/>
              <a:defRPr sz="1333">
                <a:solidFill>
                  <a:srgbClr val="000000"/>
                </a:solidFill>
              </a:defRPr>
            </a:lvl5pPr>
            <a:lvl6pPr lvl="5" algn="ctr">
              <a:lnSpc>
                <a:spcPct val="100000"/>
              </a:lnSpc>
              <a:spcBef>
                <a:spcPts val="0"/>
              </a:spcBef>
              <a:spcAft>
                <a:spcPts val="0"/>
              </a:spcAft>
              <a:buClr>
                <a:srgbClr val="000000"/>
              </a:buClr>
              <a:buSzPts val="1000"/>
              <a:buNone/>
              <a:defRPr sz="1333">
                <a:solidFill>
                  <a:srgbClr val="000000"/>
                </a:solidFill>
              </a:defRPr>
            </a:lvl6pPr>
            <a:lvl7pPr lvl="6" algn="ctr">
              <a:lnSpc>
                <a:spcPct val="100000"/>
              </a:lnSpc>
              <a:spcBef>
                <a:spcPts val="0"/>
              </a:spcBef>
              <a:spcAft>
                <a:spcPts val="0"/>
              </a:spcAft>
              <a:buClr>
                <a:srgbClr val="000000"/>
              </a:buClr>
              <a:buSzPts val="1000"/>
              <a:buNone/>
              <a:defRPr sz="1333">
                <a:solidFill>
                  <a:srgbClr val="000000"/>
                </a:solidFill>
              </a:defRPr>
            </a:lvl7pPr>
            <a:lvl8pPr lvl="7" algn="ctr">
              <a:lnSpc>
                <a:spcPct val="100000"/>
              </a:lnSpc>
              <a:spcBef>
                <a:spcPts val="0"/>
              </a:spcBef>
              <a:spcAft>
                <a:spcPts val="0"/>
              </a:spcAft>
              <a:buClr>
                <a:srgbClr val="000000"/>
              </a:buClr>
              <a:buSzPts val="1000"/>
              <a:buNone/>
              <a:defRPr sz="1333">
                <a:solidFill>
                  <a:srgbClr val="000000"/>
                </a:solidFill>
              </a:defRPr>
            </a:lvl8pPr>
            <a:lvl9pPr lvl="8" algn="ctr">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151" name="Google Shape;151;p52"/>
          <p:cNvSpPr txBox="1">
            <a:spLocks noGrp="1"/>
          </p:cNvSpPr>
          <p:nvPr>
            <p:ph type="ctrTitle" idx="8"/>
          </p:nvPr>
        </p:nvSpPr>
        <p:spPr>
          <a:xfrm>
            <a:off x="825100" y="548900"/>
            <a:ext cx="63036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4000"/>
            </a:lvl1pPr>
            <a:lvl2pPr lvl="1" algn="ctr">
              <a:lnSpc>
                <a:spcPct val="100000"/>
              </a:lnSpc>
              <a:spcBef>
                <a:spcPts val="0"/>
              </a:spcBef>
              <a:spcAft>
                <a:spcPts val="0"/>
              </a:spcAft>
              <a:buClr>
                <a:srgbClr val="D9D9D9"/>
              </a:buClr>
              <a:buSzPts val="1800"/>
              <a:buNone/>
              <a:defRPr sz="2400">
                <a:solidFill>
                  <a:srgbClr val="D9D9D9"/>
                </a:solidFill>
              </a:defRPr>
            </a:lvl2pPr>
            <a:lvl3pPr lvl="2" algn="ctr">
              <a:lnSpc>
                <a:spcPct val="100000"/>
              </a:lnSpc>
              <a:spcBef>
                <a:spcPts val="0"/>
              </a:spcBef>
              <a:spcAft>
                <a:spcPts val="0"/>
              </a:spcAft>
              <a:buClr>
                <a:srgbClr val="D9D9D9"/>
              </a:buClr>
              <a:buSzPts val="1800"/>
              <a:buNone/>
              <a:defRPr sz="2400">
                <a:solidFill>
                  <a:srgbClr val="D9D9D9"/>
                </a:solidFill>
              </a:defRPr>
            </a:lvl3pPr>
            <a:lvl4pPr lvl="3" algn="ctr">
              <a:lnSpc>
                <a:spcPct val="100000"/>
              </a:lnSpc>
              <a:spcBef>
                <a:spcPts val="0"/>
              </a:spcBef>
              <a:spcAft>
                <a:spcPts val="0"/>
              </a:spcAft>
              <a:buClr>
                <a:srgbClr val="D9D9D9"/>
              </a:buClr>
              <a:buSzPts val="1800"/>
              <a:buNone/>
              <a:defRPr sz="2400">
                <a:solidFill>
                  <a:srgbClr val="D9D9D9"/>
                </a:solidFill>
              </a:defRPr>
            </a:lvl4pPr>
            <a:lvl5pPr lvl="4" algn="ctr">
              <a:lnSpc>
                <a:spcPct val="100000"/>
              </a:lnSpc>
              <a:spcBef>
                <a:spcPts val="0"/>
              </a:spcBef>
              <a:spcAft>
                <a:spcPts val="0"/>
              </a:spcAft>
              <a:buClr>
                <a:srgbClr val="D9D9D9"/>
              </a:buClr>
              <a:buSzPts val="1800"/>
              <a:buNone/>
              <a:defRPr sz="2400">
                <a:solidFill>
                  <a:srgbClr val="D9D9D9"/>
                </a:solidFill>
              </a:defRPr>
            </a:lvl5pPr>
            <a:lvl6pPr lvl="5" algn="ctr">
              <a:lnSpc>
                <a:spcPct val="100000"/>
              </a:lnSpc>
              <a:spcBef>
                <a:spcPts val="0"/>
              </a:spcBef>
              <a:spcAft>
                <a:spcPts val="0"/>
              </a:spcAft>
              <a:buClr>
                <a:srgbClr val="D9D9D9"/>
              </a:buClr>
              <a:buSzPts val="1800"/>
              <a:buNone/>
              <a:defRPr sz="2400">
                <a:solidFill>
                  <a:srgbClr val="D9D9D9"/>
                </a:solidFill>
              </a:defRPr>
            </a:lvl6pPr>
            <a:lvl7pPr lvl="6" algn="ctr">
              <a:lnSpc>
                <a:spcPct val="100000"/>
              </a:lnSpc>
              <a:spcBef>
                <a:spcPts val="0"/>
              </a:spcBef>
              <a:spcAft>
                <a:spcPts val="0"/>
              </a:spcAft>
              <a:buClr>
                <a:srgbClr val="D9D9D9"/>
              </a:buClr>
              <a:buSzPts val="1800"/>
              <a:buNone/>
              <a:defRPr sz="2400">
                <a:solidFill>
                  <a:srgbClr val="D9D9D9"/>
                </a:solidFill>
              </a:defRPr>
            </a:lvl7pPr>
            <a:lvl8pPr lvl="7" algn="ctr">
              <a:lnSpc>
                <a:spcPct val="100000"/>
              </a:lnSpc>
              <a:spcBef>
                <a:spcPts val="0"/>
              </a:spcBef>
              <a:spcAft>
                <a:spcPts val="0"/>
              </a:spcAft>
              <a:buClr>
                <a:srgbClr val="D9D9D9"/>
              </a:buClr>
              <a:buSzPts val="1800"/>
              <a:buNone/>
              <a:defRPr sz="2400">
                <a:solidFill>
                  <a:srgbClr val="D9D9D9"/>
                </a:solidFill>
              </a:defRPr>
            </a:lvl8pPr>
            <a:lvl9pPr lvl="8" algn="ctr">
              <a:lnSpc>
                <a:spcPct val="100000"/>
              </a:lnSpc>
              <a:spcBef>
                <a:spcPts val="0"/>
              </a:spcBef>
              <a:spcAft>
                <a:spcPts val="0"/>
              </a:spcAft>
              <a:buClr>
                <a:srgbClr val="D9D9D9"/>
              </a:buClr>
              <a:buSzPts val="1800"/>
              <a:buNone/>
              <a:defRPr sz="2400">
                <a:solidFill>
                  <a:srgbClr val="D9D9D9"/>
                </a:solidFill>
              </a:defRPr>
            </a:lvl9pPr>
          </a:lstStyle>
          <a:p>
            <a:endParaRPr/>
          </a:p>
        </p:txBody>
      </p:sp>
      <p:sp>
        <p:nvSpPr>
          <p:cNvPr id="152" name="Google Shape;152;p52"/>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3" name="Google Shape;153;p52"/>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4" name="Google Shape;154;p52"/>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5" name="Google Shape;155;p52"/>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6" name="Google Shape;156;p52"/>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7" name="Google Shape;157;p52"/>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8" name="Google Shape;158;p52"/>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9" name="Google Shape;159;p52"/>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0" name="Google Shape;160;p52"/>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1" name="Google Shape;161;p52"/>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6611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7F1C7-E5EA-1281-7F49-433F3E95214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97873CC-4825-E0D2-F7D4-BE4799C39CD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891FA00-5EF5-AA0A-0887-2510C7B206CD}"/>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5" name="Marcador de pie de página 4">
            <a:extLst>
              <a:ext uri="{FF2B5EF4-FFF2-40B4-BE49-F238E27FC236}">
                <a16:creationId xmlns:a16="http://schemas.microsoft.com/office/drawing/2014/main" id="{4F7B3B42-CA05-1B8F-5830-962C5BB073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8AC7A4E-4C9F-17B5-228F-AB3CD08D949B}"/>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153887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9A5E9-9DF6-5120-32B3-81FE148B52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3CF5F67-DAF7-6744-0113-C8EFF018D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9D969E6-12E2-5F0F-8EDE-F2D170C898D6}"/>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5" name="Marcador de pie de página 4">
            <a:extLst>
              <a:ext uri="{FF2B5EF4-FFF2-40B4-BE49-F238E27FC236}">
                <a16:creationId xmlns:a16="http://schemas.microsoft.com/office/drawing/2014/main" id="{E56F3FD1-6F40-E032-1A51-CF4AAE848EE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EE1E6A4-B2B7-306D-AEE2-DB51143372C3}"/>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90356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9B978-D78E-9B6F-E5DB-D1FEFD2ED5D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89A1868-7423-6811-235A-4AF11534098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89E05EC-7B85-9995-E597-72CCB26F661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343A6B4F-00A6-E365-6C97-43731E98F906}"/>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6" name="Marcador de pie de página 5">
            <a:extLst>
              <a:ext uri="{FF2B5EF4-FFF2-40B4-BE49-F238E27FC236}">
                <a16:creationId xmlns:a16="http://schemas.microsoft.com/office/drawing/2014/main" id="{3A42AB7D-4BCB-E390-753F-1C1B8D750BA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F7CD8E5-9ECC-E068-58A2-8C0A55543B10}"/>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19840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75C33-F91D-BCFA-1CDA-40BB71D2E0E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4D941F9-1C59-F7A7-C3E6-54028787F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D5072B2-A25A-9E2F-38B1-3D195B8970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A43677F-9C11-2C3B-3C11-8075A7B34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AC14026-1A69-7B89-7DA7-426D168D4D8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FA9B65DA-2870-FC54-C2BF-CFD64819827E}"/>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8" name="Marcador de pie de página 7">
            <a:extLst>
              <a:ext uri="{FF2B5EF4-FFF2-40B4-BE49-F238E27FC236}">
                <a16:creationId xmlns:a16="http://schemas.microsoft.com/office/drawing/2014/main" id="{344B0249-7C7C-F0B7-20E8-EF1488AFD97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37693F6-7FCC-4E4E-CF29-57215ED09E80}"/>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32155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91F59-E9ED-3016-3DD8-82A19FF3372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35B3E042-97D3-4E68-A25D-9355727488BB}"/>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4" name="Marcador de pie de página 3">
            <a:extLst>
              <a:ext uri="{FF2B5EF4-FFF2-40B4-BE49-F238E27FC236}">
                <a16:creationId xmlns:a16="http://schemas.microsoft.com/office/drawing/2014/main" id="{8700AF25-D661-0E83-1329-A4E130FBFB74}"/>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DB7448E7-D9FA-1973-B903-F7F753E3546E}"/>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39159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DE45E7B-749D-A8C2-EFA8-922D88AB51E7}"/>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3" name="Marcador de pie de página 2">
            <a:extLst>
              <a:ext uri="{FF2B5EF4-FFF2-40B4-BE49-F238E27FC236}">
                <a16:creationId xmlns:a16="http://schemas.microsoft.com/office/drawing/2014/main" id="{E6794FBD-9198-5C65-B87E-C33D559F36A3}"/>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0A161A0-0E7E-2D7D-586A-BB7E6367A6D7}"/>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5039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2EE72-7018-022F-C3D0-27D385CEFA8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50DA0CF-9AAF-B104-890A-09E671823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F5DA75BC-D15F-60E7-BC3E-12985C3D1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662538-260E-0982-0FE4-4E93625969DE}"/>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6" name="Marcador de pie de página 5">
            <a:extLst>
              <a:ext uri="{FF2B5EF4-FFF2-40B4-BE49-F238E27FC236}">
                <a16:creationId xmlns:a16="http://schemas.microsoft.com/office/drawing/2014/main" id="{D83CC1FD-F42C-0C6D-AEF0-6215DCCC834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B8FD0F8-32F1-53E1-8C93-05300C896FE4}"/>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421057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F4463-A78C-23CD-B1C9-61AF8A1067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49693C95-F755-5013-0D41-8933A96DE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08FDAD2-4902-A98B-98C8-CB52AF05B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C03DAF-659E-035A-2F71-F066C5212058}"/>
              </a:ext>
            </a:extLst>
          </p:cNvPr>
          <p:cNvSpPr>
            <a:spLocks noGrp="1"/>
          </p:cNvSpPr>
          <p:nvPr>
            <p:ph type="dt" sz="half" idx="10"/>
          </p:nvPr>
        </p:nvSpPr>
        <p:spPr/>
        <p:txBody>
          <a:bodyPr/>
          <a:lstStyle/>
          <a:p>
            <a:fld id="{969EC21E-74A4-4074-9162-5DD1C496D328}" type="datetimeFigureOut">
              <a:rPr lang="es-PE" smtClean="0"/>
              <a:t>8/08/2023</a:t>
            </a:fld>
            <a:endParaRPr lang="es-PE"/>
          </a:p>
        </p:txBody>
      </p:sp>
      <p:sp>
        <p:nvSpPr>
          <p:cNvPr id="6" name="Marcador de pie de página 5">
            <a:extLst>
              <a:ext uri="{FF2B5EF4-FFF2-40B4-BE49-F238E27FC236}">
                <a16:creationId xmlns:a16="http://schemas.microsoft.com/office/drawing/2014/main" id="{E29B5C83-7DF1-6400-FDB4-734093D4F07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F3D2FA7-AF3C-CD8F-85DF-C5E927455C3C}"/>
              </a:ext>
            </a:extLst>
          </p:cNvPr>
          <p:cNvSpPr>
            <a:spLocks noGrp="1"/>
          </p:cNvSpPr>
          <p:nvPr>
            <p:ph type="sldNum" sz="quarter" idx="12"/>
          </p:nvPr>
        </p:nvSpPr>
        <p:spPr/>
        <p:txBody>
          <a:bodyPr/>
          <a:lstStyle/>
          <a:p>
            <a:fld id="{B3FFA625-2735-4AC2-8448-B662C50D30A9}" type="slidenum">
              <a:rPr lang="es-PE" smtClean="0"/>
              <a:t>‹Nº›</a:t>
            </a:fld>
            <a:endParaRPr lang="es-PE"/>
          </a:p>
        </p:txBody>
      </p:sp>
    </p:spTree>
    <p:extLst>
      <p:ext uri="{BB962C8B-B14F-4D97-AF65-F5344CB8AC3E}">
        <p14:creationId xmlns:p14="http://schemas.microsoft.com/office/powerpoint/2010/main" val="3726714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D9D223F-AF8B-0374-534C-2EA5F5AC0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E062555-E998-5523-5104-6EC9DC288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D6ECDFC-1B53-51ED-BA5C-ED7284AAE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EC21E-74A4-4074-9162-5DD1C496D328}" type="datetimeFigureOut">
              <a:rPr lang="es-PE" smtClean="0"/>
              <a:t>8/08/2023</a:t>
            </a:fld>
            <a:endParaRPr lang="es-PE"/>
          </a:p>
        </p:txBody>
      </p:sp>
      <p:sp>
        <p:nvSpPr>
          <p:cNvPr id="5" name="Marcador de pie de página 4">
            <a:extLst>
              <a:ext uri="{FF2B5EF4-FFF2-40B4-BE49-F238E27FC236}">
                <a16:creationId xmlns:a16="http://schemas.microsoft.com/office/drawing/2014/main" id="{2A4C3D93-1B6F-2DA9-A370-A3C6C73F2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0AC05DE6-6A5C-39E5-1B89-550AA3CCC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FA625-2735-4AC2-8448-B662C50D30A9}" type="slidenum">
              <a:rPr lang="es-PE" smtClean="0"/>
              <a:t>‹Nº›</a:t>
            </a:fld>
            <a:endParaRPr lang="es-PE"/>
          </a:p>
        </p:txBody>
      </p:sp>
    </p:spTree>
    <p:extLst>
      <p:ext uri="{BB962C8B-B14F-4D97-AF65-F5344CB8AC3E}">
        <p14:creationId xmlns:p14="http://schemas.microsoft.com/office/powerpoint/2010/main" val="141373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32"/>
        <p:cNvGrpSpPr/>
        <p:nvPr/>
      </p:nvGrpSpPr>
      <p:grpSpPr>
        <a:xfrm>
          <a:off x="0" y="0"/>
          <a:ext cx="0" cy="0"/>
          <a:chOff x="0" y="0"/>
          <a:chExt cx="0" cy="0"/>
        </a:xfrm>
      </p:grpSpPr>
      <p:sp>
        <p:nvSpPr>
          <p:cNvPr id="433" name="Google Shape;433;p1"/>
          <p:cNvSpPr txBox="1">
            <a:spLocks noGrp="1"/>
          </p:cNvSpPr>
          <p:nvPr>
            <p:ph type="subTitle" idx="1"/>
          </p:nvPr>
        </p:nvSpPr>
        <p:spPr>
          <a:xfrm>
            <a:off x="3781208" y="6174787"/>
            <a:ext cx="4394000" cy="632924"/>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2800"/>
            </a:pPr>
            <a:r>
              <a:rPr lang="en" dirty="0"/>
              <a:t>Mayo 2023</a:t>
            </a:r>
            <a:endParaRPr dirty="0"/>
          </a:p>
        </p:txBody>
      </p:sp>
      <p:sp>
        <p:nvSpPr>
          <p:cNvPr id="434" name="Google Shape;434;p1"/>
          <p:cNvSpPr txBox="1">
            <a:spLocks noGrp="1"/>
          </p:cNvSpPr>
          <p:nvPr>
            <p:ph type="ctrTitle"/>
          </p:nvPr>
        </p:nvSpPr>
        <p:spPr>
          <a:xfrm>
            <a:off x="2062507" y="1644653"/>
            <a:ext cx="8027600" cy="1310299"/>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SzPts val="5200"/>
            </a:pPr>
            <a:r>
              <a:rPr lang="es-PE" sz="7200" dirty="0" err="1">
                <a:solidFill>
                  <a:schemeClr val="bg1"/>
                </a:solidFill>
                <a:latin typeface="Tw Cen MT Condensed" panose="020B0606020104020203" pitchFamily="34" charset="0"/>
              </a:rPr>
              <a:t>Credit</a:t>
            </a:r>
            <a:r>
              <a:rPr lang="es-PE" sz="7200" dirty="0">
                <a:solidFill>
                  <a:schemeClr val="bg1"/>
                </a:solidFill>
                <a:latin typeface="Tw Cen MT Condensed" panose="020B0606020104020203" pitchFamily="34" charset="0"/>
              </a:rPr>
              <a:t> </a:t>
            </a:r>
            <a:r>
              <a:rPr lang="es-PE" sz="7200" dirty="0" err="1">
                <a:solidFill>
                  <a:schemeClr val="bg1"/>
                </a:solidFill>
                <a:latin typeface="Tw Cen MT Condensed" panose="020B0606020104020203" pitchFamily="34" charset="0"/>
              </a:rPr>
              <a:t>Scoring</a:t>
            </a:r>
            <a:endParaRPr sz="7200" dirty="0">
              <a:solidFill>
                <a:schemeClr val="bg1"/>
              </a:solidFill>
              <a:latin typeface="Tw Cen MT Condensed" panose="020B0606020104020203" pitchFamily="34" charset="0"/>
            </a:endParaRPr>
          </a:p>
        </p:txBody>
      </p:sp>
      <p:sp>
        <p:nvSpPr>
          <p:cNvPr id="435" name="Google Shape;435;p1"/>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36" name="Google Shape;436;p1"/>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37" name="Google Shape;437;p1"/>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38" name="Google Shape;438;p1"/>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39" name="Google Shape;439;p1"/>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40" name="Google Shape;440;p1"/>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nvGrpSpPr>
          <p:cNvPr id="441" name="Google Shape;441;p1"/>
          <p:cNvGrpSpPr/>
          <p:nvPr/>
        </p:nvGrpSpPr>
        <p:grpSpPr>
          <a:xfrm>
            <a:off x="8309752" y="4928442"/>
            <a:ext cx="161912" cy="1430863"/>
            <a:chOff x="6232314" y="3696331"/>
            <a:chExt cx="121434" cy="1073147"/>
          </a:xfrm>
        </p:grpSpPr>
        <p:sp>
          <p:nvSpPr>
            <p:cNvPr id="442" name="Google Shape;442;p1"/>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43" name="Google Shape;443;p1"/>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444" name="Google Shape;444;p1"/>
          <p:cNvGrpSpPr/>
          <p:nvPr/>
        </p:nvGrpSpPr>
        <p:grpSpPr>
          <a:xfrm>
            <a:off x="9040731" y="450286"/>
            <a:ext cx="177669" cy="2603169"/>
            <a:chOff x="6780548" y="337714"/>
            <a:chExt cx="133252" cy="1952377"/>
          </a:xfrm>
        </p:grpSpPr>
        <p:sp>
          <p:nvSpPr>
            <p:cNvPr id="445" name="Google Shape;445;p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46" name="Google Shape;446;p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447" name="Google Shape;447;p1"/>
          <p:cNvGrpSpPr/>
          <p:nvPr/>
        </p:nvGrpSpPr>
        <p:grpSpPr>
          <a:xfrm>
            <a:off x="2144957" y="1706729"/>
            <a:ext cx="265649" cy="3771913"/>
            <a:chOff x="1608717" y="1280046"/>
            <a:chExt cx="199237" cy="2828935"/>
          </a:xfrm>
        </p:grpSpPr>
        <p:sp>
          <p:nvSpPr>
            <p:cNvPr id="448" name="Google Shape;448;p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49" name="Google Shape;449;p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50" name="Google Shape;450;p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451" name="Google Shape;451;p1"/>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52" name="Google Shape;452;p1"/>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nvGrpSpPr>
          <p:cNvPr id="453" name="Google Shape;453;p1"/>
          <p:cNvGrpSpPr/>
          <p:nvPr/>
        </p:nvGrpSpPr>
        <p:grpSpPr>
          <a:xfrm>
            <a:off x="10677462" y="2811880"/>
            <a:ext cx="265335" cy="2853027"/>
            <a:chOff x="8008096" y="2108910"/>
            <a:chExt cx="199001" cy="2139770"/>
          </a:xfrm>
        </p:grpSpPr>
        <p:sp>
          <p:nvSpPr>
            <p:cNvPr id="454" name="Google Shape;454;p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55" name="Google Shape;455;p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457" name="Google Shape;457;p1"/>
          <p:cNvSpPr txBox="1"/>
          <p:nvPr/>
        </p:nvSpPr>
        <p:spPr>
          <a:xfrm>
            <a:off x="3879309" y="3315858"/>
            <a:ext cx="4393999" cy="2086889"/>
          </a:xfrm>
          <a:prstGeom prst="rect">
            <a:avLst/>
          </a:prstGeom>
          <a:noFill/>
          <a:ln>
            <a:noFill/>
          </a:ln>
        </p:spPr>
        <p:txBody>
          <a:bodyPr spcFirstLastPara="1" wrap="square" lIns="121900" tIns="121900" rIns="121900" bIns="121900" anchor="t" anchorCtr="0">
            <a:noAutofit/>
          </a:bodyPr>
          <a:lstStyle/>
          <a:p>
            <a:pPr algn="ctr">
              <a:buClr>
                <a:schemeClr val="lt1"/>
              </a:buClr>
              <a:buSzPts val="2800"/>
            </a:pPr>
            <a:r>
              <a:rPr lang="es-ES" sz="1867" dirty="0">
                <a:solidFill>
                  <a:srgbClr val="00B0F0"/>
                </a:solidFill>
                <a:latin typeface="Maven Pro"/>
                <a:ea typeface="Maven Pro"/>
                <a:cs typeface="Maven Pro"/>
                <a:sym typeface="Maven Pro"/>
              </a:rPr>
              <a:t>Evaluación de riesgo de impago de los clientes de un banco</a:t>
            </a:r>
          </a:p>
          <a:p>
            <a:pPr algn="ctr">
              <a:buClr>
                <a:schemeClr val="lt1"/>
              </a:buClr>
              <a:buSzPts val="2800"/>
            </a:pPr>
            <a:endParaRPr lang="es-ES" sz="1867" dirty="0">
              <a:solidFill>
                <a:srgbClr val="00B0F0"/>
              </a:solidFill>
              <a:latin typeface="Maven Pro"/>
              <a:ea typeface="Maven Pro"/>
              <a:cs typeface="Maven Pro"/>
              <a:sym typeface="Maven Pro"/>
            </a:endParaRPr>
          </a:p>
          <a:p>
            <a:pPr algn="ctr">
              <a:buClr>
                <a:schemeClr val="lt1"/>
              </a:buClr>
              <a:buSzPts val="2800"/>
            </a:pPr>
            <a:r>
              <a:rPr lang="es-ES" sz="1867" dirty="0">
                <a:solidFill>
                  <a:schemeClr val="bg1"/>
                </a:solidFill>
                <a:latin typeface="Maven Pro"/>
                <a:ea typeface="Maven Pro"/>
                <a:cs typeface="Maven Pro"/>
                <a:sym typeface="Maven Pro"/>
              </a:rPr>
              <a:t>Diego Venegas </a:t>
            </a:r>
            <a:r>
              <a:rPr lang="es-ES" sz="1867" dirty="0" err="1">
                <a:solidFill>
                  <a:schemeClr val="bg1"/>
                </a:solidFill>
                <a:latin typeface="Maven Pro"/>
                <a:ea typeface="Maven Pro"/>
                <a:cs typeface="Maven Pro"/>
                <a:sym typeface="Maven Pro"/>
              </a:rPr>
              <a:t>Gonzalez</a:t>
            </a:r>
            <a:endParaRPr lang="es-ES" sz="1867" dirty="0">
              <a:solidFill>
                <a:schemeClr val="bg1"/>
              </a:solidFill>
              <a:latin typeface="Maven Pro"/>
              <a:ea typeface="Maven Pro"/>
              <a:cs typeface="Maven Pro"/>
              <a:sym typeface="Maven Pro"/>
            </a:endParaRPr>
          </a:p>
          <a:p>
            <a:pPr algn="ctr">
              <a:buClr>
                <a:schemeClr val="lt1"/>
              </a:buClr>
              <a:buSzPts val="2800"/>
            </a:pPr>
            <a:endParaRPr lang="es-PE" sz="2400" dirty="0"/>
          </a:p>
        </p:txBody>
      </p:sp>
      <p:pic>
        <p:nvPicPr>
          <p:cNvPr id="1026" name="Picture 2" descr="Coderhouse | Aprendé haciendo">
            <a:extLst>
              <a:ext uri="{FF2B5EF4-FFF2-40B4-BE49-F238E27FC236}">
                <a16:creationId xmlns:a16="http://schemas.microsoft.com/office/drawing/2014/main" id="{D4209E92-15B1-2ABC-ECD8-DFEE7DB88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56" y="0"/>
            <a:ext cx="2592153" cy="673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Modelamiento</a:t>
            </a:r>
            <a:endParaRPr lang="es-PE" sz="4267" dirty="0"/>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480927" y="1319300"/>
            <a:ext cx="9015770" cy="4735016"/>
          </a:xfrm>
        </p:spPr>
        <p:txBody>
          <a:bodyPr>
            <a:normAutofit/>
          </a:bodyPr>
          <a:lstStyle/>
          <a:p>
            <a:r>
              <a:rPr lang="es-ES" sz="2133" dirty="0">
                <a:solidFill>
                  <a:schemeClr val="bg1"/>
                </a:solidFill>
                <a:latin typeface="Maven Pro" panose="020B0604020202020204"/>
              </a:rPr>
              <a:t>Después de intentar con diferentes algoritmos se optó por usar el </a:t>
            </a:r>
            <a:r>
              <a:rPr lang="es-ES" sz="2133" dirty="0" err="1">
                <a:solidFill>
                  <a:schemeClr val="bg1"/>
                </a:solidFill>
                <a:latin typeface="Maven Pro" panose="020B0604020202020204"/>
              </a:rPr>
              <a:t>Support</a:t>
            </a:r>
            <a:r>
              <a:rPr lang="es-ES" sz="2133" dirty="0">
                <a:solidFill>
                  <a:schemeClr val="bg1"/>
                </a:solidFill>
                <a:latin typeface="Maven Pro" panose="020B0604020202020204"/>
              </a:rPr>
              <a:t> Vector Machine, ya que nos daba mejores métricas en general.</a:t>
            </a:r>
          </a:p>
          <a:p>
            <a:r>
              <a:rPr lang="es-ES" sz="2133" dirty="0">
                <a:solidFill>
                  <a:schemeClr val="bg1"/>
                </a:solidFill>
                <a:latin typeface="Maven Pro" panose="020B0604020202020204"/>
              </a:rPr>
              <a:t>Este algoritmo lo teníamos con sobreajuste y tuvimos que usar </a:t>
            </a:r>
            <a:r>
              <a:rPr lang="es-ES" sz="2133" dirty="0" err="1">
                <a:solidFill>
                  <a:schemeClr val="bg1"/>
                </a:solidFill>
                <a:latin typeface="Maven Pro" panose="020B0604020202020204"/>
              </a:rPr>
              <a:t>Grid</a:t>
            </a:r>
            <a:r>
              <a:rPr lang="es-ES" sz="2133" dirty="0">
                <a:solidFill>
                  <a:schemeClr val="bg1"/>
                </a:solidFill>
                <a:latin typeface="Maven Pro" panose="020B0604020202020204"/>
              </a:rPr>
              <a:t> </a:t>
            </a:r>
            <a:r>
              <a:rPr lang="es-ES" sz="2133" dirty="0" err="1">
                <a:solidFill>
                  <a:schemeClr val="bg1"/>
                </a:solidFill>
                <a:latin typeface="Maven Pro" panose="020B0604020202020204"/>
              </a:rPr>
              <a:t>Search</a:t>
            </a:r>
            <a:r>
              <a:rPr lang="es-ES" sz="2133" dirty="0">
                <a:solidFill>
                  <a:schemeClr val="bg1"/>
                </a:solidFill>
                <a:latin typeface="Maven Pro" panose="020B0604020202020204"/>
              </a:rPr>
              <a:t> para mejorar las métricas y tener un modelo más generalizado.</a:t>
            </a:r>
          </a:p>
          <a:p>
            <a:r>
              <a:rPr lang="es-ES" sz="2133" dirty="0">
                <a:solidFill>
                  <a:schemeClr val="bg1"/>
                </a:solidFill>
                <a:latin typeface="Maven Pro" panose="020B0604020202020204"/>
              </a:rPr>
              <a:t>Lamentablemente mis recursos computacionales no me </a:t>
            </a:r>
          </a:p>
          <a:p>
            <a:pPr marL="152396" indent="0">
              <a:buNone/>
            </a:pPr>
            <a:r>
              <a:rPr lang="es-ES" sz="2133" dirty="0">
                <a:solidFill>
                  <a:schemeClr val="bg1"/>
                </a:solidFill>
                <a:latin typeface="Maven Pro" panose="020B0604020202020204"/>
              </a:rPr>
              <a:t>       permitieron correr un </a:t>
            </a:r>
            <a:r>
              <a:rPr lang="es-ES" sz="2133" dirty="0" err="1">
                <a:solidFill>
                  <a:schemeClr val="bg1"/>
                </a:solidFill>
                <a:latin typeface="Maven Pro" panose="020B0604020202020204"/>
              </a:rPr>
              <a:t>grid</a:t>
            </a:r>
            <a:r>
              <a:rPr lang="es-ES" sz="2133" dirty="0">
                <a:solidFill>
                  <a:schemeClr val="bg1"/>
                </a:solidFill>
                <a:latin typeface="Maven Pro" panose="020B0604020202020204"/>
              </a:rPr>
              <a:t> </a:t>
            </a:r>
            <a:r>
              <a:rPr lang="es-ES" sz="2133" dirty="0" err="1">
                <a:solidFill>
                  <a:schemeClr val="bg1"/>
                </a:solidFill>
                <a:latin typeface="Maven Pro" panose="020B0604020202020204"/>
              </a:rPr>
              <a:t>search</a:t>
            </a:r>
            <a:r>
              <a:rPr lang="es-ES" sz="2133" dirty="0">
                <a:solidFill>
                  <a:schemeClr val="bg1"/>
                </a:solidFill>
                <a:latin typeface="Maven Pro" panose="020B0604020202020204"/>
              </a:rPr>
              <a:t> con más parámetros a probar,</a:t>
            </a:r>
          </a:p>
          <a:p>
            <a:pPr marL="152396" indent="0">
              <a:buNone/>
            </a:pPr>
            <a:r>
              <a:rPr lang="es-ES" sz="2133" dirty="0">
                <a:solidFill>
                  <a:schemeClr val="bg1"/>
                </a:solidFill>
                <a:latin typeface="Maven Pro" panose="020B0604020202020204"/>
              </a:rPr>
              <a:t>       y además solo pude hacerlo con 3 </a:t>
            </a:r>
            <a:r>
              <a:rPr lang="es-ES" sz="2133" dirty="0" err="1">
                <a:solidFill>
                  <a:schemeClr val="bg1"/>
                </a:solidFill>
                <a:latin typeface="Maven Pro" panose="020B0604020202020204"/>
              </a:rPr>
              <a:t>splits</a:t>
            </a:r>
            <a:r>
              <a:rPr lang="es-ES" sz="2133" dirty="0">
                <a:solidFill>
                  <a:schemeClr val="bg1"/>
                </a:solidFill>
                <a:latin typeface="Maven Pro" panose="020B0604020202020204"/>
              </a:rPr>
              <a:t> en la validación cruzada</a:t>
            </a:r>
          </a:p>
          <a:p>
            <a:pPr marL="152396" indent="0">
              <a:buNone/>
            </a:pPr>
            <a:r>
              <a:rPr lang="es-ES" sz="2133" dirty="0">
                <a:solidFill>
                  <a:schemeClr val="bg1"/>
                </a:solidFill>
                <a:latin typeface="Maven Pro" panose="020B0604020202020204"/>
              </a:rPr>
              <a:t>       (</a:t>
            </a:r>
            <a:r>
              <a:rPr lang="es-ES" sz="2133" dirty="0" err="1">
                <a:solidFill>
                  <a:schemeClr val="bg1"/>
                </a:solidFill>
                <a:latin typeface="Maven Pro" panose="020B0604020202020204"/>
              </a:rPr>
              <a:t>StratifiedKFold</a:t>
            </a:r>
            <a:r>
              <a:rPr lang="es-ES" sz="2133" dirty="0">
                <a:solidFill>
                  <a:schemeClr val="bg1"/>
                </a:solidFill>
                <a:latin typeface="Maven Pro" panose="020B0604020202020204"/>
              </a:rPr>
              <a:t>), de lo cual resultaron 54 iteraciones (más de </a:t>
            </a:r>
            <a:br>
              <a:rPr lang="es-ES" sz="2133" dirty="0">
                <a:solidFill>
                  <a:schemeClr val="bg1"/>
                </a:solidFill>
                <a:latin typeface="Maven Pro" panose="020B0604020202020204"/>
              </a:rPr>
            </a:br>
            <a:r>
              <a:rPr lang="es-ES" sz="2133" dirty="0">
                <a:solidFill>
                  <a:schemeClr val="bg1"/>
                </a:solidFill>
                <a:latin typeface="Maven Pro" panose="020B0604020202020204"/>
              </a:rPr>
              <a:t>       eso ya mi laptop se colgaba).</a:t>
            </a:r>
          </a:p>
          <a:p>
            <a:r>
              <a:rPr lang="es-ES" sz="2133" dirty="0">
                <a:solidFill>
                  <a:schemeClr val="bg1"/>
                </a:solidFill>
                <a:latin typeface="Maven Pro" panose="020B0604020202020204"/>
              </a:rPr>
              <a:t>Los mejores </a:t>
            </a:r>
            <a:r>
              <a:rPr lang="es-ES" sz="2133" dirty="0" err="1">
                <a:solidFill>
                  <a:schemeClr val="bg1"/>
                </a:solidFill>
                <a:latin typeface="Maven Pro" panose="020B0604020202020204"/>
              </a:rPr>
              <a:t>hiperparámetros</a:t>
            </a:r>
            <a:r>
              <a:rPr lang="es-ES" sz="2133" dirty="0">
                <a:solidFill>
                  <a:schemeClr val="bg1"/>
                </a:solidFill>
                <a:latin typeface="Maven Pro" panose="020B0604020202020204"/>
              </a:rPr>
              <a:t> fueron los siguientes:</a:t>
            </a:r>
          </a:p>
          <a:p>
            <a:pPr marL="152396" indent="0">
              <a:buNone/>
            </a:pPr>
            <a:endParaRPr lang="es-ES" sz="2133" dirty="0">
              <a:solidFill>
                <a:schemeClr val="bg1"/>
              </a:solidFill>
              <a:latin typeface="Maven Pro" panose="020B0604020202020204"/>
            </a:endParaRPr>
          </a:p>
          <a:p>
            <a:pPr marL="152396" indent="0">
              <a:buNone/>
            </a:pPr>
            <a:endParaRPr lang="es-ES" sz="2133" dirty="0">
              <a:solidFill>
                <a:schemeClr val="bg1"/>
              </a:solidFill>
              <a:latin typeface="Maven Pro" panose="020B0604020202020204"/>
            </a:endParaRPr>
          </a:p>
        </p:txBody>
      </p:sp>
      <p:pic>
        <p:nvPicPr>
          <p:cNvPr id="5" name="Imagen 4">
            <a:extLst>
              <a:ext uri="{FF2B5EF4-FFF2-40B4-BE49-F238E27FC236}">
                <a16:creationId xmlns:a16="http://schemas.microsoft.com/office/drawing/2014/main" id="{821A6F4F-A905-636E-7424-E7635156636C}"/>
              </a:ext>
            </a:extLst>
          </p:cNvPr>
          <p:cNvPicPr>
            <a:picLocks noChangeAspect="1"/>
          </p:cNvPicPr>
          <p:nvPr/>
        </p:nvPicPr>
        <p:blipFill>
          <a:blip r:embed="rId3"/>
          <a:stretch>
            <a:fillRect/>
          </a:stretch>
        </p:blipFill>
        <p:spPr>
          <a:xfrm>
            <a:off x="611582" y="4764985"/>
            <a:ext cx="9592685" cy="689885"/>
          </a:xfrm>
          <a:prstGeom prst="rect">
            <a:avLst/>
          </a:prstGeom>
        </p:spPr>
      </p:pic>
      <p:pic>
        <p:nvPicPr>
          <p:cNvPr id="10" name="Imagen 9">
            <a:extLst>
              <a:ext uri="{FF2B5EF4-FFF2-40B4-BE49-F238E27FC236}">
                <a16:creationId xmlns:a16="http://schemas.microsoft.com/office/drawing/2014/main" id="{63AF660F-0D15-1C86-3CF8-C2421F336D34}"/>
              </a:ext>
            </a:extLst>
          </p:cNvPr>
          <p:cNvPicPr>
            <a:picLocks noChangeAspect="1"/>
          </p:cNvPicPr>
          <p:nvPr/>
        </p:nvPicPr>
        <p:blipFill>
          <a:blip r:embed="rId4"/>
          <a:stretch>
            <a:fillRect/>
          </a:stretch>
        </p:blipFill>
        <p:spPr>
          <a:xfrm>
            <a:off x="8262256" y="2446710"/>
            <a:ext cx="3884023" cy="1964580"/>
          </a:xfrm>
          <a:prstGeom prst="rect">
            <a:avLst/>
          </a:prstGeom>
        </p:spPr>
      </p:pic>
    </p:spTree>
    <p:extLst>
      <p:ext uri="{BB962C8B-B14F-4D97-AF65-F5344CB8AC3E}">
        <p14:creationId xmlns:p14="http://schemas.microsoft.com/office/powerpoint/2010/main" val="3841135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Modelamiento</a:t>
            </a:r>
            <a:endParaRPr lang="es-PE" sz="4267" dirty="0"/>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533179" y="1442433"/>
            <a:ext cx="8814021" cy="4735016"/>
          </a:xfrm>
        </p:spPr>
        <p:txBody>
          <a:bodyPr>
            <a:normAutofit/>
          </a:bodyPr>
          <a:lstStyle/>
          <a:p>
            <a:pPr marL="152396" indent="0">
              <a:buNone/>
            </a:pPr>
            <a:endParaRPr lang="es-ES" sz="2133" dirty="0">
              <a:solidFill>
                <a:schemeClr val="bg1"/>
              </a:solidFill>
              <a:latin typeface="Maven Pro" panose="020B0604020202020204"/>
            </a:endParaRPr>
          </a:p>
          <a:p>
            <a:pPr marL="152396" indent="0">
              <a:buNone/>
            </a:pPr>
            <a:r>
              <a:rPr lang="es-ES" sz="2133" dirty="0">
                <a:solidFill>
                  <a:schemeClr val="bg1"/>
                </a:solidFill>
                <a:latin typeface="Maven Pro" panose="020B0604020202020204"/>
              </a:rPr>
              <a:t>Para evaluar el desempeño del modelo empezamos analizando la matriz de confusión: </a:t>
            </a:r>
          </a:p>
          <a:p>
            <a:pPr marL="152396" indent="0">
              <a:buNone/>
            </a:pPr>
            <a:endParaRPr lang="es-ES" sz="2133" dirty="0">
              <a:solidFill>
                <a:schemeClr val="bg1"/>
              </a:solidFill>
              <a:latin typeface="Maven Pro" panose="020B0604020202020204"/>
            </a:endParaRPr>
          </a:p>
        </p:txBody>
      </p:sp>
      <p:pic>
        <p:nvPicPr>
          <p:cNvPr id="3" name="Imagen 2">
            <a:extLst>
              <a:ext uri="{FF2B5EF4-FFF2-40B4-BE49-F238E27FC236}">
                <a16:creationId xmlns:a16="http://schemas.microsoft.com/office/drawing/2014/main" id="{FD821D98-2228-75D8-CCD9-5CEF07C696F5}"/>
              </a:ext>
            </a:extLst>
          </p:cNvPr>
          <p:cNvPicPr>
            <a:picLocks noChangeAspect="1"/>
          </p:cNvPicPr>
          <p:nvPr/>
        </p:nvPicPr>
        <p:blipFill>
          <a:blip r:embed="rId3"/>
          <a:stretch>
            <a:fillRect/>
          </a:stretch>
        </p:blipFill>
        <p:spPr>
          <a:xfrm>
            <a:off x="749492" y="2679471"/>
            <a:ext cx="4429157" cy="2609869"/>
          </a:xfrm>
          <a:prstGeom prst="rect">
            <a:avLst/>
          </a:prstGeom>
        </p:spPr>
      </p:pic>
      <p:sp>
        <p:nvSpPr>
          <p:cNvPr id="5" name="CuadroTexto 4">
            <a:extLst>
              <a:ext uri="{FF2B5EF4-FFF2-40B4-BE49-F238E27FC236}">
                <a16:creationId xmlns:a16="http://schemas.microsoft.com/office/drawing/2014/main" id="{2333FBDE-844D-F74E-01F5-CC7B6A092177}"/>
              </a:ext>
            </a:extLst>
          </p:cNvPr>
          <p:cNvSpPr txBox="1"/>
          <p:nvPr/>
        </p:nvSpPr>
        <p:spPr>
          <a:xfrm>
            <a:off x="5394961" y="2553245"/>
            <a:ext cx="6518365" cy="3170099"/>
          </a:xfrm>
          <a:prstGeom prst="rect">
            <a:avLst/>
          </a:prstGeom>
          <a:noFill/>
        </p:spPr>
        <p:txBody>
          <a:bodyPr wrap="square" rtlCol="0">
            <a:spAutoFit/>
          </a:bodyPr>
          <a:lstStyle/>
          <a:p>
            <a:r>
              <a:rPr lang="es-ES" sz="2000" dirty="0">
                <a:solidFill>
                  <a:schemeClr val="bg1"/>
                </a:solidFill>
              </a:rPr>
              <a:t>Según esta matriz, el modelo está identificando relativamente bien los casos de impago (Clase 1) con un alto número de Verdaderos Positivos (6676), lo que es bueno. Sin embargo, también está cometiendo un número considerable de Falsos Positivos (333), lo que podría ser perjudicial.</a:t>
            </a:r>
          </a:p>
          <a:p>
            <a:endParaRPr lang="es-ES" sz="2000" dirty="0">
              <a:solidFill>
                <a:schemeClr val="bg1"/>
              </a:solidFill>
            </a:endParaRPr>
          </a:p>
          <a:p>
            <a:r>
              <a:rPr lang="es-ES" sz="2000" dirty="0">
                <a:solidFill>
                  <a:schemeClr val="bg1"/>
                </a:solidFill>
              </a:rPr>
              <a:t>En resumen, aunque el modelo tiene un buen rendimiento en términos de identificar impagos reales, también está aprobando crédito a clientes de alto riesgo, lo que es preocupante.</a:t>
            </a:r>
            <a:endParaRPr lang="es-PE" sz="2400" dirty="0">
              <a:solidFill>
                <a:schemeClr val="bg1"/>
              </a:solidFill>
            </a:endParaRPr>
          </a:p>
        </p:txBody>
      </p:sp>
    </p:spTree>
    <p:extLst>
      <p:ext uri="{BB962C8B-B14F-4D97-AF65-F5344CB8AC3E}">
        <p14:creationId xmlns:p14="http://schemas.microsoft.com/office/powerpoint/2010/main" val="1894226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Modelamiento</a:t>
            </a:r>
            <a:endParaRPr lang="es-PE" sz="4267" dirty="0"/>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533179" y="1442433"/>
            <a:ext cx="8814021" cy="4735016"/>
          </a:xfrm>
        </p:spPr>
        <p:txBody>
          <a:bodyPr>
            <a:normAutofit/>
          </a:bodyPr>
          <a:lstStyle/>
          <a:p>
            <a:pPr marL="152396" indent="0">
              <a:buNone/>
            </a:pPr>
            <a:r>
              <a:rPr lang="es-PE" sz="1867" dirty="0">
                <a:solidFill>
                  <a:schemeClr val="bg1"/>
                </a:solidFill>
                <a:latin typeface="Maven Pro" panose="020B0604020202020204"/>
              </a:rPr>
              <a:t>Procedemos con el análisis de las métricas del modelo:</a:t>
            </a:r>
          </a:p>
        </p:txBody>
      </p:sp>
      <p:pic>
        <p:nvPicPr>
          <p:cNvPr id="3" name="Imagen 2">
            <a:extLst>
              <a:ext uri="{FF2B5EF4-FFF2-40B4-BE49-F238E27FC236}">
                <a16:creationId xmlns:a16="http://schemas.microsoft.com/office/drawing/2014/main" id="{B6DBDB95-8961-5F66-13D5-08E9848765F3}"/>
              </a:ext>
            </a:extLst>
          </p:cNvPr>
          <p:cNvPicPr>
            <a:picLocks noChangeAspect="1"/>
          </p:cNvPicPr>
          <p:nvPr/>
        </p:nvPicPr>
        <p:blipFill>
          <a:blip r:embed="rId3"/>
          <a:stretch>
            <a:fillRect/>
          </a:stretch>
        </p:blipFill>
        <p:spPr>
          <a:xfrm>
            <a:off x="675308" y="2036793"/>
            <a:ext cx="6045282" cy="2424173"/>
          </a:xfrm>
          <a:prstGeom prst="rect">
            <a:avLst/>
          </a:prstGeom>
        </p:spPr>
      </p:pic>
      <p:sp>
        <p:nvSpPr>
          <p:cNvPr id="5" name="CuadroTexto 4">
            <a:extLst>
              <a:ext uri="{FF2B5EF4-FFF2-40B4-BE49-F238E27FC236}">
                <a16:creationId xmlns:a16="http://schemas.microsoft.com/office/drawing/2014/main" id="{3ED6F403-CC5C-69C9-116D-F18214F74F5B}"/>
              </a:ext>
            </a:extLst>
          </p:cNvPr>
          <p:cNvSpPr txBox="1"/>
          <p:nvPr/>
        </p:nvSpPr>
        <p:spPr>
          <a:xfrm>
            <a:off x="6791667" y="1159630"/>
            <a:ext cx="5395323" cy="1754326"/>
          </a:xfrm>
          <a:prstGeom prst="rect">
            <a:avLst/>
          </a:prstGeom>
          <a:noFill/>
        </p:spPr>
        <p:txBody>
          <a:bodyPr wrap="none" rtlCol="0">
            <a:spAutoFit/>
          </a:bodyPr>
          <a:lstStyle/>
          <a:p>
            <a:r>
              <a:rPr lang="es-ES" u="sng" dirty="0">
                <a:solidFill>
                  <a:schemeClr val="bg1"/>
                </a:solidFill>
                <a:latin typeface="Maven Pro" panose="020B0604020202020204"/>
              </a:rPr>
              <a:t>Clase 0 (Clientes que pagan su deuda): </a:t>
            </a:r>
            <a:br>
              <a:rPr lang="es-ES" dirty="0">
                <a:solidFill>
                  <a:schemeClr val="bg1"/>
                </a:solidFill>
                <a:latin typeface="Maven Pro" panose="020B0604020202020204"/>
              </a:rPr>
            </a:br>
            <a:r>
              <a:rPr lang="es-ES" dirty="0">
                <a:solidFill>
                  <a:schemeClr val="bg1"/>
                </a:solidFill>
                <a:latin typeface="Maven Pro" panose="020B0604020202020204"/>
              </a:rPr>
              <a:t>El modelo tiene una alta precisión (0.83), lo que indica </a:t>
            </a:r>
            <a:br>
              <a:rPr lang="es-ES" dirty="0">
                <a:solidFill>
                  <a:schemeClr val="bg1"/>
                </a:solidFill>
                <a:latin typeface="Maven Pro" panose="020B0604020202020204"/>
              </a:rPr>
            </a:br>
            <a:r>
              <a:rPr lang="es-ES" dirty="0">
                <a:solidFill>
                  <a:schemeClr val="bg1"/>
                </a:solidFill>
                <a:latin typeface="Maven Pro" panose="020B0604020202020204"/>
              </a:rPr>
              <a:t>que es confiable al predecir que los clientes pagarán su </a:t>
            </a:r>
            <a:br>
              <a:rPr lang="es-ES" dirty="0">
                <a:solidFill>
                  <a:schemeClr val="bg1"/>
                </a:solidFill>
                <a:latin typeface="Maven Pro" panose="020B0604020202020204"/>
              </a:rPr>
            </a:br>
            <a:r>
              <a:rPr lang="es-ES" dirty="0">
                <a:solidFill>
                  <a:schemeClr val="bg1"/>
                </a:solidFill>
                <a:latin typeface="Maven Pro" panose="020B0604020202020204"/>
              </a:rPr>
              <a:t>deuda. Además, su </a:t>
            </a:r>
            <a:r>
              <a:rPr lang="es-ES" dirty="0" err="1">
                <a:solidFill>
                  <a:schemeClr val="bg1"/>
                </a:solidFill>
                <a:latin typeface="Maven Pro" panose="020B0604020202020204"/>
              </a:rPr>
              <a:t>recall</a:t>
            </a:r>
            <a:r>
              <a:rPr lang="es-ES" dirty="0">
                <a:solidFill>
                  <a:schemeClr val="bg1"/>
                </a:solidFill>
                <a:latin typeface="Maven Pro" panose="020B0604020202020204"/>
              </a:rPr>
              <a:t> (0.95) es alto, lo que significa </a:t>
            </a:r>
            <a:br>
              <a:rPr lang="es-ES" dirty="0">
                <a:solidFill>
                  <a:schemeClr val="bg1"/>
                </a:solidFill>
                <a:latin typeface="Maven Pro" panose="020B0604020202020204"/>
              </a:rPr>
            </a:br>
            <a:r>
              <a:rPr lang="es-ES" dirty="0">
                <a:solidFill>
                  <a:schemeClr val="bg1"/>
                </a:solidFill>
                <a:latin typeface="Maven Pro" panose="020B0604020202020204"/>
              </a:rPr>
              <a:t>que identifica eficazmente a la mayoría de los clientes </a:t>
            </a:r>
            <a:br>
              <a:rPr lang="es-ES" dirty="0">
                <a:solidFill>
                  <a:schemeClr val="bg1"/>
                </a:solidFill>
                <a:latin typeface="Maven Pro" panose="020B0604020202020204"/>
              </a:rPr>
            </a:br>
            <a:r>
              <a:rPr lang="es-ES" dirty="0">
                <a:solidFill>
                  <a:schemeClr val="bg1"/>
                </a:solidFill>
                <a:latin typeface="Maven Pro" panose="020B0604020202020204"/>
              </a:rPr>
              <a:t>que pagan.</a:t>
            </a:r>
            <a:endParaRPr lang="es-PE" dirty="0">
              <a:solidFill>
                <a:schemeClr val="bg1"/>
              </a:solidFill>
              <a:latin typeface="Maven Pro" panose="020B0604020202020204"/>
            </a:endParaRPr>
          </a:p>
        </p:txBody>
      </p:sp>
      <p:sp>
        <p:nvSpPr>
          <p:cNvPr id="7" name="CuadroTexto 6">
            <a:extLst>
              <a:ext uri="{FF2B5EF4-FFF2-40B4-BE49-F238E27FC236}">
                <a16:creationId xmlns:a16="http://schemas.microsoft.com/office/drawing/2014/main" id="{97F06068-52FA-FB60-88D6-3FBFFF192A22}"/>
              </a:ext>
            </a:extLst>
          </p:cNvPr>
          <p:cNvSpPr txBox="1"/>
          <p:nvPr/>
        </p:nvSpPr>
        <p:spPr>
          <a:xfrm>
            <a:off x="6791666" y="2932778"/>
            <a:ext cx="5449120" cy="1754326"/>
          </a:xfrm>
          <a:prstGeom prst="rect">
            <a:avLst/>
          </a:prstGeom>
          <a:noFill/>
        </p:spPr>
        <p:txBody>
          <a:bodyPr wrap="none" rtlCol="0">
            <a:spAutoFit/>
          </a:bodyPr>
          <a:lstStyle/>
          <a:p>
            <a:r>
              <a:rPr lang="es-ES" u="sng" dirty="0">
                <a:solidFill>
                  <a:schemeClr val="bg1"/>
                </a:solidFill>
                <a:latin typeface="Maven Pro" panose="020B0604020202020204"/>
              </a:rPr>
              <a:t>Clase 1 (Clientes que no pagan su deuda): </a:t>
            </a:r>
            <a:br>
              <a:rPr lang="es-ES" dirty="0">
                <a:solidFill>
                  <a:schemeClr val="bg1"/>
                </a:solidFill>
                <a:latin typeface="Maven Pro" panose="020B0604020202020204"/>
              </a:rPr>
            </a:br>
            <a:r>
              <a:rPr lang="es-ES" dirty="0">
                <a:solidFill>
                  <a:schemeClr val="bg1"/>
                </a:solidFill>
                <a:latin typeface="Maven Pro" panose="020B0604020202020204"/>
              </a:rPr>
              <a:t>La precisión aquí es más baja (0.66), sugiriendo que el </a:t>
            </a:r>
            <a:br>
              <a:rPr lang="es-ES" dirty="0">
                <a:solidFill>
                  <a:schemeClr val="bg1"/>
                </a:solidFill>
                <a:latin typeface="Maven Pro" panose="020B0604020202020204"/>
              </a:rPr>
            </a:br>
            <a:r>
              <a:rPr lang="es-ES" dirty="0">
                <a:solidFill>
                  <a:schemeClr val="bg1"/>
                </a:solidFill>
                <a:latin typeface="Maven Pro" panose="020B0604020202020204"/>
              </a:rPr>
              <a:t>modelo pronostica algunos falsos positivos, es decir, </a:t>
            </a:r>
            <a:br>
              <a:rPr lang="es-ES" dirty="0">
                <a:solidFill>
                  <a:schemeClr val="bg1"/>
                </a:solidFill>
                <a:latin typeface="Maven Pro" panose="020B0604020202020204"/>
              </a:rPr>
            </a:br>
            <a:r>
              <a:rPr lang="es-ES" dirty="0">
                <a:solidFill>
                  <a:schemeClr val="bg1"/>
                </a:solidFill>
                <a:latin typeface="Maven Pro" panose="020B0604020202020204"/>
              </a:rPr>
              <a:t>clientes que se prevé que no pagarán pero sí lo hacen. </a:t>
            </a:r>
            <a:br>
              <a:rPr lang="es-ES" dirty="0">
                <a:solidFill>
                  <a:schemeClr val="bg1"/>
                </a:solidFill>
                <a:latin typeface="Maven Pro" panose="020B0604020202020204"/>
              </a:rPr>
            </a:br>
            <a:r>
              <a:rPr lang="es-ES" dirty="0">
                <a:solidFill>
                  <a:schemeClr val="bg1"/>
                </a:solidFill>
                <a:latin typeface="Maven Pro" panose="020B0604020202020204"/>
              </a:rPr>
              <a:t>El </a:t>
            </a:r>
            <a:r>
              <a:rPr lang="es-ES" dirty="0" err="1">
                <a:solidFill>
                  <a:schemeClr val="bg1"/>
                </a:solidFill>
                <a:latin typeface="Maven Pro" panose="020B0604020202020204"/>
              </a:rPr>
              <a:t>recall</a:t>
            </a:r>
            <a:r>
              <a:rPr lang="es-ES" dirty="0">
                <a:solidFill>
                  <a:schemeClr val="bg1"/>
                </a:solidFill>
                <a:latin typeface="Maven Pro" panose="020B0604020202020204"/>
              </a:rPr>
              <a:t> aquí es bajo (0.33), lo que indica que el modelo </a:t>
            </a:r>
            <a:br>
              <a:rPr lang="es-ES" dirty="0">
                <a:solidFill>
                  <a:schemeClr val="bg1"/>
                </a:solidFill>
                <a:latin typeface="Maven Pro" panose="020B0604020202020204"/>
              </a:rPr>
            </a:br>
            <a:r>
              <a:rPr lang="es-ES" dirty="0">
                <a:solidFill>
                  <a:schemeClr val="bg1"/>
                </a:solidFill>
                <a:latin typeface="Maven Pro" panose="020B0604020202020204"/>
              </a:rPr>
              <a:t>no detecta bien a todos los clientes que no pagan.</a:t>
            </a:r>
            <a:endParaRPr lang="es-PE" dirty="0">
              <a:solidFill>
                <a:schemeClr val="bg1"/>
              </a:solidFill>
              <a:latin typeface="Maven Pro" panose="020B0604020202020204"/>
            </a:endParaRPr>
          </a:p>
        </p:txBody>
      </p:sp>
      <p:sp>
        <p:nvSpPr>
          <p:cNvPr id="8" name="CuadroTexto 7">
            <a:extLst>
              <a:ext uri="{FF2B5EF4-FFF2-40B4-BE49-F238E27FC236}">
                <a16:creationId xmlns:a16="http://schemas.microsoft.com/office/drawing/2014/main" id="{C958BCC3-87E2-00C7-F0F9-A820EC11EE8A}"/>
              </a:ext>
            </a:extLst>
          </p:cNvPr>
          <p:cNvSpPr txBox="1"/>
          <p:nvPr/>
        </p:nvSpPr>
        <p:spPr>
          <a:xfrm>
            <a:off x="3168900" y="4706629"/>
            <a:ext cx="5359416" cy="1477328"/>
          </a:xfrm>
          <a:prstGeom prst="rect">
            <a:avLst/>
          </a:prstGeom>
          <a:noFill/>
        </p:spPr>
        <p:txBody>
          <a:bodyPr wrap="none" rtlCol="0">
            <a:spAutoFit/>
          </a:bodyPr>
          <a:lstStyle/>
          <a:p>
            <a:r>
              <a:rPr lang="es-ES" u="sng" dirty="0">
                <a:solidFill>
                  <a:schemeClr val="bg1"/>
                </a:solidFill>
                <a:latin typeface="Maven Pro" panose="020B0604020202020204"/>
              </a:rPr>
              <a:t>F1-Score Ponderado: </a:t>
            </a:r>
            <a:br>
              <a:rPr lang="es-ES" u="sng" dirty="0">
                <a:solidFill>
                  <a:schemeClr val="bg1"/>
                </a:solidFill>
                <a:latin typeface="Maven Pro" panose="020B0604020202020204"/>
              </a:rPr>
            </a:br>
            <a:r>
              <a:rPr lang="es-ES" dirty="0">
                <a:solidFill>
                  <a:schemeClr val="bg1"/>
                </a:solidFill>
                <a:latin typeface="Maven Pro" panose="020B0604020202020204"/>
              </a:rPr>
              <a:t>La medida combinada del F1-score (0.79) es aceptable </a:t>
            </a:r>
            <a:br>
              <a:rPr lang="es-ES" dirty="0">
                <a:solidFill>
                  <a:schemeClr val="bg1"/>
                </a:solidFill>
                <a:latin typeface="Maven Pro" panose="020B0604020202020204"/>
              </a:rPr>
            </a:br>
            <a:r>
              <a:rPr lang="es-ES" dirty="0">
                <a:solidFill>
                  <a:schemeClr val="bg1"/>
                </a:solidFill>
                <a:latin typeface="Maven Pro" panose="020B0604020202020204"/>
              </a:rPr>
              <a:t>en general, pero debe tenerse en cuenta que esta cifra </a:t>
            </a:r>
            <a:br>
              <a:rPr lang="es-ES" dirty="0">
                <a:solidFill>
                  <a:schemeClr val="bg1"/>
                </a:solidFill>
                <a:latin typeface="Maven Pro" panose="020B0604020202020204"/>
              </a:rPr>
            </a:br>
            <a:r>
              <a:rPr lang="es-ES" dirty="0">
                <a:solidFill>
                  <a:schemeClr val="bg1"/>
                </a:solidFill>
                <a:latin typeface="Maven Pro" panose="020B0604020202020204"/>
              </a:rPr>
              <a:t>se ve influenciada por la desigualdad en la distribución </a:t>
            </a:r>
            <a:br>
              <a:rPr lang="es-ES" dirty="0">
                <a:solidFill>
                  <a:schemeClr val="bg1"/>
                </a:solidFill>
                <a:latin typeface="Maven Pro" panose="020B0604020202020204"/>
              </a:rPr>
            </a:br>
            <a:r>
              <a:rPr lang="es-ES" dirty="0">
                <a:solidFill>
                  <a:schemeClr val="bg1"/>
                </a:solidFill>
                <a:latin typeface="Maven Pro" panose="020B0604020202020204"/>
              </a:rPr>
              <a:t>de clases.</a:t>
            </a:r>
            <a:endParaRPr lang="es-PE" dirty="0">
              <a:solidFill>
                <a:schemeClr val="bg1"/>
              </a:solidFill>
              <a:latin typeface="Maven Pro" panose="020B0604020202020204"/>
            </a:endParaRPr>
          </a:p>
        </p:txBody>
      </p:sp>
      <p:pic>
        <p:nvPicPr>
          <p:cNvPr id="1026" name="Picture 2" descr="Guía: Cómo hacer una buena presentación de resultados y no morir en el  intento">
            <a:extLst>
              <a:ext uri="{FF2B5EF4-FFF2-40B4-BE49-F238E27FC236}">
                <a16:creationId xmlns:a16="http://schemas.microsoft.com/office/drawing/2014/main" id="{BA4135DE-1E0A-8D7C-E315-3372D25229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800" r="23822"/>
          <a:stretch/>
        </p:blipFill>
        <p:spPr bwMode="auto">
          <a:xfrm>
            <a:off x="8682094" y="4745870"/>
            <a:ext cx="1926772"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29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Modelamiento</a:t>
            </a:r>
            <a:endParaRPr lang="es-PE" sz="4267" dirty="0"/>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533179" y="1442433"/>
            <a:ext cx="8814021" cy="4735016"/>
          </a:xfrm>
        </p:spPr>
        <p:txBody>
          <a:bodyPr>
            <a:normAutofit/>
          </a:bodyPr>
          <a:lstStyle/>
          <a:p>
            <a:pPr marL="152396" indent="0">
              <a:buNone/>
            </a:pPr>
            <a:endParaRPr lang="es-ES" sz="2133" dirty="0">
              <a:solidFill>
                <a:schemeClr val="bg1"/>
              </a:solidFill>
              <a:latin typeface="Maven Pro" panose="020B0604020202020204"/>
            </a:endParaRPr>
          </a:p>
          <a:p>
            <a:pPr marL="152396" indent="0">
              <a:buNone/>
            </a:pPr>
            <a:r>
              <a:rPr lang="es-ES" sz="2133" dirty="0">
                <a:solidFill>
                  <a:schemeClr val="bg1"/>
                </a:solidFill>
                <a:latin typeface="Maven Pro" panose="020B0604020202020204"/>
              </a:rPr>
              <a:t>Validación del </a:t>
            </a:r>
            <a:r>
              <a:rPr lang="es-ES" sz="2133" dirty="0" err="1">
                <a:solidFill>
                  <a:schemeClr val="bg1"/>
                </a:solidFill>
                <a:latin typeface="Maven Pro" panose="020B0604020202020204"/>
              </a:rPr>
              <a:t>Accuracy</a:t>
            </a:r>
            <a:r>
              <a:rPr lang="es-ES" sz="2133" dirty="0">
                <a:solidFill>
                  <a:schemeClr val="bg1"/>
                </a:solidFill>
                <a:latin typeface="Maven Pro" panose="020B0604020202020204"/>
              </a:rPr>
              <a:t> en los datos de test y de </a:t>
            </a:r>
            <a:r>
              <a:rPr lang="es-ES" sz="2133" dirty="0" err="1">
                <a:solidFill>
                  <a:schemeClr val="bg1"/>
                </a:solidFill>
                <a:latin typeface="Maven Pro" panose="020B0604020202020204"/>
              </a:rPr>
              <a:t>train</a:t>
            </a:r>
            <a:r>
              <a:rPr lang="es-ES" sz="2133" dirty="0">
                <a:solidFill>
                  <a:schemeClr val="bg1"/>
                </a:solidFill>
                <a:latin typeface="Maven Pro" panose="020B0604020202020204"/>
              </a:rPr>
              <a:t>:</a:t>
            </a:r>
          </a:p>
          <a:p>
            <a:pPr marL="152396" indent="0">
              <a:buNone/>
            </a:pPr>
            <a:endParaRPr lang="es-ES" sz="2133" dirty="0">
              <a:solidFill>
                <a:schemeClr val="bg1"/>
              </a:solidFill>
              <a:latin typeface="Maven Pro" panose="020B0604020202020204"/>
            </a:endParaRPr>
          </a:p>
          <a:p>
            <a:pPr marL="152396" indent="0">
              <a:buNone/>
            </a:pPr>
            <a:endParaRPr lang="es-ES" sz="2133" dirty="0">
              <a:solidFill>
                <a:schemeClr val="bg1"/>
              </a:solidFill>
              <a:latin typeface="Maven Pro" panose="020B0604020202020204"/>
            </a:endParaRPr>
          </a:p>
          <a:p>
            <a:pPr marL="152396" indent="0">
              <a:buNone/>
            </a:pPr>
            <a:endParaRPr lang="es-ES" sz="2133" dirty="0">
              <a:solidFill>
                <a:schemeClr val="bg1"/>
              </a:solidFill>
              <a:latin typeface="Maven Pro" panose="020B0604020202020204"/>
            </a:endParaRPr>
          </a:p>
          <a:p>
            <a:pPr marL="152396" indent="0">
              <a:buNone/>
            </a:pPr>
            <a:endParaRPr lang="es-ES" sz="2133" dirty="0">
              <a:solidFill>
                <a:schemeClr val="bg1"/>
              </a:solidFill>
              <a:latin typeface="Maven Pro" panose="020B0604020202020204"/>
            </a:endParaRPr>
          </a:p>
          <a:p>
            <a:pPr marL="152396" indent="0">
              <a:buNone/>
            </a:pPr>
            <a:r>
              <a:rPr lang="es-ES" sz="2133" dirty="0">
                <a:solidFill>
                  <a:schemeClr val="bg1"/>
                </a:solidFill>
                <a:latin typeface="Maven Pro" panose="020B0604020202020204"/>
              </a:rPr>
              <a:t>Los resultados muestran que el modelo tiene una precisión alta en ambas datas, la de </a:t>
            </a:r>
            <a:r>
              <a:rPr lang="es-ES" sz="2133" dirty="0" err="1">
                <a:solidFill>
                  <a:schemeClr val="bg1"/>
                </a:solidFill>
                <a:latin typeface="Maven Pro" panose="020B0604020202020204"/>
              </a:rPr>
              <a:t>train</a:t>
            </a:r>
            <a:r>
              <a:rPr lang="es-ES" sz="2133" dirty="0">
                <a:solidFill>
                  <a:schemeClr val="bg1"/>
                </a:solidFill>
                <a:latin typeface="Maven Pro" panose="020B0604020202020204"/>
              </a:rPr>
              <a:t>(0.826) y la de test (0.814), lo que significa que no hay un sobreajuste y podría tener una generalización adecuada. La ligera diferencia entre estas precisiones indica que el modelo no está memorizando los datos de entrenamiento y puede aplicar sus conocimientos a nuevos datos. </a:t>
            </a:r>
          </a:p>
        </p:txBody>
      </p:sp>
      <p:pic>
        <p:nvPicPr>
          <p:cNvPr id="3" name="Imagen 2">
            <a:extLst>
              <a:ext uri="{FF2B5EF4-FFF2-40B4-BE49-F238E27FC236}">
                <a16:creationId xmlns:a16="http://schemas.microsoft.com/office/drawing/2014/main" id="{BDA08E97-B503-46A6-53E0-E679AC58D34B}"/>
              </a:ext>
            </a:extLst>
          </p:cNvPr>
          <p:cNvPicPr>
            <a:picLocks noChangeAspect="1"/>
          </p:cNvPicPr>
          <p:nvPr/>
        </p:nvPicPr>
        <p:blipFill>
          <a:blip r:embed="rId3"/>
          <a:stretch>
            <a:fillRect/>
          </a:stretch>
        </p:blipFill>
        <p:spPr>
          <a:xfrm>
            <a:off x="671774" y="2521810"/>
            <a:ext cx="6218884" cy="730586"/>
          </a:xfrm>
          <a:prstGeom prst="rect">
            <a:avLst/>
          </a:prstGeom>
        </p:spPr>
      </p:pic>
      <p:pic>
        <p:nvPicPr>
          <p:cNvPr id="7" name="Imagen 6">
            <a:extLst>
              <a:ext uri="{FF2B5EF4-FFF2-40B4-BE49-F238E27FC236}">
                <a16:creationId xmlns:a16="http://schemas.microsoft.com/office/drawing/2014/main" id="{F4274E33-336C-B0F1-C856-D38647A119FB}"/>
              </a:ext>
            </a:extLst>
          </p:cNvPr>
          <p:cNvPicPr>
            <a:picLocks noChangeAspect="1"/>
          </p:cNvPicPr>
          <p:nvPr/>
        </p:nvPicPr>
        <p:blipFill>
          <a:blip r:embed="rId4"/>
          <a:stretch>
            <a:fillRect/>
          </a:stretch>
        </p:blipFill>
        <p:spPr>
          <a:xfrm>
            <a:off x="7520655" y="548900"/>
            <a:ext cx="4138166" cy="2566568"/>
          </a:xfrm>
          <a:prstGeom prst="rect">
            <a:avLst/>
          </a:prstGeom>
        </p:spPr>
      </p:pic>
    </p:spTree>
    <p:extLst>
      <p:ext uri="{BB962C8B-B14F-4D97-AF65-F5344CB8AC3E}">
        <p14:creationId xmlns:p14="http://schemas.microsoft.com/office/powerpoint/2010/main" val="2459212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Conclusiones</a:t>
            </a:r>
            <a:endParaRPr lang="es-PE" sz="4267" dirty="0"/>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533179" y="1442433"/>
            <a:ext cx="9107210" cy="4735016"/>
          </a:xfrm>
        </p:spPr>
        <p:txBody>
          <a:bodyPr>
            <a:normAutofit fontScale="92500" lnSpcReduction="10000"/>
          </a:bodyPr>
          <a:lstStyle/>
          <a:p>
            <a:r>
              <a:rPr lang="es-ES" sz="2133" dirty="0">
                <a:solidFill>
                  <a:schemeClr val="bg1"/>
                </a:solidFill>
                <a:latin typeface="Maven Pro" panose="020B0604020202020204"/>
              </a:rPr>
              <a:t>La estandarización de los datos mediante </a:t>
            </a:r>
            <a:r>
              <a:rPr lang="es-ES" sz="2133" dirty="0" err="1">
                <a:solidFill>
                  <a:schemeClr val="bg1"/>
                </a:solidFill>
                <a:latin typeface="Maven Pro" panose="020B0604020202020204"/>
              </a:rPr>
              <a:t>StandardScaler</a:t>
            </a:r>
            <a:r>
              <a:rPr lang="es-ES" sz="2133" dirty="0">
                <a:solidFill>
                  <a:schemeClr val="bg1"/>
                </a:solidFill>
                <a:latin typeface="Maven Pro" panose="020B0604020202020204"/>
              </a:rPr>
              <a:t> ayudó a </a:t>
            </a:r>
          </a:p>
          <a:p>
            <a:pPr marL="152396" indent="0">
              <a:buNone/>
            </a:pPr>
            <a:r>
              <a:rPr lang="es-ES" sz="2133" dirty="0">
                <a:solidFill>
                  <a:schemeClr val="bg1"/>
                </a:solidFill>
                <a:latin typeface="Maven Pro" panose="020B0604020202020204"/>
              </a:rPr>
              <a:t>        uniformizar las magnitudes de las variables, mientras que el </a:t>
            </a:r>
          </a:p>
          <a:p>
            <a:pPr marL="152396" indent="0">
              <a:buNone/>
            </a:pPr>
            <a:r>
              <a:rPr lang="es-ES" sz="2133" dirty="0">
                <a:solidFill>
                  <a:schemeClr val="bg1"/>
                </a:solidFill>
                <a:latin typeface="Maven Pro" panose="020B0604020202020204"/>
              </a:rPr>
              <a:t>        balanceo de datos permitió mejorar las métricas en la clase 1, lo </a:t>
            </a:r>
          </a:p>
          <a:p>
            <a:pPr marL="152396" indent="0">
              <a:buNone/>
            </a:pPr>
            <a:r>
              <a:rPr lang="es-ES" sz="2133" dirty="0">
                <a:solidFill>
                  <a:schemeClr val="bg1"/>
                </a:solidFill>
                <a:latin typeface="Maven Pro" panose="020B0604020202020204"/>
              </a:rPr>
              <a:t>        cual era fundamental para identificar a los clientes que no pagan.</a:t>
            </a:r>
          </a:p>
          <a:p>
            <a:r>
              <a:rPr lang="es-ES" sz="2133" dirty="0">
                <a:solidFill>
                  <a:schemeClr val="bg1"/>
                </a:solidFill>
                <a:latin typeface="Maven Pro" panose="020B0604020202020204"/>
              </a:rPr>
              <a:t>Se optó por el </a:t>
            </a:r>
            <a:r>
              <a:rPr lang="es-ES" sz="2133" dirty="0" err="1">
                <a:solidFill>
                  <a:schemeClr val="bg1"/>
                </a:solidFill>
                <a:latin typeface="Maven Pro" panose="020B0604020202020204"/>
              </a:rPr>
              <a:t>Support</a:t>
            </a:r>
            <a:r>
              <a:rPr lang="es-ES" sz="2133" dirty="0">
                <a:solidFill>
                  <a:schemeClr val="bg1"/>
                </a:solidFill>
                <a:latin typeface="Maven Pro" panose="020B0604020202020204"/>
              </a:rPr>
              <a:t> Vector Machine debido a su mejor desempeño general en métricas. Esto sugiere que SVM es adecuado para abordar este problema de score crediticio, aunque el requerimiento computacional podría ser mayor.</a:t>
            </a:r>
          </a:p>
          <a:p>
            <a:r>
              <a:rPr lang="es-ES" sz="2133" dirty="0">
                <a:solidFill>
                  <a:schemeClr val="bg1"/>
                </a:solidFill>
                <a:latin typeface="Maven Pro" panose="020B0604020202020204"/>
              </a:rPr>
              <a:t>A pesar del sobreajuste inicial, se logró mejorar el SVM utilizando </a:t>
            </a:r>
            <a:r>
              <a:rPr lang="es-ES" sz="2133" dirty="0" err="1">
                <a:solidFill>
                  <a:schemeClr val="bg1"/>
                </a:solidFill>
                <a:latin typeface="Maven Pro" panose="020B0604020202020204"/>
              </a:rPr>
              <a:t>Grid</a:t>
            </a:r>
            <a:r>
              <a:rPr lang="es-ES" sz="2133" dirty="0">
                <a:solidFill>
                  <a:schemeClr val="bg1"/>
                </a:solidFill>
                <a:latin typeface="Maven Pro" panose="020B0604020202020204"/>
              </a:rPr>
              <a:t> </a:t>
            </a:r>
            <a:r>
              <a:rPr lang="es-ES" sz="2133" dirty="0" err="1">
                <a:solidFill>
                  <a:schemeClr val="bg1"/>
                </a:solidFill>
                <a:latin typeface="Maven Pro" panose="020B0604020202020204"/>
              </a:rPr>
              <a:t>Search</a:t>
            </a:r>
            <a:r>
              <a:rPr lang="es-ES" sz="2133" dirty="0">
                <a:solidFill>
                  <a:schemeClr val="bg1"/>
                </a:solidFill>
                <a:latin typeface="Maven Pro" panose="020B0604020202020204"/>
              </a:rPr>
              <a:t> para encontrar los mejores </a:t>
            </a:r>
            <a:r>
              <a:rPr lang="es-ES" sz="2133" dirty="0" err="1">
                <a:solidFill>
                  <a:schemeClr val="bg1"/>
                </a:solidFill>
                <a:latin typeface="Maven Pro" panose="020B0604020202020204"/>
              </a:rPr>
              <a:t>hiperparámetros</a:t>
            </a:r>
            <a:r>
              <a:rPr lang="es-ES" sz="2133" dirty="0">
                <a:solidFill>
                  <a:schemeClr val="bg1"/>
                </a:solidFill>
                <a:latin typeface="Maven Pro" panose="020B0604020202020204"/>
              </a:rPr>
              <a:t>. Esto resultó en un modelo más equilibrado y generalizado.</a:t>
            </a:r>
          </a:p>
          <a:p>
            <a:r>
              <a:rPr lang="es-ES" sz="2133" dirty="0">
                <a:solidFill>
                  <a:schemeClr val="bg1"/>
                </a:solidFill>
                <a:latin typeface="Maven Pro" panose="020B0604020202020204"/>
              </a:rPr>
              <a:t>La evaluación del modelo a través de la matriz de confusión y las métricas de precisión, </a:t>
            </a:r>
            <a:r>
              <a:rPr lang="es-ES" sz="2133" dirty="0" err="1">
                <a:solidFill>
                  <a:schemeClr val="bg1"/>
                </a:solidFill>
                <a:latin typeface="Maven Pro" panose="020B0604020202020204"/>
              </a:rPr>
              <a:t>recall</a:t>
            </a:r>
            <a:r>
              <a:rPr lang="es-ES" sz="2133" dirty="0">
                <a:solidFill>
                  <a:schemeClr val="bg1"/>
                </a:solidFill>
                <a:latin typeface="Maven Pro" panose="020B0604020202020204"/>
              </a:rPr>
              <a:t> y F1-score proporciona una visión integral de su rendimiento. Si bien el modelo identifica en gran medida los impagos reales (Clase 1) con un alto </a:t>
            </a:r>
            <a:r>
              <a:rPr lang="es-ES" sz="2133" dirty="0" err="1">
                <a:solidFill>
                  <a:schemeClr val="bg1"/>
                </a:solidFill>
                <a:latin typeface="Maven Pro" panose="020B0604020202020204"/>
              </a:rPr>
              <a:t>recall</a:t>
            </a:r>
            <a:r>
              <a:rPr lang="es-ES" sz="2133" dirty="0">
                <a:solidFill>
                  <a:schemeClr val="bg1"/>
                </a:solidFill>
                <a:latin typeface="Maven Pro" panose="020B0604020202020204"/>
              </a:rPr>
              <a:t>, también está emitiendo algunos falsos positivos, lo que sugiere una necesidad de afinamiento adicional. Sin embargo, el F1-score ponderado es aceptable y muestra una capacidad moderada de generalización.</a:t>
            </a:r>
          </a:p>
        </p:txBody>
      </p:sp>
      <p:pic>
        <p:nvPicPr>
          <p:cNvPr id="5" name="Imagen 4">
            <a:extLst>
              <a:ext uri="{FF2B5EF4-FFF2-40B4-BE49-F238E27FC236}">
                <a16:creationId xmlns:a16="http://schemas.microsoft.com/office/drawing/2014/main" id="{300DD24B-D293-2E62-1B32-5E495FD173ED}"/>
              </a:ext>
            </a:extLst>
          </p:cNvPr>
          <p:cNvPicPr>
            <a:picLocks noChangeAspect="1"/>
          </p:cNvPicPr>
          <p:nvPr/>
        </p:nvPicPr>
        <p:blipFill>
          <a:blip r:embed="rId3"/>
          <a:stretch>
            <a:fillRect/>
          </a:stretch>
        </p:blipFill>
        <p:spPr>
          <a:xfrm>
            <a:off x="8057621" y="724094"/>
            <a:ext cx="3086123" cy="1866914"/>
          </a:xfrm>
          <a:prstGeom prst="rect">
            <a:avLst/>
          </a:prstGeom>
        </p:spPr>
      </p:pic>
    </p:spTree>
    <p:extLst>
      <p:ext uri="{BB962C8B-B14F-4D97-AF65-F5344CB8AC3E}">
        <p14:creationId xmlns:p14="http://schemas.microsoft.com/office/powerpoint/2010/main" val="855146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61"/>
        <p:cNvGrpSpPr/>
        <p:nvPr/>
      </p:nvGrpSpPr>
      <p:grpSpPr>
        <a:xfrm>
          <a:off x="0" y="0"/>
          <a:ext cx="0" cy="0"/>
          <a:chOff x="0" y="0"/>
          <a:chExt cx="0" cy="0"/>
        </a:xfrm>
      </p:grpSpPr>
      <p:sp>
        <p:nvSpPr>
          <p:cNvPr id="462" name="Google Shape;462;p2"/>
          <p:cNvSpPr txBox="1">
            <a:spLocks noGrp="1"/>
          </p:cNvSpPr>
          <p:nvPr>
            <p:ph type="body" idx="1"/>
          </p:nvPr>
        </p:nvSpPr>
        <p:spPr>
          <a:xfrm>
            <a:off x="796500" y="1418033"/>
            <a:ext cx="10489200" cy="5049200"/>
          </a:xfrm>
          <a:prstGeom prst="rect">
            <a:avLst/>
          </a:prstGeom>
          <a:noFill/>
          <a:ln>
            <a:noFill/>
          </a:ln>
        </p:spPr>
        <p:txBody>
          <a:bodyPr spcFirstLastPara="1" vert="horz" wrap="square" lIns="121900" tIns="121900" rIns="121900" bIns="121900" rtlCol="0" anchor="t" anchorCtr="0">
            <a:noAutofit/>
          </a:bodyPr>
          <a:lstStyle/>
          <a:p>
            <a:pPr marL="0" indent="0">
              <a:spcBef>
                <a:spcPts val="400"/>
              </a:spcBef>
              <a:buNone/>
            </a:pPr>
            <a:r>
              <a:rPr lang="en" sz="3733" b="1" dirty="0">
                <a:solidFill>
                  <a:srgbClr val="00B0F0"/>
                </a:solidFill>
              </a:rPr>
              <a:t>01	</a:t>
            </a:r>
            <a:r>
              <a:rPr lang="es-ES" sz="3200" dirty="0">
                <a:solidFill>
                  <a:schemeClr val="bg1"/>
                </a:solidFill>
              </a:rPr>
              <a:t>Contexto Comercial</a:t>
            </a:r>
            <a:endParaRPr lang="es-ES" dirty="0">
              <a:solidFill>
                <a:schemeClr val="bg1"/>
              </a:solidFill>
            </a:endParaRPr>
          </a:p>
          <a:p>
            <a:pPr marL="0" indent="0">
              <a:spcBef>
                <a:spcPts val="800"/>
              </a:spcBef>
              <a:buNone/>
            </a:pPr>
            <a:r>
              <a:rPr lang="es-ES" sz="3733" b="1" dirty="0">
                <a:solidFill>
                  <a:srgbClr val="00B0F0"/>
                </a:solidFill>
              </a:rPr>
              <a:t>02	</a:t>
            </a:r>
            <a:r>
              <a:rPr lang="es-ES" sz="3200" dirty="0">
                <a:solidFill>
                  <a:schemeClr val="bg1"/>
                </a:solidFill>
              </a:rPr>
              <a:t>Objetivos</a:t>
            </a:r>
            <a:endParaRPr lang="es-ES" dirty="0">
              <a:solidFill>
                <a:schemeClr val="bg1"/>
              </a:solidFill>
            </a:endParaRPr>
          </a:p>
          <a:p>
            <a:pPr marL="0" indent="0">
              <a:spcBef>
                <a:spcPts val="800"/>
              </a:spcBef>
              <a:buNone/>
            </a:pPr>
            <a:r>
              <a:rPr lang="es-ES" sz="3733" b="1" dirty="0">
                <a:solidFill>
                  <a:srgbClr val="00B0F0"/>
                </a:solidFill>
              </a:rPr>
              <a:t>03	</a:t>
            </a:r>
            <a:r>
              <a:rPr lang="es-ES" sz="3200" dirty="0">
                <a:solidFill>
                  <a:schemeClr val="bg1"/>
                </a:solidFill>
              </a:rPr>
              <a:t>Metadata</a:t>
            </a:r>
            <a:endParaRPr lang="es-ES" dirty="0">
              <a:solidFill>
                <a:schemeClr val="bg1"/>
              </a:solidFill>
            </a:endParaRPr>
          </a:p>
          <a:p>
            <a:pPr marL="0" indent="0">
              <a:spcBef>
                <a:spcPts val="800"/>
              </a:spcBef>
              <a:buNone/>
            </a:pPr>
            <a:r>
              <a:rPr lang="es-ES" sz="3733" b="1" dirty="0">
                <a:solidFill>
                  <a:srgbClr val="00B0F0"/>
                </a:solidFill>
              </a:rPr>
              <a:t>04	</a:t>
            </a:r>
            <a:r>
              <a:rPr lang="es-ES" sz="3200" dirty="0">
                <a:solidFill>
                  <a:schemeClr val="bg1"/>
                </a:solidFill>
              </a:rPr>
              <a:t>EDA</a:t>
            </a:r>
            <a:endParaRPr lang="es-ES" dirty="0">
              <a:solidFill>
                <a:schemeClr val="bg1"/>
              </a:solidFill>
            </a:endParaRPr>
          </a:p>
          <a:p>
            <a:pPr marL="0" indent="0">
              <a:spcBef>
                <a:spcPts val="1067"/>
              </a:spcBef>
              <a:buNone/>
            </a:pPr>
            <a:r>
              <a:rPr lang="es-ES" sz="3733" b="1" dirty="0">
                <a:solidFill>
                  <a:srgbClr val="00B0F0"/>
                </a:solidFill>
              </a:rPr>
              <a:t>05</a:t>
            </a:r>
            <a:r>
              <a:rPr lang="es-ES" sz="3200" b="1" dirty="0">
                <a:solidFill>
                  <a:srgbClr val="00B0F0"/>
                </a:solidFill>
              </a:rPr>
              <a:t>	</a:t>
            </a:r>
            <a:r>
              <a:rPr lang="es-ES" sz="3200" dirty="0">
                <a:solidFill>
                  <a:schemeClr val="bg1"/>
                </a:solidFill>
              </a:rPr>
              <a:t>Modelamiento</a:t>
            </a:r>
          </a:p>
          <a:p>
            <a:pPr marL="0" indent="0">
              <a:spcBef>
                <a:spcPts val="1067"/>
              </a:spcBef>
              <a:buNone/>
            </a:pPr>
            <a:r>
              <a:rPr lang="es-ES" sz="3733" b="1" dirty="0">
                <a:solidFill>
                  <a:srgbClr val="00B0F0"/>
                </a:solidFill>
              </a:rPr>
              <a:t>06</a:t>
            </a:r>
            <a:r>
              <a:rPr lang="es-ES" sz="3200" b="1" dirty="0">
                <a:solidFill>
                  <a:srgbClr val="00B0F0"/>
                </a:solidFill>
              </a:rPr>
              <a:t>	</a:t>
            </a:r>
            <a:r>
              <a:rPr lang="es-ES" sz="3200" dirty="0">
                <a:solidFill>
                  <a:schemeClr val="bg1"/>
                </a:solidFill>
              </a:rPr>
              <a:t>Conclusiones</a:t>
            </a:r>
          </a:p>
          <a:p>
            <a:pPr marL="0" indent="0">
              <a:spcBef>
                <a:spcPts val="1067"/>
              </a:spcBef>
              <a:buNone/>
            </a:pPr>
            <a:endParaRPr lang="es-ES" sz="3200" dirty="0">
              <a:solidFill>
                <a:schemeClr val="bg1"/>
              </a:solidFill>
            </a:endParaRPr>
          </a:p>
          <a:p>
            <a:pPr marL="0" indent="0">
              <a:spcBef>
                <a:spcPts val="1067"/>
              </a:spcBef>
              <a:buNone/>
            </a:pPr>
            <a:endParaRPr lang="es-PE" sz="3200" dirty="0"/>
          </a:p>
          <a:p>
            <a:pPr marL="0" indent="0">
              <a:spcBef>
                <a:spcPts val="1333"/>
              </a:spcBef>
              <a:spcAft>
                <a:spcPts val="667"/>
              </a:spcAft>
              <a:buNone/>
            </a:pPr>
            <a:endParaRPr sz="3200" dirty="0"/>
          </a:p>
        </p:txBody>
      </p:sp>
      <p:sp>
        <p:nvSpPr>
          <p:cNvPr id="463" name="Google Shape;463;p2"/>
          <p:cNvSpPr txBox="1">
            <a:spLocks noGrp="1"/>
          </p:cNvSpPr>
          <p:nvPr>
            <p:ph type="ctrTitle"/>
          </p:nvPr>
        </p:nvSpPr>
        <p:spPr>
          <a:xfrm>
            <a:off x="825100" y="548900"/>
            <a:ext cx="63036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solidFill>
                <a:latin typeface="Tw Cen MT Condensed" panose="020B0606020104020203" pitchFamily="34" charset="0"/>
              </a:rPr>
              <a:t>AGENDA</a:t>
            </a:r>
            <a:endParaRPr sz="4400" dirty="0">
              <a:solidFill>
                <a:schemeClr val="bg1"/>
              </a:solidFill>
              <a:latin typeface="Tw Cen MT Condensed" panose="020B06060201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1179985" y="543458"/>
            <a:ext cx="4990427" cy="770400"/>
          </a:xfrm>
          <a:prstGeom prst="rect">
            <a:avLst/>
          </a:prstGeom>
          <a:noFill/>
          <a:ln>
            <a:noFill/>
          </a:ln>
        </p:spPr>
        <p:txBody>
          <a:bodyPr spcFirstLastPara="1" vert="horz" wrap="square" lIns="121900" tIns="121900" rIns="121900" bIns="121900" rtlCol="0" anchor="b" anchorCtr="0">
            <a:noAutofit/>
          </a:bodyPr>
          <a:lstStyle/>
          <a:p>
            <a:r>
              <a:rPr lang="es-PE" sz="4400" dirty="0">
                <a:solidFill>
                  <a:schemeClr val="bg1"/>
                </a:solidFill>
                <a:latin typeface="Tw Cen MT Condensed" panose="020B0606020104020203" pitchFamily="34" charset="0"/>
              </a:rPr>
              <a:t>Contexto Comercial</a:t>
            </a:r>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825100" y="1453882"/>
            <a:ext cx="9615373" cy="4338749"/>
          </a:xfrm>
        </p:spPr>
        <p:txBody>
          <a:bodyPr>
            <a:normAutofit fontScale="62500" lnSpcReduction="20000"/>
          </a:bodyPr>
          <a:lstStyle/>
          <a:p>
            <a:r>
              <a:rPr lang="es-ES" b="0" i="0" dirty="0">
                <a:solidFill>
                  <a:schemeClr val="bg1"/>
                </a:solidFill>
                <a:effectLst/>
                <a:latin typeface="Maven Pro" panose="020B0604020202020204" charset="0"/>
              </a:rPr>
              <a:t>Uno de los principales ingresos de los bancos son los préstamos a los clientes. La ganancia de los bancos radica en los intereses que le cobran por el préstamo, el cual varía para cada cliente y está sujeto a diferentes factores. </a:t>
            </a:r>
          </a:p>
          <a:p>
            <a:r>
              <a:rPr lang="es-ES" b="0" i="0" dirty="0">
                <a:solidFill>
                  <a:schemeClr val="bg1"/>
                </a:solidFill>
                <a:effectLst/>
                <a:latin typeface="Maven Pro" panose="020B0604020202020204" charset="0"/>
              </a:rPr>
              <a:t>Uno de los factores más importantes es el </a:t>
            </a:r>
          </a:p>
          <a:p>
            <a:pPr marL="152396" indent="0">
              <a:buNone/>
            </a:pPr>
            <a:r>
              <a:rPr lang="es-ES" b="0" i="0" dirty="0">
                <a:solidFill>
                  <a:schemeClr val="bg1"/>
                </a:solidFill>
                <a:effectLst/>
                <a:latin typeface="Maven Pro" panose="020B0604020202020204" charset="0"/>
              </a:rPr>
              <a:t>        riesgo, y este se calcula por las distintas </a:t>
            </a:r>
          </a:p>
          <a:p>
            <a:pPr marL="152396" indent="0">
              <a:buNone/>
            </a:pPr>
            <a:r>
              <a:rPr lang="es-ES" b="0" i="0" dirty="0">
                <a:solidFill>
                  <a:schemeClr val="bg1"/>
                </a:solidFill>
                <a:effectLst/>
                <a:latin typeface="Maven Pro" panose="020B0604020202020204" charset="0"/>
              </a:rPr>
              <a:t>        variables que tiene el cliente, como por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        ejemplo su edad, sus ingresos mensuales,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        su historial crediticio, etc. </a:t>
            </a:r>
          </a:p>
          <a:p>
            <a:r>
              <a:rPr lang="es-ES" b="0" i="0" dirty="0">
                <a:solidFill>
                  <a:schemeClr val="bg1"/>
                </a:solidFill>
                <a:effectLst/>
                <a:latin typeface="Maven Pro" panose="020B0604020202020204" charset="0"/>
              </a:rPr>
              <a:t>Sin embargo, existen algunos clientes a los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cuales les prestan dinero y luego terminan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incumpliendo los pagos, lo cual termina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perjudicando a los bancos. </a:t>
            </a:r>
          </a:p>
          <a:p>
            <a:r>
              <a:rPr lang="es-ES" b="0" i="0" dirty="0">
                <a:solidFill>
                  <a:schemeClr val="bg1"/>
                </a:solidFill>
                <a:effectLst/>
                <a:latin typeface="Maven Pro" panose="020B0604020202020204" charset="0"/>
              </a:rPr>
              <a:t>Esta práctica se ha vuelto algo frecuente en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algunas personas, ya que saben que no hay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cárcel por incumplimiento de pagos. Por lo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tanto, se desea identificar a los clientes que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van a incumplir los pagos para así minimizar </a:t>
            </a:r>
            <a:br>
              <a:rPr lang="es-ES" b="0" i="0" dirty="0">
                <a:solidFill>
                  <a:schemeClr val="bg1"/>
                </a:solidFill>
                <a:effectLst/>
                <a:latin typeface="Maven Pro" panose="020B0604020202020204" charset="0"/>
              </a:rPr>
            </a:br>
            <a:r>
              <a:rPr lang="es-ES" b="0" i="0" dirty="0">
                <a:solidFill>
                  <a:schemeClr val="bg1"/>
                </a:solidFill>
                <a:effectLst/>
                <a:latin typeface="Maven Pro" panose="020B0604020202020204" charset="0"/>
              </a:rPr>
              <a:t>las pérdidas del banco y la utilidad sea mayor.</a:t>
            </a:r>
            <a:endParaRPr lang="es-PE" dirty="0">
              <a:solidFill>
                <a:schemeClr val="bg1"/>
              </a:solidFill>
              <a:latin typeface="Maven Pro" panose="020B0604020202020204" charset="0"/>
            </a:endParaRPr>
          </a:p>
        </p:txBody>
      </p:sp>
      <p:pic>
        <p:nvPicPr>
          <p:cNvPr id="1026" name="Picture 2" descr="Las mejores opciones de banco para su préstamo">
            <a:extLst>
              <a:ext uri="{FF2B5EF4-FFF2-40B4-BE49-F238E27FC236}">
                <a16:creationId xmlns:a16="http://schemas.microsoft.com/office/drawing/2014/main" id="{40858C61-346A-2E71-62F7-1F550BEDD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412" y="2254966"/>
            <a:ext cx="4774507" cy="3189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100" y="548900"/>
            <a:ext cx="4990427" cy="770400"/>
          </a:xfrm>
          <a:prstGeom prst="rect">
            <a:avLst/>
          </a:prstGeom>
          <a:noFill/>
          <a:ln>
            <a:noFill/>
          </a:ln>
        </p:spPr>
        <p:txBody>
          <a:bodyPr spcFirstLastPara="1" vert="horz" wrap="square" lIns="121900" tIns="121900" rIns="121900" bIns="121900" rtlCol="0" anchor="b" anchorCtr="0">
            <a:noAutofit/>
          </a:bodyPr>
          <a:lstStyle/>
          <a:p>
            <a:r>
              <a:rPr lang="es-PE" sz="4800" dirty="0">
                <a:solidFill>
                  <a:schemeClr val="bg1"/>
                </a:solidFill>
                <a:latin typeface="Tw Cen MT Condensed" panose="020B0606020104020203" pitchFamily="34" charset="0"/>
              </a:rPr>
              <a:t>Objetivos</a:t>
            </a:r>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750690" y="1453882"/>
            <a:ext cx="8814021" cy="4338749"/>
          </a:xfrm>
        </p:spPr>
        <p:txBody>
          <a:bodyPr>
            <a:normAutofit/>
          </a:bodyPr>
          <a:lstStyle/>
          <a:p>
            <a:pPr algn="l"/>
            <a:r>
              <a:rPr lang="es-ES" sz="2000" b="1" dirty="0">
                <a:solidFill>
                  <a:schemeClr val="bg1"/>
                </a:solidFill>
                <a:latin typeface="Maven Pro" panose="020B0604020202020204" charset="0"/>
              </a:rPr>
              <a:t>Objetivo Principal:</a:t>
            </a:r>
          </a:p>
          <a:p>
            <a:pPr marL="152396" indent="0">
              <a:buNone/>
            </a:pPr>
            <a:r>
              <a:rPr lang="es-ES" sz="2000" dirty="0">
                <a:solidFill>
                  <a:schemeClr val="bg1"/>
                </a:solidFill>
                <a:latin typeface="Maven Pro" panose="020B0604020202020204" charset="0"/>
              </a:rPr>
              <a:t>- Identificar a los clientes de un banco que tengan alto </a:t>
            </a:r>
            <a:br>
              <a:rPr lang="es-ES" sz="2000" dirty="0">
                <a:solidFill>
                  <a:schemeClr val="bg1"/>
                </a:solidFill>
                <a:latin typeface="Maven Pro" panose="020B0604020202020204" charset="0"/>
              </a:rPr>
            </a:br>
            <a:r>
              <a:rPr lang="es-ES" sz="2000" dirty="0">
                <a:solidFill>
                  <a:schemeClr val="bg1"/>
                </a:solidFill>
                <a:latin typeface="Maven Pro" panose="020B0604020202020204" charset="0"/>
              </a:rPr>
              <a:t>riesgo de incumplimiento de pago utilizando técnicas </a:t>
            </a:r>
            <a:br>
              <a:rPr lang="es-ES" sz="2000" dirty="0">
                <a:solidFill>
                  <a:schemeClr val="bg1"/>
                </a:solidFill>
                <a:latin typeface="Maven Pro" panose="020B0604020202020204" charset="0"/>
              </a:rPr>
            </a:br>
            <a:r>
              <a:rPr lang="es-ES" sz="2000" dirty="0">
                <a:solidFill>
                  <a:schemeClr val="bg1"/>
                </a:solidFill>
                <a:latin typeface="Maven Pro" panose="020B0604020202020204" charset="0"/>
              </a:rPr>
              <a:t>de data </a:t>
            </a:r>
            <a:r>
              <a:rPr lang="es-ES" sz="2000" dirty="0" err="1">
                <a:solidFill>
                  <a:schemeClr val="bg1"/>
                </a:solidFill>
                <a:latin typeface="Maven Pro" panose="020B0604020202020204" charset="0"/>
              </a:rPr>
              <a:t>science</a:t>
            </a:r>
            <a:r>
              <a:rPr lang="es-ES" sz="2000" dirty="0">
                <a:solidFill>
                  <a:schemeClr val="bg1"/>
                </a:solidFill>
                <a:latin typeface="Maven Pro" panose="020B0604020202020204" charset="0"/>
              </a:rPr>
              <a:t> y modelos de machine </a:t>
            </a:r>
            <a:r>
              <a:rPr lang="es-ES" sz="2000" dirty="0" err="1">
                <a:solidFill>
                  <a:schemeClr val="bg1"/>
                </a:solidFill>
                <a:latin typeface="Maven Pro" panose="020B0604020202020204" charset="0"/>
              </a:rPr>
              <a:t>learning</a:t>
            </a:r>
            <a:r>
              <a:rPr lang="es-ES" sz="2000" dirty="0">
                <a:solidFill>
                  <a:schemeClr val="bg1"/>
                </a:solidFill>
                <a:latin typeface="Maven Pro" panose="020B0604020202020204" charset="0"/>
              </a:rPr>
              <a:t>. </a:t>
            </a:r>
          </a:p>
          <a:p>
            <a:r>
              <a:rPr lang="es-ES" sz="2000" b="1" dirty="0">
                <a:solidFill>
                  <a:schemeClr val="bg1"/>
                </a:solidFill>
                <a:latin typeface="Maven Pro" panose="020B0604020202020204" charset="0"/>
              </a:rPr>
              <a:t>Objetivos Secundarios:</a:t>
            </a:r>
          </a:p>
          <a:p>
            <a:pPr marL="152396" indent="0">
              <a:buNone/>
            </a:pPr>
            <a:r>
              <a:rPr lang="es-ES" sz="2000" dirty="0">
                <a:solidFill>
                  <a:schemeClr val="bg1"/>
                </a:solidFill>
                <a:latin typeface="Maven Pro" panose="020B0604020202020204" charset="0"/>
              </a:rPr>
              <a:t>- Identificar los factores más influyentes en el riesgo de incumplimiento de pago</a:t>
            </a:r>
          </a:p>
          <a:p>
            <a:pPr marL="152396" indent="0">
              <a:buNone/>
            </a:pPr>
            <a:r>
              <a:rPr lang="es-ES" sz="2000" dirty="0">
                <a:solidFill>
                  <a:schemeClr val="bg1"/>
                </a:solidFill>
                <a:latin typeface="Maven Pro" panose="020B0604020202020204" charset="0"/>
              </a:rPr>
              <a:t>- Desarrollar un sistema automatizado para calificar el riesgo de impago de los clientes.</a:t>
            </a:r>
          </a:p>
          <a:p>
            <a:pPr marL="152396" indent="0">
              <a:buNone/>
            </a:pPr>
            <a:r>
              <a:rPr lang="es-ES" sz="2000" dirty="0">
                <a:solidFill>
                  <a:schemeClr val="bg1"/>
                </a:solidFill>
                <a:latin typeface="Maven Pro" panose="020B0604020202020204" charset="0"/>
              </a:rPr>
              <a:t>- Evaluar la precisión y eficacia del modelo</a:t>
            </a:r>
          </a:p>
          <a:p>
            <a:pPr marL="152396" indent="0">
              <a:buNone/>
            </a:pPr>
            <a:r>
              <a:rPr lang="es-ES" sz="2000" dirty="0">
                <a:solidFill>
                  <a:schemeClr val="bg1"/>
                </a:solidFill>
                <a:latin typeface="Maven Pro" panose="020B0604020202020204" charset="0"/>
              </a:rPr>
              <a:t>- Implementar soluciones para reducir el riesgo de impago</a:t>
            </a:r>
          </a:p>
          <a:p>
            <a:pPr marL="152396" indent="0">
              <a:buNone/>
            </a:pPr>
            <a:r>
              <a:rPr lang="es-ES" sz="2000" dirty="0">
                <a:solidFill>
                  <a:schemeClr val="bg1"/>
                </a:solidFill>
                <a:latin typeface="Maven Pro" panose="020B0604020202020204" charset="0"/>
              </a:rPr>
              <a:t>- Mejorar la toma de decisiones de la empresa en cuanto a la asignación de crédito a los clientes</a:t>
            </a:r>
          </a:p>
        </p:txBody>
      </p:sp>
      <p:pic>
        <p:nvPicPr>
          <p:cNvPr id="2050" name="Picture 2" descr="creditR: R Package to Enhance Credit Risk Scoring and Validation">
            <a:extLst>
              <a:ext uri="{FF2B5EF4-FFF2-40B4-BE49-F238E27FC236}">
                <a16:creationId xmlns:a16="http://schemas.microsoft.com/office/drawing/2014/main" id="{E0AD7EF5-B07C-D834-8C9D-2A081592D4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87" t="11201" r="8689" b="11961"/>
          <a:stretch/>
        </p:blipFill>
        <p:spPr bwMode="auto">
          <a:xfrm>
            <a:off x="7188096" y="731624"/>
            <a:ext cx="4178804" cy="223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0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643"/>
        <p:cNvGrpSpPr/>
        <p:nvPr/>
      </p:nvGrpSpPr>
      <p:grpSpPr>
        <a:xfrm>
          <a:off x="0" y="0"/>
          <a:ext cx="0" cy="0"/>
          <a:chOff x="0" y="0"/>
          <a:chExt cx="0" cy="0"/>
        </a:xfrm>
      </p:grpSpPr>
      <p:sp>
        <p:nvSpPr>
          <p:cNvPr id="644" name="Google Shape;644;p9"/>
          <p:cNvSpPr txBox="1">
            <a:spLocks noGrp="1"/>
          </p:cNvSpPr>
          <p:nvPr>
            <p:ph type="ctrTitle" idx="8"/>
          </p:nvPr>
        </p:nvSpPr>
        <p:spPr>
          <a:xfrm>
            <a:off x="828840" y="548900"/>
            <a:ext cx="7851600" cy="770400"/>
          </a:xfrm>
          <a:prstGeom prst="rect">
            <a:avLst/>
          </a:prstGeom>
          <a:noFill/>
          <a:ln>
            <a:noFill/>
          </a:ln>
        </p:spPr>
        <p:txBody>
          <a:bodyPr spcFirstLastPara="1" vert="horz" wrap="square" lIns="121900" tIns="121900" rIns="121900" bIns="121900" rtlCol="0" anchor="b" anchorCtr="0">
            <a:noAutofit/>
          </a:bodyPr>
          <a:lstStyle/>
          <a:p>
            <a:r>
              <a:rPr lang="en" sz="4800" dirty="0">
                <a:solidFill>
                  <a:schemeClr val="bg1">
                    <a:lumMod val="95000"/>
                  </a:schemeClr>
                </a:solidFill>
                <a:latin typeface="Tw Cen MT Condensed" panose="020B0606020104020203" pitchFamily="34" charset="0"/>
              </a:rPr>
              <a:t>Resumen Metadata</a:t>
            </a:r>
            <a:endParaRPr sz="4800" dirty="0">
              <a:solidFill>
                <a:schemeClr val="bg1">
                  <a:lumMod val="95000"/>
                </a:schemeClr>
              </a:solidFill>
              <a:latin typeface="Tw Cen MT Condensed" panose="020B0606020104020203" pitchFamily="34" charset="0"/>
            </a:endParaRPr>
          </a:p>
        </p:txBody>
      </p:sp>
      <p:sp>
        <p:nvSpPr>
          <p:cNvPr id="645" name="Google Shape;645;p9"/>
          <p:cNvSpPr txBox="1">
            <a:spLocks noGrp="1"/>
          </p:cNvSpPr>
          <p:nvPr>
            <p:ph type="ctrTitle" idx="2"/>
          </p:nvPr>
        </p:nvSpPr>
        <p:spPr>
          <a:xfrm>
            <a:off x="8680440" y="1662341"/>
            <a:ext cx="2508400" cy="859600"/>
          </a:xfrm>
          <a:prstGeom prst="rect">
            <a:avLst/>
          </a:prstGeom>
          <a:noFill/>
          <a:ln>
            <a:noFill/>
          </a:ln>
        </p:spPr>
        <p:txBody>
          <a:bodyPr spcFirstLastPara="1" vert="horz" wrap="square" lIns="121900" tIns="121900" rIns="121900" bIns="121900" rtlCol="0" anchor="b" anchorCtr="0">
            <a:noAutofit/>
          </a:bodyPr>
          <a:lstStyle/>
          <a:p>
            <a:r>
              <a:rPr lang="en" sz="2000" dirty="0">
                <a:latin typeface="Maven Pro" panose="020B0604020202020204" charset="0"/>
              </a:rPr>
              <a:t>VARIABLES CUALITATIVAS</a:t>
            </a:r>
            <a:endParaRPr sz="2000" dirty="0">
              <a:latin typeface="Maven Pro" panose="020B0604020202020204" charset="0"/>
            </a:endParaRPr>
          </a:p>
        </p:txBody>
      </p:sp>
      <p:sp>
        <p:nvSpPr>
          <p:cNvPr id="646" name="Google Shape;646;p9"/>
          <p:cNvSpPr txBox="1">
            <a:spLocks noGrp="1"/>
          </p:cNvSpPr>
          <p:nvPr>
            <p:ph type="ctrTitle" idx="4"/>
          </p:nvPr>
        </p:nvSpPr>
        <p:spPr>
          <a:xfrm>
            <a:off x="1104871" y="4788609"/>
            <a:ext cx="2508400" cy="859600"/>
          </a:xfrm>
          <a:prstGeom prst="rect">
            <a:avLst/>
          </a:prstGeom>
          <a:noFill/>
          <a:ln>
            <a:noFill/>
          </a:ln>
        </p:spPr>
        <p:txBody>
          <a:bodyPr spcFirstLastPara="1" vert="horz" wrap="square" lIns="121900" tIns="121900" rIns="121900" bIns="121900" rtlCol="0" anchor="b" anchorCtr="0">
            <a:noAutofit/>
          </a:bodyPr>
          <a:lstStyle/>
          <a:p>
            <a:r>
              <a:rPr lang="en" sz="2000" dirty="0">
                <a:latin typeface="Maven Pro" panose="020B0604020202020204" charset="0"/>
              </a:rPr>
              <a:t>TARGET</a:t>
            </a:r>
            <a:endParaRPr sz="2000" dirty="0">
              <a:latin typeface="Maven Pro" panose="020B0604020202020204" charset="0"/>
            </a:endParaRPr>
          </a:p>
        </p:txBody>
      </p:sp>
      <p:sp>
        <p:nvSpPr>
          <p:cNvPr id="647" name="Google Shape;647;p9"/>
          <p:cNvSpPr txBox="1">
            <a:spLocks noGrp="1"/>
          </p:cNvSpPr>
          <p:nvPr>
            <p:ph type="subTitle" idx="7"/>
          </p:nvPr>
        </p:nvSpPr>
        <p:spPr>
          <a:xfrm>
            <a:off x="7681508" y="5097109"/>
            <a:ext cx="4216345" cy="1504023"/>
          </a:xfrm>
          <a:prstGeom prst="rect">
            <a:avLst/>
          </a:prstGeom>
          <a:noFill/>
          <a:ln>
            <a:noFill/>
          </a:ln>
        </p:spPr>
        <p:txBody>
          <a:bodyPr spcFirstLastPara="1" vert="horz" wrap="square" lIns="121900" tIns="121900" rIns="121900" bIns="121900" rtlCol="0" anchor="t" anchorCtr="0">
            <a:noAutofit/>
          </a:bodyPr>
          <a:lstStyle/>
          <a:p>
            <a:pPr marL="0" indent="0"/>
            <a:r>
              <a:rPr lang="en" dirty="0">
                <a:solidFill>
                  <a:schemeClr val="bg1">
                    <a:lumMod val="95000"/>
                  </a:schemeClr>
                </a:solidFill>
                <a:latin typeface="Maven Pro" panose="020B0604020202020204" charset="0"/>
              </a:rPr>
              <a:t>24 VARIABLES</a:t>
            </a:r>
          </a:p>
          <a:p>
            <a:pPr marL="0" indent="0"/>
            <a:r>
              <a:rPr lang="en" dirty="0">
                <a:solidFill>
                  <a:schemeClr val="bg1">
                    <a:lumMod val="95000"/>
                  </a:schemeClr>
                </a:solidFill>
                <a:latin typeface="Maven Pro" panose="020B0604020202020204" charset="0"/>
              </a:rPr>
              <a:t>30000 REGISTROS</a:t>
            </a:r>
          </a:p>
          <a:p>
            <a:pPr marL="0" indent="0"/>
            <a:r>
              <a:rPr lang="en" dirty="0">
                <a:solidFill>
                  <a:schemeClr val="bg1">
                    <a:lumMod val="95000"/>
                  </a:schemeClr>
                </a:solidFill>
                <a:latin typeface="Maven Pro" panose="020B0604020202020204" charset="0"/>
              </a:rPr>
              <a:t>0 VALORES NULOS</a:t>
            </a:r>
          </a:p>
        </p:txBody>
      </p:sp>
      <p:sp>
        <p:nvSpPr>
          <p:cNvPr id="648" name="Google Shape;648;p9"/>
          <p:cNvSpPr txBox="1">
            <a:spLocks noGrp="1"/>
          </p:cNvSpPr>
          <p:nvPr>
            <p:ph type="ctrTitle"/>
          </p:nvPr>
        </p:nvSpPr>
        <p:spPr>
          <a:xfrm>
            <a:off x="1237505" y="1743229"/>
            <a:ext cx="2508400" cy="859600"/>
          </a:xfrm>
          <a:prstGeom prst="rect">
            <a:avLst/>
          </a:prstGeom>
          <a:noFill/>
          <a:ln>
            <a:noFill/>
          </a:ln>
        </p:spPr>
        <p:txBody>
          <a:bodyPr spcFirstLastPara="1" vert="horz" wrap="square" lIns="121900" tIns="121900" rIns="121900" bIns="121900" rtlCol="0" anchor="b" anchorCtr="0">
            <a:noAutofit/>
          </a:bodyPr>
          <a:lstStyle/>
          <a:p>
            <a:r>
              <a:rPr lang="en" sz="2000" dirty="0">
                <a:latin typeface="Maven Pro" panose="020B0604020202020204" charset="0"/>
              </a:rPr>
              <a:t>VARIABLES CUANTITATIVAS</a:t>
            </a:r>
            <a:endParaRPr sz="2000" dirty="0">
              <a:latin typeface="Maven Pro" panose="020B0604020202020204" charset="0"/>
            </a:endParaRPr>
          </a:p>
        </p:txBody>
      </p:sp>
      <p:sp>
        <p:nvSpPr>
          <p:cNvPr id="649" name="Google Shape;649;p9"/>
          <p:cNvSpPr txBox="1">
            <a:spLocks noGrp="1"/>
          </p:cNvSpPr>
          <p:nvPr>
            <p:ph type="subTitle" idx="1"/>
          </p:nvPr>
        </p:nvSpPr>
        <p:spPr>
          <a:xfrm>
            <a:off x="225540" y="2442983"/>
            <a:ext cx="2289867" cy="2134968"/>
          </a:xfrm>
          <a:prstGeom prst="rect">
            <a:avLst/>
          </a:prstGeom>
          <a:noFill/>
          <a:ln>
            <a:noFill/>
          </a:ln>
        </p:spPr>
        <p:txBody>
          <a:bodyPr spcFirstLastPara="1" vert="horz" wrap="square" lIns="121900" tIns="121900" rIns="121900" bIns="121900" rtlCol="0" anchor="t" anchorCtr="0">
            <a:noAutofit/>
          </a:bodyPr>
          <a:lstStyle/>
          <a:p>
            <a:pPr marL="0" indent="0"/>
            <a:r>
              <a:rPr lang="es-PE" u="sng" dirty="0">
                <a:solidFill>
                  <a:schemeClr val="bg1">
                    <a:lumMod val="95000"/>
                  </a:schemeClr>
                </a:solidFill>
                <a:latin typeface="Maven Pro" panose="020B0604020202020204" charset="0"/>
              </a:rPr>
              <a:t>DISCRETAS</a:t>
            </a:r>
          </a:p>
          <a:p>
            <a:pPr marL="0" indent="0" algn="l"/>
            <a:r>
              <a:rPr lang="es-PE" dirty="0">
                <a:solidFill>
                  <a:schemeClr val="bg1">
                    <a:lumMod val="95000"/>
                  </a:schemeClr>
                </a:solidFill>
                <a:latin typeface="Maven Pro" panose="020B0604020202020204" charset="0"/>
              </a:rPr>
              <a:t>- </a:t>
            </a:r>
            <a:r>
              <a:rPr lang="es-PE" b="0" i="0" dirty="0">
                <a:solidFill>
                  <a:schemeClr val="bg1">
                    <a:lumMod val="95000"/>
                  </a:schemeClr>
                </a:solidFill>
                <a:effectLst/>
                <a:latin typeface="Maven Pro" panose="020B0604020202020204" charset="0"/>
              </a:rPr>
              <a:t>AGE</a:t>
            </a:r>
          </a:p>
          <a:p>
            <a:pPr marL="0" indent="0" algn="l"/>
            <a:r>
              <a:rPr lang="es-PE" b="0" i="0" dirty="0">
                <a:solidFill>
                  <a:schemeClr val="bg1">
                    <a:lumMod val="95000"/>
                  </a:schemeClr>
                </a:solidFill>
                <a:effectLst/>
                <a:latin typeface="Maven Pro" panose="020B0604020202020204" charset="0"/>
              </a:rPr>
              <a:t>- PAY_1</a:t>
            </a:r>
          </a:p>
          <a:p>
            <a:pPr marL="0" indent="0" algn="l"/>
            <a:r>
              <a:rPr lang="es-PE" b="0" i="0" dirty="0">
                <a:solidFill>
                  <a:schemeClr val="bg1">
                    <a:lumMod val="95000"/>
                  </a:schemeClr>
                </a:solidFill>
                <a:effectLst/>
                <a:latin typeface="Maven Pro" panose="020B0604020202020204" charset="0"/>
              </a:rPr>
              <a:t>- PAY_2</a:t>
            </a:r>
          </a:p>
          <a:p>
            <a:pPr marL="0" indent="0" algn="l"/>
            <a:r>
              <a:rPr lang="es-PE" b="0" i="0" dirty="0">
                <a:solidFill>
                  <a:schemeClr val="bg1">
                    <a:lumMod val="95000"/>
                  </a:schemeClr>
                </a:solidFill>
                <a:effectLst/>
                <a:latin typeface="Maven Pro" panose="020B0604020202020204" charset="0"/>
              </a:rPr>
              <a:t>- PAY_3</a:t>
            </a:r>
          </a:p>
          <a:p>
            <a:pPr marL="0" indent="0" algn="l"/>
            <a:r>
              <a:rPr lang="es-PE" b="0" i="0" dirty="0">
                <a:solidFill>
                  <a:schemeClr val="bg1">
                    <a:lumMod val="95000"/>
                  </a:schemeClr>
                </a:solidFill>
                <a:effectLst/>
                <a:latin typeface="Maven Pro" panose="020B0604020202020204" charset="0"/>
              </a:rPr>
              <a:t>- PAY_4</a:t>
            </a:r>
          </a:p>
          <a:p>
            <a:pPr marL="0" indent="0" algn="l"/>
            <a:r>
              <a:rPr lang="es-PE" b="0" i="0" dirty="0">
                <a:solidFill>
                  <a:schemeClr val="bg1">
                    <a:lumMod val="95000"/>
                  </a:schemeClr>
                </a:solidFill>
                <a:effectLst/>
                <a:latin typeface="Maven Pro" panose="020B0604020202020204" charset="0"/>
              </a:rPr>
              <a:t>- PAY_5</a:t>
            </a:r>
          </a:p>
          <a:p>
            <a:pPr marL="0" indent="0" algn="l"/>
            <a:r>
              <a:rPr lang="es-PE" b="0" i="0" dirty="0">
                <a:solidFill>
                  <a:schemeClr val="bg1">
                    <a:lumMod val="95000"/>
                  </a:schemeClr>
                </a:solidFill>
                <a:effectLst/>
                <a:latin typeface="Maven Pro" panose="020B0604020202020204" charset="0"/>
              </a:rPr>
              <a:t>- PAY_6</a:t>
            </a:r>
          </a:p>
          <a:p>
            <a:pPr marL="0" indent="0" algn="l"/>
            <a:endParaRPr lang="es-PE" b="0" i="0" dirty="0">
              <a:effectLst/>
              <a:latin typeface="Maven Pro" panose="020B0604020202020204" charset="0"/>
            </a:endParaRPr>
          </a:p>
          <a:p>
            <a:pPr marL="0" indent="0"/>
            <a:endParaRPr lang="es-PE" dirty="0"/>
          </a:p>
        </p:txBody>
      </p:sp>
      <p:sp>
        <p:nvSpPr>
          <p:cNvPr id="650" name="Google Shape;650;p9"/>
          <p:cNvSpPr txBox="1">
            <a:spLocks noGrp="1"/>
          </p:cNvSpPr>
          <p:nvPr>
            <p:ph type="subTitle" idx="3"/>
          </p:nvPr>
        </p:nvSpPr>
        <p:spPr>
          <a:xfrm>
            <a:off x="9093091" y="2515262"/>
            <a:ext cx="2288381" cy="1321212"/>
          </a:xfrm>
          <a:prstGeom prst="rect">
            <a:avLst/>
          </a:prstGeom>
          <a:noFill/>
          <a:ln>
            <a:noFill/>
          </a:ln>
        </p:spPr>
        <p:txBody>
          <a:bodyPr spcFirstLastPara="1" vert="horz" wrap="square" lIns="121900" tIns="121900" rIns="121900" bIns="121900" rtlCol="0" anchor="t" anchorCtr="0">
            <a:noAutofit/>
          </a:bodyPr>
          <a:lstStyle/>
          <a:p>
            <a:pPr marL="0" indent="0" algn="l"/>
            <a:r>
              <a:rPr lang="es-PE" sz="1800" b="0" i="0" dirty="0">
                <a:solidFill>
                  <a:schemeClr val="bg1">
                    <a:lumMod val="95000"/>
                  </a:schemeClr>
                </a:solidFill>
                <a:effectLst/>
                <a:latin typeface="Maven Pro" panose="020B0604020202020204" charset="0"/>
              </a:rPr>
              <a:t>- SEX</a:t>
            </a:r>
          </a:p>
          <a:p>
            <a:pPr marL="0" indent="0" algn="l"/>
            <a:r>
              <a:rPr lang="es-PE" sz="1800" b="0" i="0" dirty="0">
                <a:solidFill>
                  <a:schemeClr val="bg1">
                    <a:lumMod val="95000"/>
                  </a:schemeClr>
                </a:solidFill>
                <a:effectLst/>
                <a:latin typeface="Maven Pro" panose="020B0604020202020204" charset="0"/>
              </a:rPr>
              <a:t>- EDUCATION</a:t>
            </a:r>
          </a:p>
          <a:p>
            <a:pPr marL="0" indent="0" algn="l"/>
            <a:r>
              <a:rPr lang="es-PE" sz="1800" dirty="0">
                <a:solidFill>
                  <a:schemeClr val="bg1">
                    <a:lumMod val="95000"/>
                  </a:schemeClr>
                </a:solidFill>
                <a:latin typeface="Maven Pro" panose="020B0604020202020204" charset="0"/>
              </a:rPr>
              <a:t>- </a:t>
            </a:r>
            <a:r>
              <a:rPr lang="es-PE" sz="1800" b="0" i="0" dirty="0">
                <a:solidFill>
                  <a:schemeClr val="bg1">
                    <a:lumMod val="95000"/>
                  </a:schemeClr>
                </a:solidFill>
                <a:effectLst/>
                <a:latin typeface="Maven Pro" panose="020B0604020202020204" charset="0"/>
              </a:rPr>
              <a:t>MARRIAGE</a:t>
            </a:r>
          </a:p>
        </p:txBody>
      </p:sp>
      <p:sp>
        <p:nvSpPr>
          <p:cNvPr id="651" name="Google Shape;651;p9"/>
          <p:cNvSpPr txBox="1">
            <a:spLocks noGrp="1"/>
          </p:cNvSpPr>
          <p:nvPr>
            <p:ph type="subTitle" idx="5"/>
          </p:nvPr>
        </p:nvSpPr>
        <p:spPr>
          <a:xfrm>
            <a:off x="362605" y="5474871"/>
            <a:ext cx="4124072" cy="1181812"/>
          </a:xfrm>
          <a:prstGeom prst="rect">
            <a:avLst/>
          </a:prstGeom>
          <a:solidFill>
            <a:srgbClr val="002845"/>
          </a:solidFill>
          <a:ln>
            <a:noFill/>
          </a:ln>
        </p:spPr>
        <p:txBody>
          <a:bodyPr spcFirstLastPara="1" vert="horz" wrap="square" lIns="121900" tIns="121900" rIns="121900" bIns="121900" rtlCol="0" anchor="t" anchorCtr="0">
            <a:noAutofit/>
          </a:bodyPr>
          <a:lstStyle/>
          <a:p>
            <a:pPr marL="0" indent="0"/>
            <a:r>
              <a:rPr lang="en" sz="1800" dirty="0">
                <a:solidFill>
                  <a:schemeClr val="bg1">
                    <a:lumMod val="95000"/>
                  </a:schemeClr>
                </a:solidFill>
              </a:rPr>
              <a:t>DEFAULT (“1” SI NO PAGÓ Y “0” SI CUMPLIÓ EL PAGO)</a:t>
            </a:r>
          </a:p>
          <a:p>
            <a:pPr marL="0" indent="0"/>
            <a:r>
              <a:rPr lang="en" sz="1800" dirty="0">
                <a:solidFill>
                  <a:schemeClr val="bg1">
                    <a:lumMod val="95000"/>
                  </a:schemeClr>
                </a:solidFill>
              </a:rPr>
              <a:t>77.9% PAGÓ - 22.1% NO PAGÓ</a:t>
            </a:r>
            <a:endParaRPr sz="1800" dirty="0">
              <a:solidFill>
                <a:schemeClr val="bg1">
                  <a:lumMod val="95000"/>
                </a:schemeClr>
              </a:solidFill>
            </a:endParaRPr>
          </a:p>
        </p:txBody>
      </p:sp>
      <p:sp>
        <p:nvSpPr>
          <p:cNvPr id="652" name="Google Shape;652;p9"/>
          <p:cNvSpPr txBox="1">
            <a:spLocks noGrp="1"/>
          </p:cNvSpPr>
          <p:nvPr>
            <p:ph type="ctrTitle" idx="6"/>
          </p:nvPr>
        </p:nvSpPr>
        <p:spPr>
          <a:xfrm>
            <a:off x="8538120" y="4321444"/>
            <a:ext cx="2508400" cy="859600"/>
          </a:xfrm>
          <a:prstGeom prst="rect">
            <a:avLst/>
          </a:prstGeom>
          <a:noFill/>
          <a:ln>
            <a:noFill/>
          </a:ln>
        </p:spPr>
        <p:txBody>
          <a:bodyPr spcFirstLastPara="1" vert="horz" wrap="square" lIns="121900" tIns="121900" rIns="121900" bIns="121900" rtlCol="0" anchor="b" anchorCtr="0">
            <a:noAutofit/>
          </a:bodyPr>
          <a:lstStyle/>
          <a:p>
            <a:r>
              <a:rPr lang="en" dirty="0"/>
              <a:t>RESUMEN</a:t>
            </a:r>
            <a:endParaRPr dirty="0"/>
          </a:p>
        </p:txBody>
      </p:sp>
      <p:sp>
        <p:nvSpPr>
          <p:cNvPr id="653" name="Google Shape;653;p9"/>
          <p:cNvSpPr/>
          <p:nvPr/>
        </p:nvSpPr>
        <p:spPr>
          <a:xfrm>
            <a:off x="4523180" y="1480083"/>
            <a:ext cx="1188717" cy="1067431"/>
          </a:xfrm>
          <a:prstGeom prst="rect">
            <a:avLst/>
          </a:prstGeom>
          <a:solidFill>
            <a:srgbClr val="00CFC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4" name="Google Shape;654;p9"/>
          <p:cNvSpPr/>
          <p:nvPr/>
        </p:nvSpPr>
        <p:spPr>
          <a:xfrm>
            <a:off x="4504057" y="4580576"/>
            <a:ext cx="1173312" cy="1058872"/>
          </a:xfrm>
          <a:prstGeom prst="rect">
            <a:avLst/>
          </a:prstGeom>
          <a:solidFill>
            <a:srgbClr val="ED7D3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5" name="Google Shape;655;p9"/>
          <p:cNvSpPr/>
          <p:nvPr/>
        </p:nvSpPr>
        <p:spPr>
          <a:xfrm>
            <a:off x="6995363" y="1483383"/>
            <a:ext cx="1173643" cy="1058872"/>
          </a:xfrm>
          <a:prstGeom prst="rect">
            <a:avLst/>
          </a:prstGeom>
          <a:solidFill>
            <a:srgbClr val="FFCCF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6" name="Google Shape;656;p9"/>
          <p:cNvSpPr/>
          <p:nvPr/>
        </p:nvSpPr>
        <p:spPr>
          <a:xfrm>
            <a:off x="6912067" y="4589337"/>
            <a:ext cx="1173312" cy="1058872"/>
          </a:xfrm>
          <a:prstGeom prst="rect">
            <a:avLst/>
          </a:prstGeom>
          <a:solidFill>
            <a:srgbClr val="00CFC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cxnSp>
        <p:nvCxnSpPr>
          <p:cNvPr id="657" name="Google Shape;657;p9"/>
          <p:cNvCxnSpPr>
            <a:cxnSpLocks/>
            <a:stCxn id="653" idx="3"/>
            <a:endCxn id="655" idx="1"/>
          </p:cNvCxnSpPr>
          <p:nvPr/>
        </p:nvCxnSpPr>
        <p:spPr>
          <a:xfrm flipV="1">
            <a:off x="5711898" y="2012819"/>
            <a:ext cx="1283465" cy="980"/>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658" name="Google Shape;658;p9"/>
          <p:cNvCxnSpPr>
            <a:cxnSpLocks/>
            <a:stCxn id="655" idx="2"/>
            <a:endCxn id="654" idx="0"/>
          </p:cNvCxnSpPr>
          <p:nvPr/>
        </p:nvCxnSpPr>
        <p:spPr>
          <a:xfrm rot="5400000">
            <a:off x="5317290" y="2315681"/>
            <a:ext cx="2038321" cy="2491471"/>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659" name="Google Shape;659;p9"/>
          <p:cNvCxnSpPr>
            <a:cxnSpLocks/>
            <a:stCxn id="654" idx="3"/>
            <a:endCxn id="656" idx="1"/>
          </p:cNvCxnSpPr>
          <p:nvPr/>
        </p:nvCxnSpPr>
        <p:spPr>
          <a:xfrm>
            <a:off x="5677370" y="5110013"/>
            <a:ext cx="1234697" cy="8761"/>
          </a:xfrm>
          <a:prstGeom prst="straightConnector1">
            <a:avLst/>
          </a:prstGeom>
          <a:noFill/>
          <a:ln w="9525" cap="flat" cmpd="sng">
            <a:solidFill>
              <a:schemeClr val="lt2"/>
            </a:solidFill>
            <a:prstDash val="solid"/>
            <a:round/>
            <a:headEnd type="none" w="sm" len="sm"/>
            <a:tailEnd type="none" w="sm" len="sm"/>
          </a:ln>
        </p:spPr>
      </p:cxnSp>
      <p:grpSp>
        <p:nvGrpSpPr>
          <p:cNvPr id="660" name="Google Shape;660;p9"/>
          <p:cNvGrpSpPr/>
          <p:nvPr/>
        </p:nvGrpSpPr>
        <p:grpSpPr>
          <a:xfrm>
            <a:off x="7201076" y="4762528"/>
            <a:ext cx="536208" cy="609041"/>
            <a:chOff x="5357662" y="4297637"/>
            <a:chExt cx="287275" cy="326296"/>
          </a:xfrm>
        </p:grpSpPr>
        <p:sp>
          <p:nvSpPr>
            <p:cNvPr id="661" name="Google Shape;661;p9"/>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2" name="Google Shape;662;p9"/>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3" name="Google Shape;663;p9"/>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 name="Google Shape;664;p9"/>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 name="Google Shape;665;p9"/>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666" name="Google Shape;666;p9"/>
          <p:cNvGrpSpPr/>
          <p:nvPr/>
        </p:nvGrpSpPr>
        <p:grpSpPr>
          <a:xfrm>
            <a:off x="4675550" y="4749534"/>
            <a:ext cx="731001" cy="735789"/>
            <a:chOff x="4890434" y="4287389"/>
            <a:chExt cx="345997" cy="346029"/>
          </a:xfrm>
        </p:grpSpPr>
        <p:sp>
          <p:nvSpPr>
            <p:cNvPr id="667" name="Google Shape;667;p9"/>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 name="Google Shape;668;p9"/>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 name="Google Shape;669;p9"/>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 name="Google Shape;670;p9"/>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 name="Google Shape;671;p9"/>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 name="Google Shape;672;p9"/>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 name="Google Shape;673;p9"/>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674" name="Google Shape;674;p9"/>
          <p:cNvGrpSpPr/>
          <p:nvPr/>
        </p:nvGrpSpPr>
        <p:grpSpPr>
          <a:xfrm>
            <a:off x="7173870" y="1698990"/>
            <a:ext cx="651517" cy="584329"/>
            <a:chOff x="5778676" y="3826972"/>
            <a:chExt cx="349052" cy="313056"/>
          </a:xfrm>
        </p:grpSpPr>
        <p:sp>
          <p:nvSpPr>
            <p:cNvPr id="675" name="Google Shape;675;p9"/>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 name="Google Shape;676;p9"/>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 name="Google Shape;677;p9"/>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 name="Google Shape;678;p9"/>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 name="Google Shape;679;p9"/>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680" name="Google Shape;680;p9"/>
          <p:cNvGrpSpPr/>
          <p:nvPr/>
        </p:nvGrpSpPr>
        <p:grpSpPr>
          <a:xfrm>
            <a:off x="4675550" y="1609013"/>
            <a:ext cx="780964" cy="764284"/>
            <a:chOff x="4874902" y="3808799"/>
            <a:chExt cx="345615" cy="350835"/>
          </a:xfrm>
        </p:grpSpPr>
        <p:sp>
          <p:nvSpPr>
            <p:cNvPr id="681" name="Google Shape;681;p9"/>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 name="Google Shape;682;p9"/>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3" name="Google Shape;683;p9"/>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 name="Google Shape;684;p9"/>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 name="Google Shape;685;p9"/>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 name="Google Shape;686;p9"/>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 name="Google Shape;687;p9"/>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 name="Google Shape;688;p9"/>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 name="Google Shape;689;p9"/>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 name="Google Shape;690;p9"/>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 name="Google Shape;691;p9"/>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 name="Google Shape;692;p9"/>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 name="Google Shape;693;p9"/>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 name="Google Shape;694;p9"/>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 name="Google Shape;695;p9"/>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 name="Google Shape;696;p9"/>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 name="Google Shape;697;p9"/>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56" name="Google Shape;649;p9">
            <a:extLst>
              <a:ext uri="{FF2B5EF4-FFF2-40B4-BE49-F238E27FC236}">
                <a16:creationId xmlns:a16="http://schemas.microsoft.com/office/drawing/2014/main" id="{2940F87B-50C0-42F3-A7FA-A0930C595A9B}"/>
              </a:ext>
            </a:extLst>
          </p:cNvPr>
          <p:cNvSpPr txBox="1">
            <a:spLocks/>
          </p:cNvSpPr>
          <p:nvPr/>
        </p:nvSpPr>
        <p:spPr>
          <a:xfrm>
            <a:off x="2484871" y="2436174"/>
            <a:ext cx="2128333" cy="23457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s-PE" sz="1867" u="sng" dirty="0">
                <a:latin typeface="Maven Pro" panose="020B0604020202020204" charset="0"/>
              </a:rPr>
              <a:t>CONTINUAS</a:t>
            </a:r>
          </a:p>
          <a:p>
            <a:pPr marL="0" indent="0" algn="l"/>
            <a:r>
              <a:rPr lang="es-PE" sz="1867" dirty="0">
                <a:latin typeface="Maven Pro" panose="020B0604020202020204" charset="0"/>
              </a:rPr>
              <a:t>- LIMIT_BAL</a:t>
            </a:r>
          </a:p>
          <a:p>
            <a:pPr marL="0" indent="0" algn="l"/>
            <a:r>
              <a:rPr lang="es-PE" sz="1867" dirty="0">
                <a:latin typeface="Maven Pro" panose="020B0604020202020204" charset="0"/>
              </a:rPr>
              <a:t>- BILL_AMT1</a:t>
            </a:r>
          </a:p>
          <a:p>
            <a:pPr marL="0" indent="0" algn="l"/>
            <a:r>
              <a:rPr lang="es-PE" sz="1867" dirty="0">
                <a:latin typeface="Maven Pro" panose="020B0604020202020204" charset="0"/>
              </a:rPr>
              <a:t>- ……..</a:t>
            </a:r>
          </a:p>
          <a:p>
            <a:pPr marL="0" indent="0" algn="l"/>
            <a:r>
              <a:rPr lang="es-PE" sz="1867" dirty="0">
                <a:latin typeface="Maven Pro" panose="020B0604020202020204" charset="0"/>
              </a:rPr>
              <a:t>- BILL_AMT6</a:t>
            </a:r>
          </a:p>
          <a:p>
            <a:pPr marL="0" indent="0" algn="l"/>
            <a:r>
              <a:rPr lang="es-PE" sz="1867" dirty="0">
                <a:latin typeface="Maven Pro" panose="020B0604020202020204" charset="0"/>
              </a:rPr>
              <a:t>- PAY_AMT1</a:t>
            </a:r>
          </a:p>
          <a:p>
            <a:pPr marL="0" indent="0" algn="l"/>
            <a:r>
              <a:rPr lang="es-PE" sz="1867" dirty="0">
                <a:latin typeface="Maven Pro" panose="020B0604020202020204" charset="0"/>
              </a:rPr>
              <a:t>- ……..</a:t>
            </a:r>
          </a:p>
          <a:p>
            <a:pPr marL="0" indent="0" algn="l"/>
            <a:r>
              <a:rPr lang="es-PE" sz="1867" dirty="0">
                <a:latin typeface="Maven Pro" panose="020B0604020202020204" charset="0"/>
              </a:rPr>
              <a:t>- PAY_AMT6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EDA</a:t>
            </a:r>
            <a:endParaRPr lang="es-PE" sz="4267" dirty="0"/>
          </a:p>
        </p:txBody>
      </p:sp>
      <p:pic>
        <p:nvPicPr>
          <p:cNvPr id="2" name="Imagen 1">
            <a:extLst>
              <a:ext uri="{FF2B5EF4-FFF2-40B4-BE49-F238E27FC236}">
                <a16:creationId xmlns:a16="http://schemas.microsoft.com/office/drawing/2014/main" id="{82E1C2E3-CEBB-D5BD-B2B1-2176EC7B9DA0}"/>
              </a:ext>
            </a:extLst>
          </p:cNvPr>
          <p:cNvPicPr>
            <a:picLocks noChangeAspect="1"/>
          </p:cNvPicPr>
          <p:nvPr/>
        </p:nvPicPr>
        <p:blipFill>
          <a:blip r:embed="rId3"/>
          <a:stretch>
            <a:fillRect/>
          </a:stretch>
        </p:blipFill>
        <p:spPr>
          <a:xfrm>
            <a:off x="1405552" y="1201734"/>
            <a:ext cx="3731843" cy="2379521"/>
          </a:xfrm>
          <a:prstGeom prst="rect">
            <a:avLst/>
          </a:prstGeom>
        </p:spPr>
      </p:pic>
      <p:sp>
        <p:nvSpPr>
          <p:cNvPr id="3" name="CuadroTexto 2">
            <a:extLst>
              <a:ext uri="{FF2B5EF4-FFF2-40B4-BE49-F238E27FC236}">
                <a16:creationId xmlns:a16="http://schemas.microsoft.com/office/drawing/2014/main" id="{F02A8F5D-8679-DD8B-684E-495469BF12D6}"/>
              </a:ext>
            </a:extLst>
          </p:cNvPr>
          <p:cNvSpPr txBox="1"/>
          <p:nvPr/>
        </p:nvSpPr>
        <p:spPr>
          <a:xfrm>
            <a:off x="2535489" y="3586238"/>
            <a:ext cx="1738296" cy="400110"/>
          </a:xfrm>
          <a:prstGeom prst="rect">
            <a:avLst/>
          </a:prstGeom>
          <a:noFill/>
        </p:spPr>
        <p:txBody>
          <a:bodyPr wrap="none" rtlCol="0">
            <a:spAutoFit/>
          </a:bodyPr>
          <a:lstStyle/>
          <a:p>
            <a:r>
              <a:rPr lang="es-PE" sz="2000" dirty="0">
                <a:solidFill>
                  <a:schemeClr val="bg1"/>
                </a:solidFill>
                <a:latin typeface="Maven Pro" panose="020B0604020202020204"/>
              </a:rPr>
              <a:t>Variable Target</a:t>
            </a:r>
          </a:p>
        </p:txBody>
      </p:sp>
      <p:pic>
        <p:nvPicPr>
          <p:cNvPr id="7" name="Imagen 6">
            <a:extLst>
              <a:ext uri="{FF2B5EF4-FFF2-40B4-BE49-F238E27FC236}">
                <a16:creationId xmlns:a16="http://schemas.microsoft.com/office/drawing/2014/main" id="{F4482553-0D7F-951D-7D8C-4A788830F408}"/>
              </a:ext>
            </a:extLst>
          </p:cNvPr>
          <p:cNvPicPr>
            <a:picLocks noChangeAspect="1"/>
          </p:cNvPicPr>
          <p:nvPr/>
        </p:nvPicPr>
        <p:blipFill>
          <a:blip r:embed="rId4"/>
          <a:stretch>
            <a:fillRect/>
          </a:stretch>
        </p:blipFill>
        <p:spPr>
          <a:xfrm>
            <a:off x="5981002" y="1201734"/>
            <a:ext cx="4410107" cy="2379521"/>
          </a:xfrm>
          <a:prstGeom prst="rect">
            <a:avLst/>
          </a:prstGeom>
        </p:spPr>
      </p:pic>
      <p:sp>
        <p:nvSpPr>
          <p:cNvPr id="8" name="CuadroTexto 7">
            <a:extLst>
              <a:ext uri="{FF2B5EF4-FFF2-40B4-BE49-F238E27FC236}">
                <a16:creationId xmlns:a16="http://schemas.microsoft.com/office/drawing/2014/main" id="{A0A6F7CE-9ADB-62AB-0992-A7C37411673E}"/>
              </a:ext>
            </a:extLst>
          </p:cNvPr>
          <p:cNvSpPr txBox="1"/>
          <p:nvPr/>
        </p:nvSpPr>
        <p:spPr>
          <a:xfrm>
            <a:off x="7054607" y="3562417"/>
            <a:ext cx="2339487" cy="400110"/>
          </a:xfrm>
          <a:prstGeom prst="rect">
            <a:avLst/>
          </a:prstGeom>
          <a:noFill/>
        </p:spPr>
        <p:txBody>
          <a:bodyPr wrap="none" rtlCol="0">
            <a:spAutoFit/>
          </a:bodyPr>
          <a:lstStyle/>
          <a:p>
            <a:r>
              <a:rPr lang="es-PE" sz="2000" dirty="0">
                <a:solidFill>
                  <a:schemeClr val="bg1"/>
                </a:solidFill>
                <a:latin typeface="Maven Pro" panose="020B0604020202020204"/>
              </a:rPr>
              <a:t>Sexo vs target (en %)</a:t>
            </a:r>
          </a:p>
        </p:txBody>
      </p:sp>
      <p:pic>
        <p:nvPicPr>
          <p:cNvPr id="10" name="Imagen 9">
            <a:extLst>
              <a:ext uri="{FF2B5EF4-FFF2-40B4-BE49-F238E27FC236}">
                <a16:creationId xmlns:a16="http://schemas.microsoft.com/office/drawing/2014/main" id="{00410E73-4BD6-D2B2-3A64-090134F4558C}"/>
              </a:ext>
            </a:extLst>
          </p:cNvPr>
          <p:cNvPicPr>
            <a:picLocks noChangeAspect="1"/>
          </p:cNvPicPr>
          <p:nvPr/>
        </p:nvPicPr>
        <p:blipFill>
          <a:blip r:embed="rId5"/>
          <a:stretch>
            <a:fillRect/>
          </a:stretch>
        </p:blipFill>
        <p:spPr>
          <a:xfrm>
            <a:off x="1405552" y="3979945"/>
            <a:ext cx="3731843" cy="2418612"/>
          </a:xfrm>
          <a:prstGeom prst="rect">
            <a:avLst/>
          </a:prstGeom>
        </p:spPr>
      </p:pic>
      <p:sp>
        <p:nvSpPr>
          <p:cNvPr id="11" name="CuadroTexto 10">
            <a:extLst>
              <a:ext uri="{FF2B5EF4-FFF2-40B4-BE49-F238E27FC236}">
                <a16:creationId xmlns:a16="http://schemas.microsoft.com/office/drawing/2014/main" id="{AD4A3262-97CF-9C47-1DDE-EA0199B5129A}"/>
              </a:ext>
            </a:extLst>
          </p:cNvPr>
          <p:cNvSpPr txBox="1"/>
          <p:nvPr/>
        </p:nvSpPr>
        <p:spPr>
          <a:xfrm>
            <a:off x="1649393" y="6392154"/>
            <a:ext cx="3108672" cy="400110"/>
          </a:xfrm>
          <a:prstGeom prst="rect">
            <a:avLst/>
          </a:prstGeom>
          <a:noFill/>
        </p:spPr>
        <p:txBody>
          <a:bodyPr wrap="none" rtlCol="0">
            <a:spAutoFit/>
          </a:bodyPr>
          <a:lstStyle/>
          <a:p>
            <a:r>
              <a:rPr lang="es-PE" sz="2000" dirty="0">
                <a:solidFill>
                  <a:schemeClr val="bg1"/>
                </a:solidFill>
                <a:latin typeface="Maven Pro" panose="020B0604020202020204"/>
              </a:rPr>
              <a:t>Nivel de educación vs target</a:t>
            </a:r>
          </a:p>
        </p:txBody>
      </p:sp>
      <p:pic>
        <p:nvPicPr>
          <p:cNvPr id="13" name="Imagen 12">
            <a:extLst>
              <a:ext uri="{FF2B5EF4-FFF2-40B4-BE49-F238E27FC236}">
                <a16:creationId xmlns:a16="http://schemas.microsoft.com/office/drawing/2014/main" id="{AA37AD8C-9F70-0D0B-6477-2B3DD57687FC}"/>
              </a:ext>
            </a:extLst>
          </p:cNvPr>
          <p:cNvPicPr>
            <a:picLocks noChangeAspect="1"/>
          </p:cNvPicPr>
          <p:nvPr/>
        </p:nvPicPr>
        <p:blipFill>
          <a:blip r:embed="rId6"/>
          <a:stretch>
            <a:fillRect/>
          </a:stretch>
        </p:blipFill>
        <p:spPr>
          <a:xfrm>
            <a:off x="6403776" y="3986348"/>
            <a:ext cx="3448446" cy="2379521"/>
          </a:xfrm>
          <a:prstGeom prst="rect">
            <a:avLst/>
          </a:prstGeom>
        </p:spPr>
      </p:pic>
      <p:sp>
        <p:nvSpPr>
          <p:cNvPr id="14" name="CuadroTexto 13">
            <a:extLst>
              <a:ext uri="{FF2B5EF4-FFF2-40B4-BE49-F238E27FC236}">
                <a16:creationId xmlns:a16="http://schemas.microsoft.com/office/drawing/2014/main" id="{DFECCCD3-302C-C028-BFAB-9529D16D4C82}"/>
              </a:ext>
            </a:extLst>
          </p:cNvPr>
          <p:cNvSpPr txBox="1"/>
          <p:nvPr/>
        </p:nvSpPr>
        <p:spPr>
          <a:xfrm>
            <a:off x="6723095" y="6365869"/>
            <a:ext cx="2809808" cy="400110"/>
          </a:xfrm>
          <a:prstGeom prst="rect">
            <a:avLst/>
          </a:prstGeom>
          <a:noFill/>
        </p:spPr>
        <p:txBody>
          <a:bodyPr wrap="none" rtlCol="0">
            <a:spAutoFit/>
          </a:bodyPr>
          <a:lstStyle/>
          <a:p>
            <a:r>
              <a:rPr lang="es-PE" sz="2000" dirty="0" err="1">
                <a:solidFill>
                  <a:schemeClr val="bg1"/>
                </a:solidFill>
                <a:latin typeface="Maven Pro" panose="020B0604020202020204"/>
              </a:rPr>
              <a:t>Marriage</a:t>
            </a:r>
            <a:r>
              <a:rPr lang="es-PE" sz="2000" dirty="0">
                <a:solidFill>
                  <a:schemeClr val="bg1"/>
                </a:solidFill>
                <a:latin typeface="Maven Pro" panose="020B0604020202020204"/>
              </a:rPr>
              <a:t> vs target (en %)</a:t>
            </a:r>
          </a:p>
        </p:txBody>
      </p:sp>
    </p:spTree>
    <p:extLst>
      <p:ext uri="{BB962C8B-B14F-4D97-AF65-F5344CB8AC3E}">
        <p14:creationId xmlns:p14="http://schemas.microsoft.com/office/powerpoint/2010/main" val="3706255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676870" y="954447"/>
            <a:ext cx="10416727" cy="5759862"/>
          </a:xfrm>
          <a:solidFill>
            <a:srgbClr val="002845"/>
          </a:solidFill>
        </p:spPr>
        <p:txBody>
          <a:bodyPr>
            <a:normAutofit/>
          </a:bodyPr>
          <a:lstStyle/>
          <a:p>
            <a:pPr marL="152396" indent="0">
              <a:buNone/>
            </a:pPr>
            <a:endParaRPr lang="es-ES" sz="2000" dirty="0">
              <a:solidFill>
                <a:schemeClr val="bg1"/>
              </a:solidFill>
              <a:latin typeface="Maven Pro" panose="020B0604020202020204"/>
            </a:endParaRPr>
          </a:p>
          <a:p>
            <a:pPr marL="152396" indent="0">
              <a:buNone/>
            </a:pPr>
            <a:r>
              <a:rPr lang="es-ES" sz="2000" dirty="0">
                <a:solidFill>
                  <a:schemeClr val="bg1"/>
                </a:solidFill>
                <a:latin typeface="Maven Pro" panose="020B0604020202020204"/>
              </a:rPr>
              <a:t>Evaluación de </a:t>
            </a:r>
            <a:r>
              <a:rPr lang="es-ES" sz="2000" dirty="0" err="1">
                <a:solidFill>
                  <a:schemeClr val="bg1"/>
                </a:solidFill>
                <a:latin typeface="Maven Pro" panose="020B0604020202020204"/>
              </a:rPr>
              <a:t>outliers</a:t>
            </a:r>
            <a:r>
              <a:rPr lang="es-ES" sz="2000" dirty="0">
                <a:solidFill>
                  <a:schemeClr val="bg1"/>
                </a:solidFill>
                <a:latin typeface="Maven Pro" panose="020B0604020202020204"/>
              </a:rPr>
              <a:t>:</a:t>
            </a:r>
          </a:p>
          <a:p>
            <a:endParaRPr lang="es-ES" dirty="0">
              <a:solidFill>
                <a:schemeClr val="bg1"/>
              </a:solidFill>
              <a:latin typeface="Maven Pro" panose="020B0604020202020204"/>
            </a:endParaRPr>
          </a:p>
          <a:p>
            <a:endParaRPr lang="es-ES" dirty="0">
              <a:solidFill>
                <a:schemeClr val="bg1"/>
              </a:solidFill>
              <a:latin typeface="Maven Pro" panose="020B0604020202020204"/>
            </a:endParaRPr>
          </a:p>
          <a:p>
            <a:endParaRPr lang="es-ES" dirty="0">
              <a:solidFill>
                <a:schemeClr val="bg1"/>
              </a:solidFill>
              <a:latin typeface="Maven Pro" panose="020B0604020202020204"/>
            </a:endParaRPr>
          </a:p>
          <a:p>
            <a:endParaRPr lang="es-ES" dirty="0">
              <a:solidFill>
                <a:schemeClr val="bg1"/>
              </a:solidFill>
              <a:latin typeface="Maven Pro" panose="020B0604020202020204"/>
            </a:endParaRPr>
          </a:p>
          <a:p>
            <a:endParaRPr lang="es-ES" dirty="0">
              <a:solidFill>
                <a:schemeClr val="bg1"/>
              </a:solidFill>
              <a:latin typeface="Maven Pro" panose="020B0604020202020204"/>
            </a:endParaRPr>
          </a:p>
          <a:p>
            <a:endParaRPr lang="es-ES" dirty="0">
              <a:solidFill>
                <a:schemeClr val="bg1"/>
              </a:solidFill>
              <a:latin typeface="Maven Pro" panose="020B0604020202020204"/>
            </a:endParaRPr>
          </a:p>
          <a:p>
            <a:endParaRPr lang="es-ES" dirty="0">
              <a:solidFill>
                <a:schemeClr val="bg1"/>
              </a:solidFill>
              <a:latin typeface="Maven Pro" panose="020B0604020202020204"/>
            </a:endParaRPr>
          </a:p>
          <a:p>
            <a:pPr marL="152396" indent="0">
              <a:buNone/>
            </a:pPr>
            <a:endParaRPr lang="es-ES" dirty="0">
              <a:solidFill>
                <a:schemeClr val="bg1"/>
              </a:solidFill>
              <a:latin typeface="Maven Pro" panose="020B0604020202020204"/>
            </a:endParaRPr>
          </a:p>
          <a:p>
            <a:pPr marL="152396" indent="0">
              <a:buNone/>
            </a:pPr>
            <a:endParaRPr lang="es-ES" sz="1867" dirty="0">
              <a:solidFill>
                <a:schemeClr val="bg1"/>
              </a:solidFill>
              <a:latin typeface="Maven Pro" panose="020B0604020202020204"/>
            </a:endParaRPr>
          </a:p>
          <a:p>
            <a:pPr marL="152396" indent="0">
              <a:buNone/>
            </a:pPr>
            <a:r>
              <a:rPr lang="es-ES" sz="1867" dirty="0">
                <a:solidFill>
                  <a:schemeClr val="bg1"/>
                </a:solidFill>
                <a:latin typeface="Maven Pro" panose="020B0604020202020204"/>
              </a:rPr>
              <a:t>Las variables numéricas sí tienen muchos </a:t>
            </a:r>
            <a:r>
              <a:rPr lang="es-ES" sz="1867" dirty="0" err="1">
                <a:solidFill>
                  <a:schemeClr val="bg1"/>
                </a:solidFill>
                <a:latin typeface="Maven Pro" panose="020B0604020202020204"/>
              </a:rPr>
              <a:t>outliers</a:t>
            </a:r>
            <a:r>
              <a:rPr lang="es-ES" sz="1867" dirty="0">
                <a:solidFill>
                  <a:schemeClr val="bg1"/>
                </a:solidFill>
                <a:latin typeface="Maven Pro" panose="020B0604020202020204"/>
              </a:rPr>
              <a:t> que podrían eliminarse según el tratamiento que corresponda para cada variable, pero en este caso he decidido no eliminar los </a:t>
            </a:r>
            <a:r>
              <a:rPr lang="es-ES" sz="1867" dirty="0" err="1">
                <a:solidFill>
                  <a:schemeClr val="bg1"/>
                </a:solidFill>
                <a:latin typeface="Maven Pro" panose="020B0604020202020204"/>
              </a:rPr>
              <a:t>outliers</a:t>
            </a:r>
            <a:r>
              <a:rPr lang="es-ES" sz="1867" dirty="0">
                <a:solidFill>
                  <a:schemeClr val="bg1"/>
                </a:solidFill>
                <a:latin typeface="Maven Pro" panose="020B0604020202020204"/>
              </a:rPr>
              <a:t> para mantener la data en su estado natural, y además la data no tenía datos nulos, por lo tanto se decidió conservar todas las columnas.</a:t>
            </a:r>
          </a:p>
        </p:txBody>
      </p:sp>
      <p:pic>
        <p:nvPicPr>
          <p:cNvPr id="6" name="Imagen 5">
            <a:extLst>
              <a:ext uri="{FF2B5EF4-FFF2-40B4-BE49-F238E27FC236}">
                <a16:creationId xmlns:a16="http://schemas.microsoft.com/office/drawing/2014/main" id="{60A44596-6C66-77AB-05FF-1F7752B8E449}"/>
              </a:ext>
            </a:extLst>
          </p:cNvPr>
          <p:cNvPicPr>
            <a:picLocks noChangeAspect="1"/>
          </p:cNvPicPr>
          <p:nvPr/>
        </p:nvPicPr>
        <p:blipFill>
          <a:blip r:embed="rId3"/>
          <a:stretch>
            <a:fillRect/>
          </a:stretch>
        </p:blipFill>
        <p:spPr>
          <a:xfrm>
            <a:off x="1906772" y="1724847"/>
            <a:ext cx="7956921" cy="3589006"/>
          </a:xfrm>
          <a:prstGeom prst="rect">
            <a:avLst/>
          </a:prstGeom>
        </p:spPr>
      </p:pic>
      <p:sp>
        <p:nvSpPr>
          <p:cNvPr id="2" name="Google Shape;479;p4">
            <a:extLst>
              <a:ext uri="{FF2B5EF4-FFF2-40B4-BE49-F238E27FC236}">
                <a16:creationId xmlns:a16="http://schemas.microsoft.com/office/drawing/2014/main" id="{6A6B1AA6-A380-4264-E98F-D14A6AFFE7AF}"/>
              </a:ext>
            </a:extLst>
          </p:cNvPr>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EDA</a:t>
            </a:r>
            <a:endParaRPr lang="es-PE" sz="4267" dirty="0"/>
          </a:p>
        </p:txBody>
      </p:sp>
    </p:spTree>
    <p:extLst>
      <p:ext uri="{BB962C8B-B14F-4D97-AF65-F5344CB8AC3E}">
        <p14:creationId xmlns:p14="http://schemas.microsoft.com/office/powerpoint/2010/main" val="311885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EDA</a:t>
            </a:r>
            <a:endParaRPr lang="es-PE" sz="4267" dirty="0"/>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533179" y="1442433"/>
            <a:ext cx="8814021" cy="4735016"/>
          </a:xfrm>
        </p:spPr>
        <p:txBody>
          <a:bodyPr>
            <a:normAutofit/>
          </a:bodyPr>
          <a:lstStyle/>
          <a:p>
            <a:pPr marL="152396" indent="0">
              <a:buNone/>
            </a:pPr>
            <a:r>
              <a:rPr lang="es-ES" sz="2133" dirty="0" err="1">
                <a:solidFill>
                  <a:schemeClr val="bg1"/>
                </a:solidFill>
                <a:latin typeface="Maven Pro" panose="020B0604020202020204"/>
              </a:rPr>
              <a:t>Insights</a:t>
            </a:r>
            <a:r>
              <a:rPr lang="es-ES" sz="2133" dirty="0">
                <a:solidFill>
                  <a:schemeClr val="bg1"/>
                </a:solidFill>
                <a:latin typeface="Maven Pro" panose="020B0604020202020204"/>
              </a:rPr>
              <a:t> del EDA:</a:t>
            </a:r>
          </a:p>
          <a:p>
            <a:pPr marL="152396" indent="0">
              <a:buNone/>
            </a:pPr>
            <a:endParaRPr lang="es-ES" sz="2133" dirty="0">
              <a:solidFill>
                <a:schemeClr val="bg1"/>
              </a:solidFill>
              <a:latin typeface="Maven Pro" panose="020B0604020202020204"/>
            </a:endParaRPr>
          </a:p>
          <a:p>
            <a:r>
              <a:rPr lang="es-ES" sz="2133" dirty="0">
                <a:solidFill>
                  <a:schemeClr val="bg1"/>
                </a:solidFill>
                <a:latin typeface="Maven Pro" panose="020B0604020202020204"/>
              </a:rPr>
              <a:t>En cuanto al sexo:</a:t>
            </a:r>
          </a:p>
          <a:p>
            <a:pPr marL="152396" indent="0">
              <a:buNone/>
            </a:pPr>
            <a:r>
              <a:rPr lang="es-ES" sz="1867" dirty="0">
                <a:solidFill>
                  <a:schemeClr val="bg1"/>
                </a:solidFill>
                <a:latin typeface="Maven Pro" panose="020B0604020202020204"/>
              </a:rPr>
              <a:t>- Son más varones que incumplen los pagos que mujeres</a:t>
            </a:r>
          </a:p>
          <a:p>
            <a:pPr marL="152396" indent="0">
              <a:buNone/>
            </a:pPr>
            <a:r>
              <a:rPr lang="es-ES" sz="1867" dirty="0">
                <a:solidFill>
                  <a:schemeClr val="bg1"/>
                </a:solidFill>
                <a:latin typeface="Maven Pro" panose="020B0604020202020204"/>
              </a:rPr>
              <a:t>- Hay diferencias entre la cantidad de meses que impaga un hombre que una mujer</a:t>
            </a:r>
          </a:p>
          <a:p>
            <a:pPr marL="152396" indent="0">
              <a:buNone/>
            </a:pPr>
            <a:r>
              <a:rPr lang="es-ES" sz="1867" dirty="0">
                <a:solidFill>
                  <a:schemeClr val="bg1"/>
                </a:solidFill>
                <a:latin typeface="Maven Pro" panose="020B0604020202020204"/>
              </a:rPr>
              <a:t>- Hay diferencias entre el monto promedio mensual que pagan los hombres y las mujeres</a:t>
            </a:r>
          </a:p>
          <a:p>
            <a:r>
              <a:rPr lang="es-PE" sz="2133" dirty="0">
                <a:solidFill>
                  <a:schemeClr val="bg1"/>
                </a:solidFill>
                <a:latin typeface="Maven Pro" panose="020B0604020202020204"/>
              </a:rPr>
              <a:t>En cuanto al nivel de estudios:</a:t>
            </a:r>
          </a:p>
          <a:p>
            <a:pPr marL="152396" indent="0">
              <a:buNone/>
            </a:pPr>
            <a:r>
              <a:rPr lang="es-PE" sz="1867" dirty="0">
                <a:solidFill>
                  <a:schemeClr val="bg1"/>
                </a:solidFill>
                <a:latin typeface="Maven Pro" panose="020B0604020202020204"/>
              </a:rPr>
              <a:t>- A mayor nivel de estudios, más incumplen los pagos</a:t>
            </a:r>
          </a:p>
          <a:p>
            <a:pPr marL="152396" indent="0">
              <a:buNone/>
            </a:pPr>
            <a:r>
              <a:rPr lang="es-PE" sz="1867" dirty="0">
                <a:solidFill>
                  <a:schemeClr val="bg1"/>
                </a:solidFill>
                <a:latin typeface="Maven Pro" panose="020B0604020202020204"/>
              </a:rPr>
              <a:t>- Hay diferencias entre el monto promedio mensual que pagan según su nivel educativo</a:t>
            </a:r>
          </a:p>
          <a:p>
            <a:r>
              <a:rPr lang="es-PE" sz="2133" dirty="0">
                <a:solidFill>
                  <a:schemeClr val="bg1"/>
                </a:solidFill>
                <a:latin typeface="Maven Pro" panose="020B0604020202020204"/>
              </a:rPr>
              <a:t>En cuanto al estado civil:</a:t>
            </a:r>
          </a:p>
          <a:p>
            <a:pPr marL="152396" indent="0">
              <a:buNone/>
            </a:pPr>
            <a:r>
              <a:rPr lang="es-PE" sz="1867" dirty="0">
                <a:solidFill>
                  <a:schemeClr val="bg1"/>
                </a:solidFill>
                <a:latin typeface="Maven Pro" panose="020B0604020202020204"/>
              </a:rPr>
              <a:t>- Hay diferencias entre el monto promedio mensual que pagan según su estado civil</a:t>
            </a:r>
          </a:p>
        </p:txBody>
      </p:sp>
      <p:pic>
        <p:nvPicPr>
          <p:cNvPr id="6" name="Imagen 5">
            <a:extLst>
              <a:ext uri="{FF2B5EF4-FFF2-40B4-BE49-F238E27FC236}">
                <a16:creationId xmlns:a16="http://schemas.microsoft.com/office/drawing/2014/main" id="{1195FE59-34B6-35CC-F91D-56429A4763DB}"/>
              </a:ext>
            </a:extLst>
          </p:cNvPr>
          <p:cNvPicPr>
            <a:picLocks noChangeAspect="1"/>
          </p:cNvPicPr>
          <p:nvPr/>
        </p:nvPicPr>
        <p:blipFill>
          <a:blip r:embed="rId3"/>
          <a:stretch>
            <a:fillRect/>
          </a:stretch>
        </p:blipFill>
        <p:spPr>
          <a:xfrm>
            <a:off x="8537303" y="548900"/>
            <a:ext cx="2439939" cy="2131644"/>
          </a:xfrm>
          <a:prstGeom prst="rect">
            <a:avLst/>
          </a:prstGeom>
        </p:spPr>
      </p:pic>
    </p:spTree>
    <p:extLst>
      <p:ext uri="{BB962C8B-B14F-4D97-AF65-F5344CB8AC3E}">
        <p14:creationId xmlns:p14="http://schemas.microsoft.com/office/powerpoint/2010/main" val="304503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Shape 478"/>
        <p:cNvGrpSpPr/>
        <p:nvPr/>
      </p:nvGrpSpPr>
      <p:grpSpPr>
        <a:xfrm>
          <a:off x="0" y="0"/>
          <a:ext cx="0" cy="0"/>
          <a:chOff x="0" y="0"/>
          <a:chExt cx="0" cy="0"/>
        </a:xfrm>
      </p:grpSpPr>
      <p:sp>
        <p:nvSpPr>
          <p:cNvPr id="479" name="Google Shape;479;p4"/>
          <p:cNvSpPr txBox="1">
            <a:spLocks noGrp="1"/>
          </p:cNvSpPr>
          <p:nvPr>
            <p:ph type="ctrTitle"/>
          </p:nvPr>
        </p:nvSpPr>
        <p:spPr>
          <a:xfrm>
            <a:off x="825099" y="548900"/>
            <a:ext cx="7302900" cy="770400"/>
          </a:xfrm>
          <a:prstGeom prst="rect">
            <a:avLst/>
          </a:prstGeom>
          <a:noFill/>
          <a:ln>
            <a:noFill/>
          </a:ln>
        </p:spPr>
        <p:txBody>
          <a:bodyPr spcFirstLastPara="1" vert="horz" wrap="square" lIns="121900" tIns="121900" rIns="121900" bIns="121900" rtlCol="0" anchor="b" anchorCtr="0">
            <a:noAutofit/>
          </a:bodyPr>
          <a:lstStyle/>
          <a:p>
            <a:r>
              <a:rPr lang="en" sz="4400" dirty="0">
                <a:solidFill>
                  <a:schemeClr val="bg1">
                    <a:lumMod val="95000"/>
                  </a:schemeClr>
                </a:solidFill>
                <a:latin typeface="Tw Cen MT Condensed" panose="020B0606020104020203" pitchFamily="34" charset="0"/>
              </a:rPr>
              <a:t>Modelamiento</a:t>
            </a:r>
            <a:endParaRPr lang="es-PE" sz="4267" dirty="0"/>
          </a:p>
        </p:txBody>
      </p:sp>
      <p:sp>
        <p:nvSpPr>
          <p:cNvPr id="4" name="Marcador de contenido 2">
            <a:extLst>
              <a:ext uri="{FF2B5EF4-FFF2-40B4-BE49-F238E27FC236}">
                <a16:creationId xmlns:a16="http://schemas.microsoft.com/office/drawing/2014/main" id="{D4FE4381-25BC-A877-E3E1-D7A6B9AD9582}"/>
              </a:ext>
            </a:extLst>
          </p:cNvPr>
          <p:cNvSpPr>
            <a:spLocks noGrp="1"/>
          </p:cNvSpPr>
          <p:nvPr>
            <p:ph type="body" idx="1"/>
          </p:nvPr>
        </p:nvSpPr>
        <p:spPr>
          <a:xfrm>
            <a:off x="480927" y="1319300"/>
            <a:ext cx="8814021" cy="4735016"/>
          </a:xfrm>
        </p:spPr>
        <p:txBody>
          <a:bodyPr>
            <a:normAutofit/>
          </a:bodyPr>
          <a:lstStyle/>
          <a:p>
            <a:pPr marL="152396" indent="0">
              <a:buNone/>
            </a:pPr>
            <a:endParaRPr lang="es-ES" sz="2133" dirty="0">
              <a:solidFill>
                <a:schemeClr val="bg1"/>
              </a:solidFill>
              <a:latin typeface="Maven Pro" panose="020B0604020202020204"/>
            </a:endParaRPr>
          </a:p>
          <a:p>
            <a:r>
              <a:rPr lang="es-ES" sz="2000" dirty="0">
                <a:solidFill>
                  <a:schemeClr val="bg1"/>
                </a:solidFill>
                <a:latin typeface="Maven Pro" panose="020B0604020202020204"/>
              </a:rPr>
              <a:t>Estandarización:</a:t>
            </a:r>
          </a:p>
          <a:p>
            <a:pPr marL="152396" indent="0">
              <a:buNone/>
            </a:pPr>
            <a:r>
              <a:rPr lang="es-ES" sz="2000" dirty="0">
                <a:solidFill>
                  <a:schemeClr val="bg1"/>
                </a:solidFill>
                <a:latin typeface="Maven Pro" panose="020B0604020202020204"/>
              </a:rPr>
              <a:t>Antes de empezar a modelar se decidió estandarizar los datos </a:t>
            </a:r>
          </a:p>
          <a:p>
            <a:pPr marL="152396" indent="0">
              <a:buNone/>
            </a:pPr>
            <a:r>
              <a:rPr lang="es-ES" sz="2000" dirty="0">
                <a:solidFill>
                  <a:schemeClr val="bg1"/>
                </a:solidFill>
                <a:latin typeface="Maven Pro" panose="020B0604020202020204"/>
              </a:rPr>
              <a:t>para evitar problemas con la magnitudes de los datos y varianza.</a:t>
            </a:r>
          </a:p>
          <a:p>
            <a:pPr marL="152396" indent="0">
              <a:buNone/>
            </a:pPr>
            <a:r>
              <a:rPr lang="es-ES" sz="2000" dirty="0">
                <a:solidFill>
                  <a:schemeClr val="bg1"/>
                </a:solidFill>
                <a:latin typeface="Maven Pro" panose="020B0604020202020204"/>
              </a:rPr>
              <a:t>Usé </a:t>
            </a:r>
            <a:r>
              <a:rPr lang="es-ES" sz="2000" dirty="0" err="1">
                <a:solidFill>
                  <a:schemeClr val="bg1"/>
                </a:solidFill>
                <a:latin typeface="Maven Pro" panose="020B0604020202020204"/>
              </a:rPr>
              <a:t>StandardScaler</a:t>
            </a:r>
            <a:r>
              <a:rPr lang="es-ES" sz="2000" dirty="0">
                <a:solidFill>
                  <a:schemeClr val="bg1"/>
                </a:solidFill>
                <a:latin typeface="Maven Pro" panose="020B0604020202020204"/>
              </a:rPr>
              <a:t>() para uniformizar los valores del </a:t>
            </a:r>
            <a:r>
              <a:rPr lang="es-ES" sz="2000" dirty="0" err="1">
                <a:solidFill>
                  <a:schemeClr val="bg1"/>
                </a:solidFill>
                <a:latin typeface="Maven Pro" panose="020B0604020202020204"/>
              </a:rPr>
              <a:t>dataset</a:t>
            </a:r>
            <a:r>
              <a:rPr lang="es-ES" sz="2000" dirty="0">
                <a:solidFill>
                  <a:schemeClr val="bg1"/>
                </a:solidFill>
                <a:latin typeface="Maven Pro" panose="020B0604020202020204"/>
              </a:rPr>
              <a:t>.</a:t>
            </a:r>
          </a:p>
          <a:p>
            <a:pPr marL="152396" indent="0">
              <a:buNone/>
            </a:pPr>
            <a:endParaRPr lang="es-ES" sz="2000" dirty="0">
              <a:solidFill>
                <a:schemeClr val="bg1"/>
              </a:solidFill>
              <a:latin typeface="Maven Pro" panose="020B0604020202020204"/>
            </a:endParaRPr>
          </a:p>
          <a:p>
            <a:r>
              <a:rPr lang="es-PE" sz="2000" dirty="0">
                <a:solidFill>
                  <a:schemeClr val="bg1"/>
                </a:solidFill>
                <a:latin typeface="Maven Pro" panose="020B0604020202020204"/>
              </a:rPr>
              <a:t>Balanceo de datos:</a:t>
            </a:r>
          </a:p>
          <a:p>
            <a:pPr marL="152396" indent="0">
              <a:buNone/>
            </a:pPr>
            <a:r>
              <a:rPr lang="es-PE" sz="2000" dirty="0">
                <a:solidFill>
                  <a:schemeClr val="bg1"/>
                </a:solidFill>
                <a:latin typeface="Maven Pro" panose="020B0604020202020204"/>
              </a:rPr>
              <a:t>Al ver que la target estaba desbalanceada se consideró la opción de balancearla con SMOTE. Se realizó pero los resultados finales fueron mejores </a:t>
            </a:r>
            <a:br>
              <a:rPr lang="es-PE" sz="2000" dirty="0">
                <a:solidFill>
                  <a:schemeClr val="bg1"/>
                </a:solidFill>
                <a:latin typeface="Maven Pro" panose="020B0604020202020204"/>
              </a:rPr>
            </a:br>
            <a:r>
              <a:rPr lang="es-PE" sz="2000" dirty="0">
                <a:solidFill>
                  <a:schemeClr val="bg1"/>
                </a:solidFill>
                <a:latin typeface="Maven Pro" panose="020B0604020202020204"/>
              </a:rPr>
              <a:t>cuando usé </a:t>
            </a:r>
            <a:r>
              <a:rPr lang="es-PE" sz="1867" dirty="0">
                <a:solidFill>
                  <a:schemeClr val="bg1"/>
                </a:solidFill>
                <a:latin typeface="Maven Pro" panose="020B0604020202020204"/>
              </a:rPr>
              <a:t>directamente el </a:t>
            </a:r>
            <a:r>
              <a:rPr lang="es-PE" sz="1867" dirty="0" err="1">
                <a:solidFill>
                  <a:schemeClr val="bg1"/>
                </a:solidFill>
                <a:latin typeface="Maven Pro" panose="020B0604020202020204"/>
              </a:rPr>
              <a:t>StratifiedKFold</a:t>
            </a:r>
            <a:r>
              <a:rPr lang="es-PE" sz="1867" dirty="0">
                <a:solidFill>
                  <a:schemeClr val="bg1"/>
                </a:solidFill>
                <a:latin typeface="Maven Pro" panose="020B0604020202020204"/>
              </a:rPr>
              <a:t>() sin usar el SMOTE. Por </a:t>
            </a:r>
            <a:br>
              <a:rPr lang="es-PE" sz="1867" dirty="0">
                <a:solidFill>
                  <a:schemeClr val="bg1"/>
                </a:solidFill>
                <a:latin typeface="Maven Pro" panose="020B0604020202020204"/>
              </a:rPr>
            </a:br>
            <a:r>
              <a:rPr lang="es-PE" sz="1867" dirty="0">
                <a:solidFill>
                  <a:schemeClr val="bg1"/>
                </a:solidFill>
                <a:latin typeface="Maven Pro" panose="020B0604020202020204"/>
              </a:rPr>
              <a:t>alguna razón el uso del SMOTE me llevaba al sobreajuste (considero </a:t>
            </a:r>
            <a:br>
              <a:rPr lang="es-PE" sz="1867" dirty="0">
                <a:solidFill>
                  <a:schemeClr val="bg1"/>
                </a:solidFill>
                <a:latin typeface="Maven Pro" panose="020B0604020202020204"/>
              </a:rPr>
            </a:br>
            <a:r>
              <a:rPr lang="es-PE" sz="1867" dirty="0">
                <a:solidFill>
                  <a:schemeClr val="bg1"/>
                </a:solidFill>
                <a:latin typeface="Maven Pro" panose="020B0604020202020204"/>
              </a:rPr>
              <a:t>que fue porque ya eran muchos datos sintéticos).</a:t>
            </a:r>
            <a:endParaRPr lang="es-PE" sz="2000" dirty="0">
              <a:solidFill>
                <a:schemeClr val="bg1"/>
              </a:solidFill>
              <a:latin typeface="Maven Pro" panose="020B0604020202020204"/>
            </a:endParaRPr>
          </a:p>
        </p:txBody>
      </p:sp>
      <p:pic>
        <p:nvPicPr>
          <p:cNvPr id="3" name="Imagen 2">
            <a:extLst>
              <a:ext uri="{FF2B5EF4-FFF2-40B4-BE49-F238E27FC236}">
                <a16:creationId xmlns:a16="http://schemas.microsoft.com/office/drawing/2014/main" id="{313C2CC7-9BC2-45F9-FA4B-BE0EDBABDEAE}"/>
              </a:ext>
            </a:extLst>
          </p:cNvPr>
          <p:cNvPicPr>
            <a:picLocks noChangeAspect="1"/>
          </p:cNvPicPr>
          <p:nvPr/>
        </p:nvPicPr>
        <p:blipFill>
          <a:blip r:embed="rId3"/>
          <a:stretch>
            <a:fillRect/>
          </a:stretch>
        </p:blipFill>
        <p:spPr>
          <a:xfrm>
            <a:off x="7506608" y="548900"/>
            <a:ext cx="4265023" cy="2595552"/>
          </a:xfrm>
          <a:prstGeom prst="rect">
            <a:avLst/>
          </a:prstGeom>
        </p:spPr>
      </p:pic>
      <p:pic>
        <p:nvPicPr>
          <p:cNvPr id="7" name="Imagen 6">
            <a:extLst>
              <a:ext uri="{FF2B5EF4-FFF2-40B4-BE49-F238E27FC236}">
                <a16:creationId xmlns:a16="http://schemas.microsoft.com/office/drawing/2014/main" id="{B97446B9-2EC3-1FC5-EC76-76D12B14A240}"/>
              </a:ext>
            </a:extLst>
          </p:cNvPr>
          <p:cNvPicPr>
            <a:picLocks noChangeAspect="1"/>
          </p:cNvPicPr>
          <p:nvPr/>
        </p:nvPicPr>
        <p:blipFill>
          <a:blip r:embed="rId4"/>
          <a:stretch>
            <a:fillRect/>
          </a:stretch>
        </p:blipFill>
        <p:spPr>
          <a:xfrm>
            <a:off x="7555592" y="3914852"/>
            <a:ext cx="4265023" cy="2719490"/>
          </a:xfrm>
          <a:prstGeom prst="rect">
            <a:avLst/>
          </a:prstGeom>
        </p:spPr>
      </p:pic>
    </p:spTree>
    <p:extLst>
      <p:ext uri="{BB962C8B-B14F-4D97-AF65-F5344CB8AC3E}">
        <p14:creationId xmlns:p14="http://schemas.microsoft.com/office/powerpoint/2010/main" val="44097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8523</TotalTime>
  <Words>1368</Words>
  <Application>Microsoft Office PowerPoint</Application>
  <PresentationFormat>Panorámica</PresentationFormat>
  <Paragraphs>132</Paragraphs>
  <Slides>14</Slides>
  <Notes>14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Arial</vt:lpstr>
      <vt:lpstr>Calibri</vt:lpstr>
      <vt:lpstr>Calibri Light</vt:lpstr>
      <vt:lpstr>Fira Sans Condensed Medium</vt:lpstr>
      <vt:lpstr>Livvic Light</vt:lpstr>
      <vt:lpstr>Maven Pro</vt:lpstr>
      <vt:lpstr>Nunito Light</vt:lpstr>
      <vt:lpstr>Tw Cen MT Condensed</vt:lpstr>
      <vt:lpstr>Tema de Office</vt:lpstr>
      <vt:lpstr>Credit Scoring</vt:lpstr>
      <vt:lpstr>AGENDA</vt:lpstr>
      <vt:lpstr>Contexto Comercial</vt:lpstr>
      <vt:lpstr>Objetivos</vt:lpstr>
      <vt:lpstr>Resumen Metadata</vt:lpstr>
      <vt:lpstr>EDA</vt:lpstr>
      <vt:lpstr>EDA</vt:lpstr>
      <vt:lpstr>EDA</vt:lpstr>
      <vt:lpstr>Modelamiento</vt:lpstr>
      <vt:lpstr>Modelamiento</vt:lpstr>
      <vt:lpstr>Modelamiento</vt:lpstr>
      <vt:lpstr>Modelamiento</vt:lpstr>
      <vt:lpstr>Modelamiento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Scoring</dc:title>
  <dc:creator>Diego Venegas</dc:creator>
  <cp:lastModifiedBy>Diego Venegas</cp:lastModifiedBy>
  <cp:revision>7</cp:revision>
  <dcterms:created xsi:type="dcterms:W3CDTF">2023-05-16T22:23:27Z</dcterms:created>
  <dcterms:modified xsi:type="dcterms:W3CDTF">2023-08-09T00:18:54Z</dcterms:modified>
</cp:coreProperties>
</file>