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29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3" y="0"/>
            <a:ext cx="229362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90" y="6426202"/>
            <a:ext cx="2819399" cy="126999"/>
          </a:xfrm>
        </p:spPr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1" y="6296248"/>
            <a:ext cx="2820987" cy="15240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7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90" y="6426202"/>
            <a:ext cx="2819399" cy="126999"/>
          </a:xfrm>
        </p:spPr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1" y="6296248"/>
            <a:ext cx="2820987" cy="15240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5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1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1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1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2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CFDE63-B775-4C65-A21A-2CC8C458C7D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2" y="6426202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94EDF14-C552-4648-BD52-AF4236DE23EA}" type="datetimeFigureOut">
              <a:rPr lang="es-ES" smtClean="0"/>
              <a:t>17/04/2017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ribd.com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1800" dirty="0" smtClean="0"/>
              <a:t>Univ. Edson Eddy Lecoña Zarate</a:t>
            </a:r>
          </a:p>
          <a:p>
            <a:pPr algn="ctr"/>
            <a:endParaRPr lang="es-ES" sz="1800" dirty="0" smtClean="0"/>
          </a:p>
          <a:p>
            <a:pPr algn="ctr"/>
            <a:r>
              <a:rPr lang="es-ES" sz="1800" dirty="0" smtClean="0"/>
              <a:t>Facultad de Ciencias Puras y Naturales</a:t>
            </a:r>
          </a:p>
          <a:p>
            <a:pPr algn="ctr"/>
            <a:r>
              <a:rPr lang="es-ES" sz="1800" dirty="0" smtClean="0"/>
              <a:t>Universidad Mayor de San Andrés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 smtClean="0"/>
              <a:t>Análisis Numérico</a:t>
            </a:r>
          </a:p>
          <a:p>
            <a:pPr algn="ctr"/>
            <a:endParaRPr lang="es-ES" sz="1800" dirty="0"/>
          </a:p>
          <a:p>
            <a:pPr algn="ctr"/>
            <a:endParaRPr lang="es-ES" sz="18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sz="3200" dirty="0" smtClean="0"/>
              <a:t>Método del punto fijo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46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733800" y="1844824"/>
            <a:ext cx="3962400" cy="432737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>
                <a:solidFill>
                  <a:schemeClr val="tx2"/>
                </a:solidFill>
              </a:rPr>
              <a:t>I.   Método del punto fijo.</a:t>
            </a:r>
            <a:br>
              <a:rPr lang="es-ES" sz="2400" dirty="0" smtClean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</a:rPr>
              <a:t/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>II.  Descripción del método</a:t>
            </a:r>
            <a:br>
              <a:rPr lang="es-ES" sz="2400" dirty="0" smtClean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/>
            </a:r>
            <a:br>
              <a:rPr lang="es-ES" sz="2400" dirty="0" smtClean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>III. Procedimiento</a:t>
            </a:r>
            <a:br>
              <a:rPr lang="es-ES" sz="2400" dirty="0" smtClean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/>
            </a:r>
            <a:br>
              <a:rPr lang="es-ES" sz="2400" dirty="0" smtClean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>IV. Algoritmo para iteración de </a:t>
            </a:r>
            <a:r>
              <a:rPr lang="es-ES" sz="2400" dirty="0" smtClean="0">
                <a:solidFill>
                  <a:schemeClr val="bg1"/>
                </a:solidFill>
              </a:rPr>
              <a:t>__</a:t>
            </a:r>
            <a:r>
              <a:rPr lang="es-ES" sz="2400" dirty="0" smtClean="0">
                <a:solidFill>
                  <a:schemeClr val="tx2"/>
                </a:solidFill>
              </a:rPr>
              <a:t> punto fijo</a:t>
            </a:r>
            <a:br>
              <a:rPr lang="es-ES" sz="2400" dirty="0" smtClean="0">
                <a:solidFill>
                  <a:schemeClr val="tx2"/>
                </a:solidFill>
              </a:rPr>
            </a:br>
            <a:r>
              <a:rPr lang="es-ES" sz="2400" dirty="0">
                <a:solidFill>
                  <a:schemeClr val="tx2"/>
                </a:solidFill>
              </a:rPr>
              <a:t/>
            </a:r>
            <a:br>
              <a:rPr lang="es-ES" sz="2400" dirty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>V. Ejemplos</a:t>
            </a:r>
            <a:br>
              <a:rPr lang="es-ES" sz="2400" dirty="0" smtClean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/>
            </a:r>
            <a:br>
              <a:rPr lang="es-ES" sz="2400" dirty="0" smtClean="0">
                <a:solidFill>
                  <a:schemeClr val="tx2"/>
                </a:solidFill>
              </a:rPr>
            </a:br>
            <a:r>
              <a:rPr lang="es-ES" sz="2400" dirty="0" smtClean="0">
                <a:solidFill>
                  <a:schemeClr val="tx2"/>
                </a:solidFill>
              </a:rPr>
              <a:t>VI. Bibliografía</a:t>
            </a:r>
            <a:endParaRPr lang="es-ES" sz="2400" dirty="0">
              <a:solidFill>
                <a:schemeClr val="tx2"/>
              </a:solidFill>
            </a:endParaRPr>
          </a:p>
        </p:txBody>
      </p:sp>
      <p:sp>
        <p:nvSpPr>
          <p:cNvPr id="9" name="6 Título"/>
          <p:cNvSpPr txBox="1">
            <a:spLocks/>
          </p:cNvSpPr>
          <p:nvPr/>
        </p:nvSpPr>
        <p:spPr>
          <a:xfrm>
            <a:off x="3733800" y="980728"/>
            <a:ext cx="3962400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/>
              <a:t>Contenido</a:t>
            </a:r>
            <a:br>
              <a:rPr lang="es-ES" sz="3200" dirty="0" smtClean="0"/>
            </a:br>
            <a:r>
              <a:rPr lang="es-ES" sz="3200" dirty="0" smtClean="0"/>
              <a:t/>
            </a:r>
            <a:br>
              <a:rPr lang="es-ES" sz="3200" dirty="0" smtClean="0"/>
            </a:b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526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0" y="1408341"/>
            <a:ext cx="3337679" cy="4684955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76800" y="594320"/>
            <a:ext cx="2819400" cy="5715000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solidFill>
                  <a:schemeClr val="tx2"/>
                </a:solidFill>
              </a:rPr>
              <a:t>El </a:t>
            </a:r>
            <a:r>
              <a:rPr lang="es-ES" sz="2400" b="1" dirty="0" smtClean="0">
                <a:solidFill>
                  <a:schemeClr val="tx2"/>
                </a:solidFill>
              </a:rPr>
              <a:t>método del punto fijo </a:t>
            </a:r>
            <a:r>
              <a:rPr lang="es-ES" sz="2400" dirty="0" smtClean="0">
                <a:solidFill>
                  <a:schemeClr val="tx2"/>
                </a:solidFill>
              </a:rPr>
              <a:t>es un método iterativo que permite resolver ecuaciones no necesariamente lineales, también se lo puede utilizar para determinar raíces de una ecuación f(x) siempre y cuando se cumplan los criterios de convergencia.</a:t>
            </a:r>
            <a:endParaRPr lang="es-ES" sz="2400" dirty="0">
              <a:solidFill>
                <a:schemeClr val="tx2"/>
              </a:solidFill>
            </a:endParaRPr>
          </a:p>
        </p:txBody>
      </p:sp>
      <p:sp>
        <p:nvSpPr>
          <p:cNvPr id="9" name="7 Marcador de contenido"/>
          <p:cNvSpPr txBox="1">
            <a:spLocks/>
          </p:cNvSpPr>
          <p:nvPr/>
        </p:nvSpPr>
        <p:spPr>
          <a:xfrm>
            <a:off x="457200" y="457201"/>
            <a:ext cx="7355160" cy="883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ES" sz="3200" dirty="0" smtClean="0">
                <a:solidFill>
                  <a:schemeClr val="tx1"/>
                </a:solidFill>
                <a:latin typeface="+mj-lt"/>
              </a:rPr>
              <a:t>I. M</a:t>
            </a:r>
            <a:r>
              <a:rPr lang="es-ES" sz="3200" dirty="0" smtClean="0">
                <a:solidFill>
                  <a:schemeClr val="tx1"/>
                </a:solidFill>
              </a:rPr>
              <a:t>étodo del punto fijo</a:t>
            </a:r>
            <a:endParaRPr lang="es-E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457201"/>
            <a:ext cx="7355160" cy="8835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3200" dirty="0" smtClean="0">
                <a:solidFill>
                  <a:schemeClr val="tx1"/>
                </a:solidFill>
                <a:latin typeface="+mj-lt"/>
              </a:rPr>
              <a:t>II. Descripción</a:t>
            </a:r>
            <a:r>
              <a:rPr lang="es-ES" sz="3200" dirty="0" smtClean="0">
                <a:solidFill>
                  <a:schemeClr val="tx1"/>
                </a:solidFill>
              </a:rPr>
              <a:t> del método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539552" y="1700808"/>
            <a:ext cx="7156648" cy="4471392"/>
          </a:xfrm>
        </p:spPr>
        <p:txBody>
          <a:bodyPr anchor="t">
            <a:noAutofit/>
          </a:bodyPr>
          <a:lstStyle/>
          <a:p>
            <a:pPr algn="l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El método requiere volver a escribir la ecuación:</a:t>
            </a:r>
            <a:br>
              <a:rPr lang="es-ES" sz="2400" dirty="0" smtClean="0">
                <a:solidFill>
                  <a:schemeClr val="tx2"/>
                </a:solidFill>
                <a:latin typeface="+mn-lt"/>
              </a:rPr>
            </a:b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		f(x) = 0</a:t>
            </a:r>
            <a:br>
              <a:rPr lang="es-ES" sz="2400" dirty="0" smtClean="0">
                <a:solidFill>
                  <a:schemeClr val="tx2"/>
                </a:solidFill>
                <a:latin typeface="+mn-lt"/>
              </a:rPr>
            </a:b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en la forma:</a:t>
            </a:r>
            <a:br>
              <a:rPr lang="es-ES" sz="2400" dirty="0" smtClean="0">
                <a:solidFill>
                  <a:schemeClr val="tx2"/>
                </a:solidFill>
                <a:latin typeface="+mn-lt"/>
              </a:rPr>
            </a:b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		g(x) = x</a:t>
            </a:r>
            <a:br>
              <a:rPr lang="es-ES" sz="2400" dirty="0" smtClean="0">
                <a:solidFill>
                  <a:schemeClr val="tx2"/>
                </a:solidFill>
                <a:latin typeface="+mn-lt"/>
              </a:rPr>
            </a:br>
            <a:r>
              <a:rPr lang="es-ES" sz="2400" dirty="0">
                <a:solidFill>
                  <a:schemeClr val="tx2"/>
                </a:solidFill>
                <a:latin typeface="+mn-lt"/>
              </a:rPr>
              <a:t/>
            </a:r>
            <a:br>
              <a:rPr lang="es-ES" sz="2400" dirty="0">
                <a:solidFill>
                  <a:schemeClr val="tx2"/>
                </a:solidFill>
                <a:latin typeface="+mn-lt"/>
              </a:rPr>
            </a:b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De modo que existen muchas  formas de llegar a la igualdad, a continuación utilizaremos la forma mas sencilla:</a:t>
            </a:r>
            <a:br>
              <a:rPr lang="es-ES" sz="2400" dirty="0" smtClean="0">
                <a:solidFill>
                  <a:schemeClr val="tx2"/>
                </a:solidFill>
                <a:latin typeface="+mn-lt"/>
              </a:rPr>
            </a:br>
            <a:r>
              <a:rPr lang="es-ES" sz="2400" dirty="0">
                <a:solidFill>
                  <a:schemeClr val="tx2"/>
                </a:solidFill>
                <a:latin typeface="+mn-lt"/>
              </a:rPr>
              <a:t/>
            </a:r>
            <a:br>
              <a:rPr lang="es-ES" sz="2400" dirty="0">
                <a:solidFill>
                  <a:schemeClr val="tx2"/>
                </a:solidFill>
                <a:latin typeface="+mn-lt"/>
              </a:rPr>
            </a:b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		f(x) = 0</a:t>
            </a:r>
            <a:br>
              <a:rPr lang="es-ES" sz="2400" dirty="0" smtClean="0">
                <a:solidFill>
                  <a:schemeClr val="tx2"/>
                </a:solidFill>
                <a:latin typeface="+mn-lt"/>
              </a:rPr>
            </a:b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		f(x) + x = x	</a:t>
            </a:r>
            <a:br>
              <a:rPr lang="es-ES" sz="2400" dirty="0" smtClean="0">
                <a:solidFill>
                  <a:schemeClr val="tx2"/>
                </a:solidFill>
                <a:latin typeface="+mn-lt"/>
              </a:rPr>
            </a:br>
            <a:r>
              <a:rPr lang="es-ES" sz="2400" dirty="0">
                <a:solidFill>
                  <a:schemeClr val="tx2"/>
                </a:solidFill>
                <a:latin typeface="+mn-lt"/>
              </a:rPr>
              <a:t>	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	g(x) = x	</a:t>
            </a:r>
            <a:endParaRPr lang="es-E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91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Marcador de contenido"/>
          <p:cNvSpPr txBox="1">
            <a:spLocks/>
          </p:cNvSpPr>
          <p:nvPr/>
        </p:nvSpPr>
        <p:spPr>
          <a:xfrm>
            <a:off x="457200" y="457201"/>
            <a:ext cx="7355160" cy="8835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ES" sz="3200" dirty="0" smtClean="0">
                <a:solidFill>
                  <a:schemeClr val="tx1"/>
                </a:solidFill>
                <a:latin typeface="+mj-lt"/>
              </a:rPr>
              <a:t>III. Procedimiento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5" name="6 Título"/>
          <p:cNvSpPr txBox="1">
            <a:spLocks/>
          </p:cNvSpPr>
          <p:nvPr/>
        </p:nvSpPr>
        <p:spPr>
          <a:xfrm>
            <a:off x="539552" y="1700808"/>
            <a:ext cx="7156648" cy="4471392"/>
          </a:xfrm>
          <a:prstGeom prst="rect">
            <a:avLst/>
          </a:prstGeom>
        </p:spPr>
        <p:txBody>
          <a:bodyPr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El procedimiento empieza con una estimación de x, que es mejorada en cada iteración hasta alcanzar la convergencia, la derivada dg/dx deber ser menor que 1 en magnitud para los valores x que se van encontrando en las iteraciones, además la convergencia será establecida mediante un requisito de que en una iteración a la siguiente no sea mayor a la siguiente que alguna pequeña cantidad (épsilon).</a:t>
            </a:r>
          </a:p>
          <a:p>
            <a:pPr algn="just"/>
            <a:endParaRPr lang="es-E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Marcador de contenido"/>
          <p:cNvSpPr txBox="1">
            <a:spLocks/>
          </p:cNvSpPr>
          <p:nvPr/>
        </p:nvSpPr>
        <p:spPr>
          <a:xfrm>
            <a:off x="457200" y="457201"/>
            <a:ext cx="7355160" cy="8835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ES" sz="3200" dirty="0" smtClean="0">
                <a:solidFill>
                  <a:schemeClr val="tx1"/>
                </a:solidFill>
                <a:latin typeface="+mj-lt"/>
              </a:rPr>
              <a:t>IV. Algoritmo para iteración de punto fijo 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3" name="6 Título"/>
          <p:cNvSpPr txBox="1">
            <a:spLocks/>
          </p:cNvSpPr>
          <p:nvPr/>
        </p:nvSpPr>
        <p:spPr>
          <a:xfrm>
            <a:off x="539552" y="1700808"/>
            <a:ext cx="7156648" cy="4471392"/>
          </a:xfrm>
          <a:prstGeom prst="rect">
            <a:avLst/>
          </a:prstGeom>
        </p:spPr>
        <p:txBody>
          <a:bodyPr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AutoNum type="arabicPeriod"/>
            </a:pP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Se ubica una de raíz de f(x) analizando su grafica.</a:t>
            </a:r>
          </a:p>
          <a:p>
            <a:pPr marL="457200" indent="-457200" algn="just">
              <a:buAutoNum type="arabicPeriod"/>
            </a:pPr>
            <a:endParaRPr lang="es-ES" sz="2400" dirty="0" smtClean="0">
              <a:solidFill>
                <a:schemeClr val="tx2"/>
              </a:solidFill>
              <a:latin typeface="+mn-lt"/>
            </a:endParaRPr>
          </a:p>
          <a:p>
            <a:pPr marL="457200" indent="-457200" algn="just">
              <a:buAutoNum type="arabicPeriod"/>
            </a:pP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Se despeja de forma x = g(x).</a:t>
            </a:r>
          </a:p>
          <a:p>
            <a:pPr marL="457200" indent="-457200" algn="just">
              <a:buAutoNum type="arabicPeriod"/>
            </a:pPr>
            <a:endParaRPr lang="es-ES" sz="2400" dirty="0" smtClean="0">
              <a:solidFill>
                <a:schemeClr val="tx2"/>
              </a:solidFill>
              <a:latin typeface="+mn-lt"/>
            </a:endParaRPr>
          </a:p>
          <a:p>
            <a:pPr marL="457200" indent="-457200" algn="just">
              <a:buAutoNum type="arabicPeriod"/>
            </a:pP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Obtenemos la derivada g’(x).</a:t>
            </a:r>
          </a:p>
          <a:p>
            <a:pPr marL="457200" indent="-457200" algn="just">
              <a:buAutoNum type="arabicPeriod"/>
            </a:pPr>
            <a:endParaRPr lang="es-ES" sz="2400" dirty="0" smtClean="0">
              <a:solidFill>
                <a:schemeClr val="tx2"/>
              </a:solidFill>
              <a:latin typeface="+mn-lt"/>
            </a:endParaRPr>
          </a:p>
          <a:p>
            <a:pPr marL="457200" indent="-457200" algn="just">
              <a:buAutoNum type="arabicPeriod"/>
            </a:pPr>
            <a:r>
              <a:rPr lang="es-ES" sz="2400" dirty="0" smtClean="0">
                <a:solidFill>
                  <a:schemeClr val="tx2"/>
                </a:solidFill>
              </a:rPr>
              <a:t>Resolvemos -1</a:t>
            </a:r>
            <a:r>
              <a:rPr lang="es-ES" sz="2400" dirty="0">
                <a:solidFill>
                  <a:schemeClr val="tx2"/>
                </a:solidFill>
              </a:rPr>
              <a:t> ≤ </a:t>
            </a:r>
            <a:r>
              <a:rPr lang="es-ES" sz="2400" dirty="0" smtClean="0">
                <a:solidFill>
                  <a:schemeClr val="tx2"/>
                </a:solidFill>
              </a:rPr>
              <a:t>g’(x)</a:t>
            </a:r>
            <a:r>
              <a:rPr lang="es-ES" sz="2400" dirty="0">
                <a:solidFill>
                  <a:schemeClr val="tx2"/>
                </a:solidFill>
              </a:rPr>
              <a:t> ≤ </a:t>
            </a:r>
            <a:r>
              <a:rPr lang="es-ES" sz="2400" dirty="0" smtClean="0">
                <a:solidFill>
                  <a:schemeClr val="tx2"/>
                </a:solidFill>
              </a:rPr>
              <a:t>1 para </a:t>
            </a:r>
            <a:r>
              <a:rPr lang="es-ES" sz="2400" dirty="0">
                <a:solidFill>
                  <a:schemeClr val="tx2"/>
                </a:solidFill>
              </a:rPr>
              <a:t>hallar el rango de valores en los cuales esta el punto fijo llamado </a:t>
            </a:r>
            <a:r>
              <a:rPr lang="es-ES" sz="2400" dirty="0" smtClean="0">
                <a:solidFill>
                  <a:schemeClr val="tx2"/>
                </a:solidFill>
              </a:rPr>
              <a:t>R.</a:t>
            </a:r>
          </a:p>
          <a:p>
            <a:pPr marL="457200" indent="-457200" algn="just">
              <a:buAutoNum type="arabicPeriod"/>
            </a:pPr>
            <a:endParaRPr lang="es-ES" sz="2400" dirty="0">
              <a:solidFill>
                <a:schemeClr val="tx2"/>
              </a:solidFill>
              <a:latin typeface="+mn-lt"/>
            </a:endParaRPr>
          </a:p>
          <a:p>
            <a:pPr marL="457200" indent="-457200" algn="just">
              <a:buAutoNum type="arabicPeriod"/>
            </a:pP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Con R buscamos la raíz en g(x), haciendo iteración de las operaciones g(R)=R;</a:t>
            </a:r>
            <a:endParaRPr lang="es-E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6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7 Marcador de contenido"/>
          <p:cNvSpPr txBox="1">
            <a:spLocks/>
          </p:cNvSpPr>
          <p:nvPr/>
        </p:nvSpPr>
        <p:spPr>
          <a:xfrm>
            <a:off x="457200" y="457201"/>
            <a:ext cx="7355160" cy="8835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ES" sz="3200" dirty="0" smtClean="0">
                <a:solidFill>
                  <a:schemeClr val="tx1"/>
                </a:solidFill>
                <a:latin typeface="+mj-lt"/>
              </a:rPr>
              <a:t>V. Ejemplos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4" name="6 Título"/>
          <p:cNvSpPr txBox="1">
            <a:spLocks/>
          </p:cNvSpPr>
          <p:nvPr/>
        </p:nvSpPr>
        <p:spPr>
          <a:xfrm>
            <a:off x="539552" y="1700808"/>
            <a:ext cx="7156648" cy="4471392"/>
          </a:xfrm>
          <a:prstGeom prst="rect">
            <a:avLst/>
          </a:prstGeom>
        </p:spPr>
        <p:txBody>
          <a:bodyPr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Sea f(x) = x²+2x+1 una función encontrar la raíz.</a:t>
            </a:r>
          </a:p>
          <a:p>
            <a:pPr algn="just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Obtenemos x = g(x):</a:t>
            </a:r>
          </a:p>
          <a:p>
            <a:pPr algn="just"/>
            <a:r>
              <a:rPr lang="es-ES" sz="2400" dirty="0">
                <a:solidFill>
                  <a:schemeClr val="tx2"/>
                </a:solidFill>
                <a:latin typeface="+mn-lt"/>
              </a:rPr>
              <a:t>	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	   </a:t>
            </a:r>
            <a:r>
              <a:rPr lang="es-ES" sz="2400" dirty="0" smtClean="0">
                <a:solidFill>
                  <a:schemeClr val="tx2"/>
                </a:solidFill>
              </a:rPr>
              <a:t>x² + 2x + 1 = 0</a:t>
            </a:r>
            <a:endParaRPr lang="es-ES" sz="2400" dirty="0" smtClean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es-ES" sz="2400" dirty="0" smtClean="0">
                <a:solidFill>
                  <a:schemeClr val="tx2"/>
                </a:solidFill>
              </a:rPr>
              <a:t>			 x² + 2x + 1 + x = x</a:t>
            </a:r>
          </a:p>
          <a:p>
            <a:pPr algn="just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		    </a:t>
            </a:r>
            <a:r>
              <a:rPr lang="es-ES" sz="2400" dirty="0" smtClean="0">
                <a:solidFill>
                  <a:schemeClr val="tx2"/>
                </a:solidFill>
              </a:rPr>
              <a:t>x² </a:t>
            </a:r>
            <a:r>
              <a:rPr lang="es-ES" sz="2400" dirty="0">
                <a:solidFill>
                  <a:schemeClr val="tx2"/>
                </a:solidFill>
              </a:rPr>
              <a:t>+ </a:t>
            </a:r>
            <a:r>
              <a:rPr lang="es-ES" sz="2400" dirty="0" smtClean="0">
                <a:solidFill>
                  <a:schemeClr val="tx2"/>
                </a:solidFill>
              </a:rPr>
              <a:t>3x </a:t>
            </a:r>
            <a:r>
              <a:rPr lang="es-ES" sz="2400" dirty="0">
                <a:solidFill>
                  <a:schemeClr val="tx2"/>
                </a:solidFill>
              </a:rPr>
              <a:t>+ </a:t>
            </a:r>
            <a:r>
              <a:rPr lang="es-ES" sz="2400" dirty="0" smtClean="0">
                <a:solidFill>
                  <a:schemeClr val="tx2"/>
                </a:solidFill>
              </a:rPr>
              <a:t>1 </a:t>
            </a:r>
            <a:r>
              <a:rPr lang="es-ES" sz="2400" dirty="0">
                <a:solidFill>
                  <a:schemeClr val="tx2"/>
                </a:solidFill>
              </a:rPr>
              <a:t>= x</a:t>
            </a:r>
          </a:p>
          <a:p>
            <a:pPr algn="just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		         g(x) = x</a:t>
            </a:r>
          </a:p>
          <a:p>
            <a:pPr algn="just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Obtenemos g’(x) y los resolvemos la desigualdad</a:t>
            </a:r>
          </a:p>
          <a:p>
            <a:pPr algn="just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</a:t>
            </a:r>
            <a:r>
              <a:rPr lang="es-ES" sz="2400" dirty="0">
                <a:solidFill>
                  <a:schemeClr val="tx2"/>
                </a:solidFill>
                <a:latin typeface="+mn-lt"/>
              </a:rPr>
              <a:t>	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    -1</a:t>
            </a:r>
            <a:r>
              <a:rPr lang="es-ES" sz="2400" dirty="0">
                <a:solidFill>
                  <a:schemeClr val="tx2"/>
                </a:solidFill>
              </a:rPr>
              <a:t> ≤ 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g’(x)</a:t>
            </a:r>
            <a:r>
              <a:rPr lang="es-ES" sz="2400" dirty="0">
                <a:solidFill>
                  <a:schemeClr val="tx2"/>
                </a:solidFill>
              </a:rPr>
              <a:t> ≤ 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1</a:t>
            </a:r>
          </a:p>
          <a:p>
            <a:pPr algn="just"/>
            <a:r>
              <a:rPr lang="es-ES" sz="2400" dirty="0" smtClean="0">
                <a:solidFill>
                  <a:schemeClr val="tx2"/>
                </a:solidFill>
              </a:rPr>
              <a:t>			    -1 </a:t>
            </a:r>
            <a:r>
              <a:rPr lang="es-ES" sz="2400" dirty="0">
                <a:solidFill>
                  <a:schemeClr val="tx2"/>
                </a:solidFill>
              </a:rPr>
              <a:t>≤ </a:t>
            </a:r>
            <a:r>
              <a:rPr lang="es-ES" sz="2400" dirty="0" smtClean="0">
                <a:solidFill>
                  <a:schemeClr val="tx2"/>
                </a:solidFill>
              </a:rPr>
              <a:t>2x+3 </a:t>
            </a:r>
            <a:r>
              <a:rPr lang="es-ES" sz="2400" dirty="0">
                <a:solidFill>
                  <a:schemeClr val="tx2"/>
                </a:solidFill>
              </a:rPr>
              <a:t>≤ </a:t>
            </a:r>
            <a:r>
              <a:rPr lang="es-ES" sz="2400" dirty="0">
                <a:solidFill>
                  <a:schemeClr val="tx2"/>
                </a:solidFill>
              </a:rPr>
              <a:t>1</a:t>
            </a:r>
          </a:p>
          <a:p>
            <a:pPr algn="just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	</a:t>
            </a:r>
            <a:r>
              <a:rPr lang="es-ES" sz="2400" dirty="0">
                <a:solidFill>
                  <a:schemeClr val="tx2"/>
                </a:solidFill>
              </a:rPr>
              <a:t>  </a:t>
            </a:r>
            <a:r>
              <a:rPr lang="es-ES" sz="2400" dirty="0" smtClean="0">
                <a:solidFill>
                  <a:schemeClr val="tx2"/>
                </a:solidFill>
              </a:rPr>
              <a:t>        -</a:t>
            </a:r>
            <a:r>
              <a:rPr lang="es-ES" sz="2400" dirty="0">
                <a:solidFill>
                  <a:schemeClr val="tx2"/>
                </a:solidFill>
              </a:rPr>
              <a:t>1 ≤ </a:t>
            </a:r>
            <a:r>
              <a:rPr lang="es-ES" sz="2400" dirty="0" smtClean="0">
                <a:solidFill>
                  <a:schemeClr val="tx2"/>
                </a:solidFill>
              </a:rPr>
              <a:t>2x+3  ʌ  2x+3 ≤ 1</a:t>
            </a:r>
          </a:p>
          <a:p>
            <a:pPr algn="just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</a:t>
            </a:r>
            <a:r>
              <a:rPr lang="es-ES" sz="2400" dirty="0">
                <a:solidFill>
                  <a:schemeClr val="tx2"/>
                </a:solidFill>
                <a:latin typeface="+mn-lt"/>
              </a:rPr>
              <a:t>	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-2</a:t>
            </a: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s-ES" sz="2400" dirty="0">
                <a:solidFill>
                  <a:schemeClr val="tx2"/>
                </a:solidFill>
              </a:rPr>
              <a:t>≤ </a:t>
            </a:r>
            <a:r>
              <a:rPr lang="es-ES" sz="2400" dirty="0" smtClean="0">
                <a:solidFill>
                  <a:schemeClr val="tx2"/>
                </a:solidFill>
              </a:rPr>
              <a:t>x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	</a:t>
            </a:r>
            <a:r>
              <a:rPr lang="es-ES" sz="2400" dirty="0">
                <a:solidFill>
                  <a:schemeClr val="tx2"/>
                </a:solidFill>
              </a:rPr>
              <a:t> </a:t>
            </a:r>
            <a:r>
              <a:rPr lang="es-ES" sz="2400" dirty="0" smtClean="0">
                <a:solidFill>
                  <a:schemeClr val="tx2"/>
                </a:solidFill>
              </a:rPr>
              <a:t>ʌ    x</a:t>
            </a:r>
            <a:r>
              <a:rPr lang="es-ES" sz="2400" dirty="0">
                <a:solidFill>
                  <a:schemeClr val="tx2"/>
                </a:solidFill>
              </a:rPr>
              <a:t> </a:t>
            </a:r>
            <a:r>
              <a:rPr lang="es-ES" sz="2400" dirty="0" smtClean="0">
                <a:solidFill>
                  <a:schemeClr val="tx2"/>
                </a:solidFill>
              </a:rPr>
              <a:t>≤ -1</a:t>
            </a:r>
            <a:endParaRPr lang="es-ES" sz="2400" dirty="0" smtClean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es-ES" sz="2400" dirty="0" smtClean="0">
                <a:solidFill>
                  <a:schemeClr val="tx2"/>
                </a:solidFill>
                <a:latin typeface="+mn-lt"/>
              </a:rPr>
              <a:t>Al final obtenemos los valores Cs: [-2, -1]</a:t>
            </a:r>
          </a:p>
          <a:p>
            <a:pPr algn="just"/>
            <a:endParaRPr lang="es-E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96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57200"/>
            <a:ext cx="7228656" cy="1171600"/>
          </a:xfrm>
        </p:spPr>
        <p:txBody>
          <a:bodyPr anchor="t"/>
          <a:lstStyle/>
          <a:p>
            <a:pPr algn="l"/>
            <a:r>
              <a:rPr lang="es-ES" dirty="0" smtClean="0">
                <a:solidFill>
                  <a:schemeClr val="tx2"/>
                </a:solidFill>
              </a:rPr>
              <a:t>Sea R = -1,9 y una tolerancia de 0,5 obtenemos los siguientes valores: </a:t>
            </a:r>
            <a:endParaRPr lang="es-ES" dirty="0">
              <a:solidFill>
                <a:schemeClr val="tx2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080428"/>
              </p:ext>
            </p:extLst>
          </p:nvPr>
        </p:nvGraphicFramePr>
        <p:xfrm>
          <a:off x="457200" y="2132856"/>
          <a:ext cx="7210425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475"/>
                <a:gridCol w="2403475"/>
                <a:gridCol w="240347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#iteración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ea (%)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-1.0900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74.3119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-1.0819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0.7487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-1.0752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0.6239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-1.0695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0.5286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-1.0647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0.4542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467544" y="4941168"/>
            <a:ext cx="7228656" cy="11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>
                <a:solidFill>
                  <a:schemeClr val="tx2"/>
                </a:solidFill>
              </a:rPr>
              <a:t>Se obtiene un numero  x considerable ya que la raíz verdadera es -1.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Marcador de contenido"/>
          <p:cNvSpPr txBox="1">
            <a:spLocks/>
          </p:cNvSpPr>
          <p:nvPr/>
        </p:nvSpPr>
        <p:spPr>
          <a:xfrm>
            <a:off x="457200" y="457201"/>
            <a:ext cx="7355160" cy="8835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ES" sz="3200" dirty="0" smtClean="0">
                <a:solidFill>
                  <a:schemeClr val="tx1"/>
                </a:solidFill>
                <a:latin typeface="+mj-lt"/>
              </a:rPr>
              <a:t>VI. Bibliografía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6" name="6 Título"/>
          <p:cNvSpPr txBox="1">
            <a:spLocks/>
          </p:cNvSpPr>
          <p:nvPr/>
        </p:nvSpPr>
        <p:spPr>
          <a:xfrm>
            <a:off x="539552" y="1700808"/>
            <a:ext cx="7156648" cy="4471392"/>
          </a:xfrm>
          <a:prstGeom prst="rect">
            <a:avLst/>
          </a:prstGeom>
        </p:spPr>
        <p:txBody>
          <a:bodyPr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ES" sz="2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6 Título"/>
          <p:cNvSpPr txBox="1">
            <a:spLocks/>
          </p:cNvSpPr>
          <p:nvPr/>
        </p:nvSpPr>
        <p:spPr>
          <a:xfrm>
            <a:off x="691952" y="1853208"/>
            <a:ext cx="7156648" cy="4471392"/>
          </a:xfrm>
          <a:prstGeom prst="rect">
            <a:avLst/>
          </a:prstGeom>
        </p:spPr>
        <p:txBody>
          <a:bodyPr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b="1" dirty="0" smtClean="0">
                <a:solidFill>
                  <a:schemeClr val="tx2"/>
                </a:solidFill>
                <a:latin typeface="+mn-lt"/>
              </a:rPr>
              <a:t>Numerical </a:t>
            </a:r>
            <a:r>
              <a:rPr lang="es-ES" sz="2400" b="1" dirty="0">
                <a:solidFill>
                  <a:schemeClr val="tx2"/>
                </a:solidFill>
                <a:latin typeface="+mn-lt"/>
              </a:rPr>
              <a:t>Analysis</a:t>
            </a:r>
            <a:r>
              <a:rPr lang="es-ES" sz="2400" dirty="0">
                <a:solidFill>
                  <a:schemeClr val="tx2"/>
                </a:solidFill>
                <a:latin typeface="+mn-lt"/>
              </a:rPr>
              <a:t>, </a:t>
            </a:r>
            <a:r>
              <a:rPr lang="es-ES" sz="2400" dirty="0">
                <a:solidFill>
                  <a:schemeClr val="tx2"/>
                </a:solidFill>
                <a:latin typeface="+mn-lt"/>
              </a:rPr>
              <a:t>Richard L. </a:t>
            </a:r>
            <a:r>
              <a:rPr lang="es-ES" sz="2400" dirty="0" err="1" smtClean="0">
                <a:solidFill>
                  <a:schemeClr val="tx2"/>
                </a:solidFill>
                <a:latin typeface="+mn-lt"/>
              </a:rPr>
              <a:t>Burden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 - </a:t>
            </a:r>
            <a:r>
              <a:rPr lang="es-ES" sz="2400" dirty="0">
                <a:solidFill>
                  <a:schemeClr val="tx2"/>
                </a:solidFill>
                <a:latin typeface="+mn-lt"/>
              </a:rPr>
              <a:t>J. Douglas </a:t>
            </a:r>
            <a:r>
              <a:rPr lang="es-ES" sz="2400" dirty="0" err="1">
                <a:solidFill>
                  <a:schemeClr val="tx2"/>
                </a:solidFill>
                <a:latin typeface="+mn-lt"/>
              </a:rPr>
              <a:t>Faires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, Novena Edición,  2011.</a:t>
            </a:r>
          </a:p>
          <a:p>
            <a:pPr algn="l"/>
            <a:endParaRPr lang="es-ES" sz="2400" dirty="0" smtClean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es-ES" sz="2400" b="1" dirty="0" smtClean="0">
                <a:solidFill>
                  <a:schemeClr val="tx2"/>
                </a:solidFill>
                <a:latin typeface="+mn-lt"/>
              </a:rPr>
              <a:t>Métodos Numéricos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, </a:t>
            </a:r>
            <a:r>
              <a:rPr lang="es-ES" sz="2400" i="1" dirty="0">
                <a:solidFill>
                  <a:schemeClr val="tx2"/>
                </a:solidFill>
                <a:latin typeface="+mn-lt"/>
              </a:rPr>
              <a:t>Steven C. </a:t>
            </a:r>
            <a:r>
              <a:rPr lang="es-ES" sz="2400" i="1" dirty="0" err="1" smtClean="0">
                <a:solidFill>
                  <a:schemeClr val="tx2"/>
                </a:solidFill>
                <a:latin typeface="+mn-lt"/>
              </a:rPr>
              <a:t>Chapra</a:t>
            </a:r>
            <a:r>
              <a:rPr lang="es-ES" sz="2400" i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- </a:t>
            </a:r>
            <a:r>
              <a:rPr lang="es-ES" sz="2400" i="1" dirty="0">
                <a:solidFill>
                  <a:schemeClr val="tx2"/>
                </a:solidFill>
                <a:latin typeface="+mn-lt"/>
              </a:rPr>
              <a:t>Raymond P. </a:t>
            </a:r>
            <a:r>
              <a:rPr lang="es-ES" sz="2400" i="1" dirty="0" err="1" smtClean="0">
                <a:solidFill>
                  <a:schemeClr val="tx2"/>
                </a:solidFill>
                <a:latin typeface="+mn-lt"/>
              </a:rPr>
              <a:t>Canale</a:t>
            </a:r>
            <a:r>
              <a:rPr lang="es-ES" sz="2400" dirty="0" smtClean="0">
                <a:solidFill>
                  <a:schemeClr val="tx2"/>
                </a:solidFill>
                <a:latin typeface="+mn-lt"/>
              </a:rPr>
              <a:t>, Quinta Edición,  2006.</a:t>
            </a:r>
            <a:endParaRPr lang="es-ES" sz="2400" dirty="0">
              <a:solidFill>
                <a:schemeClr val="tx2"/>
              </a:solidFill>
              <a:latin typeface="+mn-lt"/>
            </a:endParaRPr>
          </a:p>
          <a:p>
            <a:pPr algn="l"/>
            <a:endParaRPr lang="es-ES" sz="2400" dirty="0" smtClean="0">
              <a:solidFill>
                <a:schemeClr val="tx2"/>
              </a:solidFill>
            </a:endParaRPr>
          </a:p>
          <a:p>
            <a:pPr algn="l"/>
            <a:r>
              <a:rPr lang="es-ES" sz="2400" dirty="0" smtClean="0">
                <a:hlinkClick r:id="rId2"/>
              </a:rPr>
              <a:t>http://www.wikipedia.com</a:t>
            </a:r>
            <a:endParaRPr lang="es-ES" sz="2400" dirty="0" smtClean="0"/>
          </a:p>
          <a:p>
            <a:pPr algn="l"/>
            <a:endParaRPr lang="es-ES" sz="2400" dirty="0" smtClean="0"/>
          </a:p>
          <a:p>
            <a:pPr algn="l"/>
            <a:r>
              <a:rPr lang="es-ES" sz="2400" dirty="0" smtClean="0">
                <a:hlinkClick r:id="rId3"/>
              </a:rPr>
              <a:t>http</a:t>
            </a:r>
            <a:r>
              <a:rPr lang="es-ES" sz="2400" dirty="0">
                <a:hlinkClick r:id="rId3"/>
              </a:rPr>
              <a:t>://</a:t>
            </a:r>
            <a:r>
              <a:rPr lang="es-ES" sz="2400" dirty="0" smtClean="0">
                <a:hlinkClick r:id="rId3"/>
              </a:rPr>
              <a:t>www.scribd.com</a:t>
            </a:r>
            <a:endParaRPr lang="es-ES" sz="2400" dirty="0" smtClean="0"/>
          </a:p>
          <a:p>
            <a:pPr algn="l"/>
            <a:endParaRPr lang="es-ES" sz="2400" dirty="0">
              <a:solidFill>
                <a:schemeClr val="tx2"/>
              </a:solidFill>
            </a:endParaRPr>
          </a:p>
          <a:p>
            <a:pPr algn="l"/>
            <a:endParaRPr lang="es-ES" sz="2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09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151</TotalTime>
  <Words>362</Words>
  <Application>Microsoft Office PowerPoint</Application>
  <PresentationFormat>Presentación en pantalla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Compuesto</vt:lpstr>
      <vt:lpstr>Método del punto fijo</vt:lpstr>
      <vt:lpstr>I.   Método del punto fijo.  II.  Descripción del método  III. Procedimiento  IV. Algoritmo para iteración de __ punto fijo  V. Ejemplos  VI. Bibliografía</vt:lpstr>
      <vt:lpstr>El método del punto fijo es un método iterativo que permite resolver ecuaciones no necesariamente lineales, también se lo puede utilizar para determinar raíces de una ecuación f(x) siempre y cuando se cumplan los criterios de convergencia.</vt:lpstr>
      <vt:lpstr>El método requiere volver a escribir la ecuación:    f(x) = 0 en la forma:    g(x) = x  De modo que existen muchas  formas de llegar a la igualdad, a continuación utilizaremos la forma mas sencilla:     f(x) = 0    f(x) + x = x     g(x) = x </vt:lpstr>
      <vt:lpstr>Presentación de PowerPoint</vt:lpstr>
      <vt:lpstr>Presentación de PowerPoint</vt:lpstr>
      <vt:lpstr>Presentación de PowerPoint</vt:lpstr>
      <vt:lpstr>Sea R = -1,9 y una tolerancia de 0,5 obtenemos los siguientes valores: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del punto fijo</dc:title>
  <dc:creator>SAMSUNG</dc:creator>
  <cp:lastModifiedBy>SAMSUNG</cp:lastModifiedBy>
  <cp:revision>16</cp:revision>
  <dcterms:created xsi:type="dcterms:W3CDTF">2017-04-18T01:55:54Z</dcterms:created>
  <dcterms:modified xsi:type="dcterms:W3CDTF">2017-04-18T04:27:22Z</dcterms:modified>
</cp:coreProperties>
</file>