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Backpor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Demonio_(inform%C3%A1tica)" TargetMode="External"/><Relationship Id="rId3" Type="http://schemas.openxmlformats.org/officeDocument/2006/relationships/hyperlink" Target="https://es.wikipedia.org/wiki/Linux_Standard_Bas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fa75606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a75606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f86659091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86659091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50">
                <a:solidFill>
                  <a:srgbClr val="222222"/>
                </a:solidFill>
                <a:highlight>
                  <a:srgbClr val="FFFFFF"/>
                </a:highlight>
              </a:rPr>
              <a:t>udev</a:t>
            </a:r>
            <a:r>
              <a:rPr lang="es" sz="1050">
                <a:solidFill>
                  <a:srgbClr val="222222"/>
                </a:solidFill>
                <a:highlight>
                  <a:srgbClr val="FFFFFF"/>
                </a:highlight>
              </a:rPr>
              <a:t> es el gestor de dispositivos que usa el kernel Linux en su versión 2.6. Su función es controlar los ficheros de dispositivo en </a:t>
            </a:r>
            <a:r>
              <a:rPr lang="es" sz="1050">
                <a:solidFill>
                  <a:srgbClr val="222222"/>
                </a:solidFill>
                <a:highlight>
                  <a:srgbClr val="FFFFFF"/>
                </a:highlight>
                <a:latin typeface="Verdana"/>
                <a:ea typeface="Verdana"/>
                <a:cs typeface="Verdana"/>
                <a:sym typeface="Verdana"/>
              </a:rPr>
              <a:t>/dev</a:t>
            </a:r>
            <a:r>
              <a:rPr lang="es" sz="1050">
                <a:solidFill>
                  <a:srgbClr val="222222"/>
                </a:solidFill>
                <a:highlight>
                  <a:srgbClr val="FFFFFF"/>
                </a:highlight>
              </a:rPr>
              <a:t>. Es el sucesor de devfs y de hotplug, lo que significa que maneja el directorio </a:t>
            </a:r>
            <a:r>
              <a:rPr lang="es" sz="1050">
                <a:solidFill>
                  <a:srgbClr val="222222"/>
                </a:solidFill>
                <a:highlight>
                  <a:srgbClr val="FFFFFF"/>
                </a:highlight>
                <a:latin typeface="Verdana"/>
                <a:ea typeface="Verdana"/>
                <a:cs typeface="Verdana"/>
                <a:sym typeface="Verdana"/>
              </a:rPr>
              <a:t>/dev</a:t>
            </a:r>
            <a:r>
              <a:rPr lang="es" sz="1050">
                <a:solidFill>
                  <a:srgbClr val="222222"/>
                </a:solidFill>
                <a:highlight>
                  <a:srgbClr val="FFFFFF"/>
                </a:highlight>
              </a:rPr>
              <a:t> y todas las acciones del espacio de usuario al agregar o quitar dispositivos, incluyendo la carga de firmwares.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s" sz="1050">
                <a:solidFill>
                  <a:srgbClr val="222222"/>
                </a:solidFill>
                <a:highlight>
                  <a:srgbClr val="FFFFFF"/>
                </a:highlight>
              </a:rPr>
              <a:t>Fue desarrollado por Greg Kroah-Hartman, con ayuda de Dan Stekloff, Kay Sievers, y muchos otros.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rPr lang="es" sz="1050">
                <a:solidFill>
                  <a:srgbClr val="222222"/>
                </a:solidFill>
                <a:highlight>
                  <a:srgbClr val="FFFFFF"/>
                </a:highlight>
              </a:rPr>
              <a:t>Fue lanzado en noviembre de 2003 y su última versión estable es la 217, que fue lanzada en 2014.</a:t>
            </a:r>
            <a:endParaRPr sz="105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rPr lang="es" sz="1050">
                <a:solidFill>
                  <a:srgbClr val="222222"/>
                </a:solidFill>
                <a:highlight>
                  <a:srgbClr val="FFFFFF"/>
                </a:highlight>
              </a:rPr>
              <a:t>Udev es ahora parte de systemd y es instalado de forma predeterminada en los sistemas Arch Linux.</a:t>
            </a:r>
            <a:endParaRPr sz="1050">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f86659091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86659091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050">
                <a:solidFill>
                  <a:srgbClr val="222222"/>
                </a:solidFill>
              </a:rPr>
              <a:t>En un sistema Linux tradicional (sin </a:t>
            </a:r>
            <a:r>
              <a:rPr i="1" lang="es" sz="1050">
                <a:solidFill>
                  <a:srgbClr val="222222"/>
                </a:solidFill>
              </a:rPr>
              <a:t>udev</a:t>
            </a:r>
            <a:r>
              <a:rPr lang="es" sz="1050">
                <a:solidFill>
                  <a:srgbClr val="222222"/>
                </a:solidFill>
              </a:rPr>
              <a:t> ni </a:t>
            </a:r>
            <a:r>
              <a:rPr i="1" lang="es" sz="1050">
                <a:solidFill>
                  <a:srgbClr val="222222"/>
                </a:solidFill>
              </a:rPr>
              <a:t>devfs</a:t>
            </a:r>
            <a:r>
              <a:rPr lang="es" sz="1050">
                <a:solidFill>
                  <a:srgbClr val="222222"/>
                </a:solidFill>
              </a:rPr>
              <a:t>), en el directorio </a:t>
            </a:r>
            <a:r>
              <a:rPr lang="es" sz="1050">
                <a:solidFill>
                  <a:srgbClr val="222222"/>
                </a:solidFill>
                <a:latin typeface="Verdana"/>
                <a:ea typeface="Verdana"/>
                <a:cs typeface="Verdana"/>
                <a:sym typeface="Verdana"/>
              </a:rPr>
              <a:t>/dev</a:t>
            </a:r>
            <a:r>
              <a:rPr lang="es" sz="1050">
                <a:solidFill>
                  <a:srgbClr val="222222"/>
                </a:solidFill>
              </a:rPr>
              <a:t> hay nodos de dispositivo creados para cada dispositivo conocido, esté o no en el sistema. </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Se dice que es un conjunto de ficheros </a:t>
            </a:r>
            <a:r>
              <a:rPr i="1" lang="es" sz="1050">
                <a:solidFill>
                  <a:srgbClr val="222222"/>
                </a:solidFill>
              </a:rPr>
              <a:t>estático</a:t>
            </a:r>
            <a:r>
              <a:rPr lang="es" sz="1050">
                <a:solidFill>
                  <a:srgbClr val="222222"/>
                </a:solidFill>
              </a:rPr>
              <a:t>, ya que los nodos no cambian.</a:t>
            </a:r>
            <a:endParaRPr sz="1050">
              <a:solidFill>
                <a:srgbClr val="222222"/>
              </a:solidFill>
            </a:endParaRPr>
          </a:p>
          <a:p>
            <a:pPr indent="0" lvl="0" marL="0" rtl="0" algn="l">
              <a:lnSpc>
                <a:spcPct val="115000"/>
              </a:lnSpc>
              <a:spcBef>
                <a:spcPts val="600"/>
              </a:spcBef>
              <a:spcAft>
                <a:spcPts val="600"/>
              </a:spcAft>
              <a:buNone/>
            </a:pPr>
            <a:r>
              <a:rPr lang="es" sz="1050">
                <a:solidFill>
                  <a:srgbClr val="222222"/>
                </a:solidFill>
              </a:rPr>
              <a:t>Ejemplo: Además, la forma de acceder a un periférico concreto no es siempre la misma, ya que depende de qué otros aparatos hay conectados: si se conectan los discos A y B, se llamarán </a:t>
            </a:r>
            <a:r>
              <a:rPr lang="es" sz="1050">
                <a:solidFill>
                  <a:srgbClr val="222222"/>
                </a:solidFill>
                <a:latin typeface="Verdana"/>
                <a:ea typeface="Verdana"/>
                <a:cs typeface="Verdana"/>
                <a:sym typeface="Verdana"/>
              </a:rPr>
              <a:t>disco1</a:t>
            </a:r>
            <a:r>
              <a:rPr lang="es" sz="1050">
                <a:solidFill>
                  <a:srgbClr val="222222"/>
                </a:solidFill>
              </a:rPr>
              <a:t> y </a:t>
            </a:r>
            <a:r>
              <a:rPr lang="es" sz="1050">
                <a:solidFill>
                  <a:srgbClr val="222222"/>
                </a:solidFill>
                <a:latin typeface="Verdana"/>
                <a:ea typeface="Verdana"/>
                <a:cs typeface="Verdana"/>
                <a:sym typeface="Verdana"/>
              </a:rPr>
              <a:t>disco2</a:t>
            </a:r>
            <a:r>
              <a:rPr lang="es" sz="1050">
                <a:solidFill>
                  <a:srgbClr val="222222"/>
                </a:solidFill>
              </a:rPr>
              <a:t> respectivamente. Pero si está sólo un disco (el B, por ejemplo), se llamará </a:t>
            </a:r>
            <a:r>
              <a:rPr lang="es" sz="1050">
                <a:solidFill>
                  <a:srgbClr val="222222"/>
                </a:solidFill>
                <a:latin typeface="Verdana"/>
                <a:ea typeface="Verdana"/>
                <a:cs typeface="Verdana"/>
                <a:sym typeface="Verdana"/>
              </a:rPr>
              <a:t>disco1</a:t>
            </a:r>
            <a:r>
              <a:rPr lang="es" sz="1050">
                <a:solidFill>
                  <a:srgbClr val="222222"/>
                </a:solidFill>
              </a:rPr>
              <a:t>, porque sólo hay uno. El B ha cambiado de nombre.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f86659091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86659091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685800" rtl="0" algn="l">
              <a:lnSpc>
                <a:spcPct val="115000"/>
              </a:lnSpc>
              <a:spcBef>
                <a:spcPts val="300"/>
              </a:spcBef>
              <a:spcAft>
                <a:spcPts val="0"/>
              </a:spcAft>
              <a:buClr>
                <a:srgbClr val="222222"/>
              </a:buClr>
              <a:buSzPts val="1050"/>
              <a:buChar char="●"/>
            </a:pPr>
            <a:r>
              <a:rPr lang="es" sz="1050">
                <a:solidFill>
                  <a:srgbClr val="222222"/>
                </a:solidFill>
              </a:rPr>
              <a:t>el directorio </a:t>
            </a:r>
            <a:r>
              <a:rPr lang="es" sz="1050">
                <a:solidFill>
                  <a:srgbClr val="222222"/>
                </a:solidFill>
                <a:latin typeface="Verdana"/>
                <a:ea typeface="Verdana"/>
                <a:cs typeface="Verdana"/>
                <a:sym typeface="Verdana"/>
              </a:rPr>
              <a:t>/dev</a:t>
            </a:r>
            <a:r>
              <a:rPr lang="es" sz="1050">
                <a:solidFill>
                  <a:srgbClr val="222222"/>
                </a:solidFill>
              </a:rPr>
              <a:t> es enorme y difícil de manejar, ya que incluye todos los dispositivos posibles</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s" sz="1050">
                <a:solidFill>
                  <a:srgbClr val="222222"/>
                </a:solidFill>
              </a:rPr>
              <a:t>los números </a:t>
            </a:r>
            <a:r>
              <a:rPr i="1" lang="es" sz="1050">
                <a:solidFill>
                  <a:srgbClr val="222222"/>
                </a:solidFill>
              </a:rPr>
              <a:t>mayor</a:t>
            </a:r>
            <a:r>
              <a:rPr lang="es" sz="1050">
                <a:solidFill>
                  <a:srgbClr val="222222"/>
                </a:solidFill>
              </a:rPr>
              <a:t> y </a:t>
            </a:r>
            <a:r>
              <a:rPr i="1" lang="es" sz="1050">
                <a:solidFill>
                  <a:srgbClr val="222222"/>
                </a:solidFill>
              </a:rPr>
              <a:t>menor</a:t>
            </a:r>
            <a:r>
              <a:rPr lang="es" sz="1050">
                <a:solidFill>
                  <a:srgbClr val="222222"/>
                </a:solidFill>
              </a:rPr>
              <a:t> que se asocian a cada dispositivo se estaban acabando</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s" sz="1050">
                <a:solidFill>
                  <a:srgbClr val="222222"/>
                </a:solidFill>
              </a:rPr>
              <a:t>los usuarios necesitan que cada dispositivo sea accesible de la misma manera. </a:t>
            </a:r>
            <a:endParaRPr sz="1050">
              <a:solidFill>
                <a:srgbClr val="222222"/>
              </a:solidFill>
            </a:endParaRPr>
          </a:p>
          <a:p>
            <a:pPr indent="-298450" lvl="1" marL="914400" rtl="0" algn="l">
              <a:lnSpc>
                <a:spcPct val="115000"/>
              </a:lnSpc>
              <a:spcBef>
                <a:spcPts val="0"/>
              </a:spcBef>
              <a:spcAft>
                <a:spcPts val="0"/>
              </a:spcAft>
              <a:buClr>
                <a:schemeClr val="dk1"/>
              </a:buClr>
              <a:buSzPts val="1100"/>
              <a:buAutoNum type="alphaLcPeriod"/>
            </a:pPr>
            <a:r>
              <a:rPr lang="es" sz="1050">
                <a:solidFill>
                  <a:srgbClr val="222222"/>
                </a:solidFill>
              </a:rPr>
              <a:t>Ejemplo:  no aceptarán que por conectar un disco USB al sistema tengan que reconfigurar la cámara de vídeo.</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s" sz="1050">
                <a:solidFill>
                  <a:srgbClr val="222222"/>
                </a:solidFill>
              </a:rPr>
              <a:t>los programas necesitan poder detectar cuándo se ha conectado o desconectado un dispositivo, y cuál es la entrada que se le ha asociado en </a:t>
            </a:r>
            <a:r>
              <a:rPr lang="es" sz="1050">
                <a:solidFill>
                  <a:srgbClr val="222222"/>
                </a:solidFill>
                <a:latin typeface="Verdana"/>
                <a:ea typeface="Verdana"/>
                <a:cs typeface="Verdana"/>
                <a:sym typeface="Verdana"/>
              </a:rPr>
              <a:t>/dev</a:t>
            </a:r>
            <a:endParaRPr sz="1050">
              <a:solidFill>
                <a:srgbClr val="222222"/>
              </a:solidFill>
              <a:latin typeface="Verdana"/>
              <a:ea typeface="Verdana"/>
              <a:cs typeface="Verdana"/>
              <a:sym typeface="Verdana"/>
            </a:endParaRPr>
          </a:p>
          <a:p>
            <a:pPr indent="0" lvl="0" marL="0" rtl="0" algn="l">
              <a:lnSpc>
                <a:spcPct val="115000"/>
              </a:lnSpc>
              <a:spcBef>
                <a:spcPts val="300"/>
              </a:spcBef>
              <a:spcAft>
                <a:spcPts val="0"/>
              </a:spcAft>
              <a:buNone/>
            </a:pPr>
            <a:r>
              <a:rPr b="1" lang="es" sz="1050">
                <a:solidFill>
                  <a:srgbClr val="222222"/>
                </a:solidFill>
                <a:highlight>
                  <a:srgbClr val="FFFFFF"/>
                </a:highlight>
              </a:rPr>
              <a:t>udev</a:t>
            </a:r>
            <a:r>
              <a:rPr lang="es" sz="1050">
                <a:solidFill>
                  <a:srgbClr val="222222"/>
                </a:solidFill>
                <a:highlight>
                  <a:srgbClr val="FFFFFF"/>
                </a:highlight>
              </a:rPr>
              <a:t> soluciona estos problemas, sobre todo como hemos dicho antes el de poder acceder a un dispositivo con un nombre siempre fijo. Ésta fue la razón por la que se hizo </a:t>
            </a:r>
            <a:r>
              <a:rPr i="1" lang="es" sz="1050">
                <a:solidFill>
                  <a:srgbClr val="222222"/>
                </a:solidFill>
                <a:highlight>
                  <a:srgbClr val="FFFFFF"/>
                </a:highlight>
              </a:rPr>
              <a:t>udev</a:t>
            </a:r>
            <a:r>
              <a:rPr lang="es" sz="1050">
                <a:solidFill>
                  <a:srgbClr val="222222"/>
                </a:solidFill>
                <a:highlight>
                  <a:srgbClr val="FFFFFF"/>
                </a:highlight>
              </a:rPr>
              <a:t>, ya que antes estaba devfs, que solucionaba alguno de estos problemas, pero no todos</a:t>
            </a:r>
            <a:endParaRPr sz="1050">
              <a:solidFill>
                <a:srgbClr val="222222"/>
              </a:solidFill>
              <a:latin typeface="Verdana"/>
              <a:ea typeface="Verdana"/>
              <a:cs typeface="Verdana"/>
              <a:sym typeface="Verdana"/>
            </a:endParaRPr>
          </a:p>
          <a:p>
            <a:pPr indent="0" lvl="0" marL="0" rtl="0" algn="l">
              <a:spcBef>
                <a:spcPts val="1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f86659091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86659091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s" sz="1050">
                <a:solidFill>
                  <a:srgbClr val="222222"/>
                </a:solidFill>
              </a:rPr>
              <a:t>Device Filesystem</a:t>
            </a:r>
            <a:r>
              <a:rPr lang="es" sz="1050">
                <a:solidFill>
                  <a:srgbClr val="222222"/>
                </a:solidFill>
              </a:rPr>
              <a:t> (</a:t>
            </a:r>
            <a:r>
              <a:rPr i="1" lang="es" sz="1050">
                <a:solidFill>
                  <a:srgbClr val="222222"/>
                </a:solidFill>
              </a:rPr>
              <a:t>devfs</a:t>
            </a:r>
            <a:r>
              <a:rPr lang="es" sz="1050">
                <a:solidFill>
                  <a:srgbClr val="222222"/>
                </a:solidFill>
              </a:rPr>
              <a:t>) es un sistema de archivos virtual, utilizado por el sistema operativo Unix y los sistemas operativos derivados de este, cuyo propósito es controlar los archivos de dispositivos, que están almacenados en el directorio /dev de la estructura de archivos convencional.</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Se introdujo como solución a los problemas de límite de números de dispositivos en los kernel de versiones anteriores y en la nomenclatura. Ha dejado de usarse en favor de udev, que hace la misma función, pero soluciona varios problemas que </a:t>
            </a:r>
            <a:r>
              <a:rPr i="1" lang="es" sz="1050">
                <a:solidFill>
                  <a:srgbClr val="222222"/>
                </a:solidFill>
              </a:rPr>
              <a:t>devfs</a:t>
            </a:r>
            <a:r>
              <a:rPr lang="es" sz="1050">
                <a:solidFill>
                  <a:srgbClr val="222222"/>
                </a:solidFill>
              </a:rPr>
              <a:t> no trata.</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Devfs permite crear los archivos de dispositivos cuando se carga el módulo correspondiente. Además, el autor de módulo puede controlar el nombre del archivo y los derechos de acceso a éste. También, se pueden crear los enlaces simbólicos y directorios para organizar los archivos, aunque es la tarea del Devfsd.</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Devfs está en los núcleos 2.4, aunque existe el backpor</a:t>
            </a:r>
            <a:r>
              <a:rPr lang="es" sz="1050" u="sng">
                <a:solidFill>
                  <a:srgbClr val="0B0080"/>
                </a:solidFill>
                <a:hlinkClick r:id="rId2"/>
              </a:rPr>
              <a:t>t</a:t>
            </a:r>
            <a:r>
              <a:rPr lang="es" sz="1050">
                <a:solidFill>
                  <a:srgbClr val="222222"/>
                </a:solidFill>
              </a:rPr>
              <a:t> para los 2.2.</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Para habilitar de devfs, hay que añadir lo siguiente a la línea de argumentos del núcleo:</a:t>
            </a:r>
            <a:endParaRPr sz="1050">
              <a:solidFill>
                <a:srgbClr val="222222"/>
              </a:solidFill>
            </a:endParaRPr>
          </a:p>
          <a:p>
            <a:pPr indent="0" lvl="0" marL="139700" marR="139700" rtl="0" algn="l">
              <a:lnSpc>
                <a:spcPct val="130000"/>
              </a:lnSpc>
              <a:spcBef>
                <a:spcPts val="600"/>
              </a:spcBef>
              <a:spcAft>
                <a:spcPts val="0"/>
              </a:spcAft>
              <a:buClr>
                <a:schemeClr val="dk1"/>
              </a:buClr>
              <a:buSzPts val="1100"/>
              <a:buFont typeface="Arial"/>
              <a:buNone/>
            </a:pPr>
            <a:r>
              <a:rPr lang="es" sz="1050">
                <a:solidFill>
                  <a:schemeClr val="dk1"/>
                </a:solidFill>
                <a:highlight>
                  <a:srgbClr val="F8F9FA"/>
                </a:highlight>
                <a:latin typeface="Verdana"/>
                <a:ea typeface="Verdana"/>
                <a:cs typeface="Verdana"/>
                <a:sym typeface="Verdana"/>
              </a:rPr>
              <a:t>devfs=mount</a:t>
            </a:r>
            <a:br>
              <a:rPr lang="es" sz="1050">
                <a:solidFill>
                  <a:schemeClr val="dk1"/>
                </a:solidFill>
                <a:highlight>
                  <a:srgbClr val="F8F9FA"/>
                </a:highlight>
                <a:latin typeface="Verdana"/>
                <a:ea typeface="Verdana"/>
                <a:cs typeface="Verdana"/>
                <a:sym typeface="Verdana"/>
              </a:rPr>
            </a:br>
            <a:endParaRPr sz="1050">
              <a:solidFill>
                <a:schemeClr val="dk1"/>
              </a:solidFill>
              <a:highlight>
                <a:srgbClr val="F8F9FA"/>
              </a:highlight>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Para deshabilitar:</a:t>
            </a:r>
            <a:endParaRPr sz="1050">
              <a:solidFill>
                <a:srgbClr val="222222"/>
              </a:solidFill>
            </a:endParaRPr>
          </a:p>
          <a:p>
            <a:pPr indent="0" lvl="0" marL="139700" marR="139700" rtl="0" algn="l">
              <a:lnSpc>
                <a:spcPct val="130000"/>
              </a:lnSpc>
              <a:spcBef>
                <a:spcPts val="600"/>
              </a:spcBef>
              <a:spcAft>
                <a:spcPts val="0"/>
              </a:spcAft>
              <a:buClr>
                <a:schemeClr val="dk1"/>
              </a:buClr>
              <a:buSzPts val="1100"/>
              <a:buFont typeface="Arial"/>
              <a:buNone/>
            </a:pPr>
            <a:r>
              <a:rPr lang="es" sz="1050">
                <a:solidFill>
                  <a:schemeClr val="dk1"/>
                </a:solidFill>
                <a:highlight>
                  <a:srgbClr val="F8F9FA"/>
                </a:highlight>
                <a:latin typeface="Verdana"/>
                <a:ea typeface="Verdana"/>
                <a:cs typeface="Verdana"/>
                <a:sym typeface="Verdana"/>
              </a:rPr>
              <a:t>devfs=nomount</a:t>
            </a:r>
            <a:endParaRPr sz="1050">
              <a:solidFill>
                <a:schemeClr val="dk1"/>
              </a:solidFill>
              <a:highlight>
                <a:srgbClr val="F8F9FA"/>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f86659091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86659091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685800" rtl="0" algn="l">
              <a:lnSpc>
                <a:spcPct val="115000"/>
              </a:lnSpc>
              <a:spcBef>
                <a:spcPts val="300"/>
              </a:spcBef>
              <a:spcAft>
                <a:spcPts val="0"/>
              </a:spcAft>
              <a:buClr>
                <a:srgbClr val="222222"/>
              </a:buClr>
              <a:buSzPts val="1050"/>
              <a:buChar char="●"/>
            </a:pPr>
            <a:r>
              <a:rPr b="1" lang="es" sz="1050">
                <a:solidFill>
                  <a:srgbClr val="222222"/>
                </a:solidFill>
              </a:rPr>
              <a:t>devfs</a:t>
            </a:r>
            <a:r>
              <a:rPr lang="es" sz="1050">
                <a:solidFill>
                  <a:srgbClr val="222222"/>
                </a:solidFill>
              </a:rPr>
              <a:t> sólo muestra en </a:t>
            </a:r>
            <a:r>
              <a:rPr lang="es" sz="1050">
                <a:solidFill>
                  <a:srgbClr val="222222"/>
                </a:solidFill>
                <a:latin typeface="Verdana"/>
                <a:ea typeface="Verdana"/>
                <a:cs typeface="Verdana"/>
                <a:sym typeface="Verdana"/>
              </a:rPr>
              <a:t>/dev</a:t>
            </a:r>
            <a:r>
              <a:rPr lang="es" sz="1050">
                <a:solidFill>
                  <a:srgbClr val="222222"/>
                </a:solidFill>
              </a:rPr>
              <a:t> los dispositivos conectados, al igual que </a:t>
            </a:r>
            <a:r>
              <a:rPr b="1" lang="es" sz="1050">
                <a:solidFill>
                  <a:srgbClr val="222222"/>
                </a:solidFill>
              </a:rPr>
              <a:t>udev</a:t>
            </a:r>
            <a:endParaRPr b="1" sz="1050">
              <a:solidFill>
                <a:srgbClr val="222222"/>
              </a:solidFill>
            </a:endParaRPr>
          </a:p>
          <a:p>
            <a:pPr indent="-295275" lvl="0" marL="685800" rtl="0" algn="l">
              <a:lnSpc>
                <a:spcPct val="115000"/>
              </a:lnSpc>
              <a:spcBef>
                <a:spcPts val="0"/>
              </a:spcBef>
              <a:spcAft>
                <a:spcPts val="0"/>
              </a:spcAft>
              <a:buClr>
                <a:srgbClr val="222222"/>
              </a:buClr>
              <a:buSzPts val="1050"/>
              <a:buChar char="●"/>
            </a:pPr>
            <a:r>
              <a:rPr b="1" lang="es" sz="1050">
                <a:solidFill>
                  <a:srgbClr val="222222"/>
                </a:solidFill>
              </a:rPr>
              <a:t>devfs</a:t>
            </a:r>
            <a:r>
              <a:rPr lang="es" sz="1050">
                <a:solidFill>
                  <a:srgbClr val="222222"/>
                </a:solidFill>
              </a:rPr>
              <a:t> no soluciona el problema de los números </a:t>
            </a:r>
            <a:r>
              <a:rPr i="1" lang="es" sz="1050">
                <a:solidFill>
                  <a:srgbClr val="222222"/>
                </a:solidFill>
              </a:rPr>
              <a:t>mayor</a:t>
            </a:r>
            <a:r>
              <a:rPr lang="es" sz="1050">
                <a:solidFill>
                  <a:srgbClr val="222222"/>
                </a:solidFill>
              </a:rPr>
              <a:t>/</a:t>
            </a:r>
            <a:r>
              <a:rPr i="1" lang="es" sz="1050">
                <a:solidFill>
                  <a:srgbClr val="222222"/>
                </a:solidFill>
              </a:rPr>
              <a:t>menor</a:t>
            </a:r>
            <a:r>
              <a:rPr lang="es" sz="1050">
                <a:solidFill>
                  <a:srgbClr val="222222"/>
                </a:solidFill>
              </a:rPr>
              <a:t> que se acaban, ya que no permite que sean dinámicos</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b="1" lang="es" sz="1050">
                <a:solidFill>
                  <a:srgbClr val="222222"/>
                </a:solidFill>
              </a:rPr>
              <a:t>devfs</a:t>
            </a:r>
            <a:r>
              <a:rPr lang="es" sz="1050">
                <a:solidFill>
                  <a:srgbClr val="222222"/>
                </a:solidFill>
              </a:rPr>
              <a:t> no permite dar un nombre fijo a cada dispositivo (ésta es la razón por la que se hizo </a:t>
            </a:r>
            <a:r>
              <a:rPr b="1" lang="es" sz="1050">
                <a:solidFill>
                  <a:srgbClr val="222222"/>
                </a:solidFill>
              </a:rPr>
              <a:t>udev</a:t>
            </a:r>
            <a:r>
              <a:rPr lang="es" sz="1050">
                <a:solidFill>
                  <a:srgbClr val="222222"/>
                </a:solidFill>
              </a:rPr>
              <a: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b="1" lang="es" sz="1050">
                <a:solidFill>
                  <a:srgbClr val="222222"/>
                </a:solidFill>
              </a:rPr>
              <a:t>devfs</a:t>
            </a:r>
            <a:r>
              <a:rPr lang="es" sz="1050">
                <a:solidFill>
                  <a:srgbClr val="222222"/>
                </a:solidFill>
              </a:rPr>
              <a:t>, al igual que </a:t>
            </a:r>
            <a:r>
              <a:rPr b="1" lang="es" sz="1050">
                <a:solidFill>
                  <a:srgbClr val="222222"/>
                </a:solidFill>
              </a:rPr>
              <a:t>udev</a:t>
            </a:r>
            <a:r>
              <a:rPr lang="es" sz="1050">
                <a:solidFill>
                  <a:srgbClr val="222222"/>
                </a:solidFill>
              </a:rPr>
              <a:t>, permite que los programas sepan cuándo se conecta o desconecta un dispositivo, mediante consultas a un proceso demonio</a:t>
            </a:r>
            <a:endParaRPr sz="1050" u="sng">
              <a:solidFill>
                <a:srgbClr val="0B0080"/>
              </a:solidFill>
              <a:hlinkClick r:id="rId2"/>
            </a:endParaRPr>
          </a:p>
          <a:p>
            <a:pPr indent="-295275" lvl="0" marL="685800" rtl="0" algn="l">
              <a:lnSpc>
                <a:spcPct val="115000"/>
              </a:lnSpc>
              <a:spcBef>
                <a:spcPts val="0"/>
              </a:spcBef>
              <a:spcAft>
                <a:spcPts val="0"/>
              </a:spcAft>
              <a:buClr>
                <a:srgbClr val="222222"/>
              </a:buClr>
              <a:buSzPts val="1050"/>
              <a:buChar char="●"/>
            </a:pPr>
            <a:r>
              <a:rPr lang="es" sz="1050">
                <a:solidFill>
                  <a:srgbClr val="222222"/>
                </a:solidFill>
              </a:rPr>
              <a:t>En </a:t>
            </a:r>
            <a:r>
              <a:rPr b="1" lang="es" sz="1050">
                <a:solidFill>
                  <a:srgbClr val="222222"/>
                </a:solidFill>
              </a:rPr>
              <a:t>devfs</a:t>
            </a:r>
            <a:r>
              <a:rPr lang="es" sz="1050">
                <a:solidFill>
                  <a:srgbClr val="222222"/>
                </a:solidFill>
              </a:rPr>
              <a:t> la política de nombres de dispositivo sigue dentro del kernel, no en los programas.</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b="1" lang="es" sz="1050">
                <a:solidFill>
                  <a:srgbClr val="222222"/>
                </a:solidFill>
              </a:rPr>
              <a:t>devfs</a:t>
            </a:r>
            <a:r>
              <a:rPr lang="es" sz="1050">
                <a:solidFill>
                  <a:srgbClr val="222222"/>
                </a:solidFill>
              </a:rPr>
              <a:t> no sigue el estándar de nombres definido en LSB (Linux Standard Base).</a:t>
            </a:r>
            <a:endParaRPr sz="1050" u="sng">
              <a:solidFill>
                <a:srgbClr val="0B0080"/>
              </a:solidFill>
              <a:hlinkClick r:id="rId3"/>
            </a:endParaRPr>
          </a:p>
          <a:p>
            <a:pPr indent="-295275" lvl="0" marL="685800" rtl="0" algn="l">
              <a:lnSpc>
                <a:spcPct val="115000"/>
              </a:lnSpc>
              <a:spcBef>
                <a:spcPts val="0"/>
              </a:spcBef>
              <a:spcAft>
                <a:spcPts val="0"/>
              </a:spcAft>
              <a:buClr>
                <a:srgbClr val="222222"/>
              </a:buClr>
              <a:buSzPts val="1050"/>
              <a:buChar char="●"/>
            </a:pPr>
            <a:r>
              <a:rPr b="1" lang="es" sz="1050">
                <a:solidFill>
                  <a:srgbClr val="222222"/>
                </a:solidFill>
              </a:rPr>
              <a:t>devfs</a:t>
            </a:r>
            <a:r>
              <a:rPr lang="es" sz="1050">
                <a:solidFill>
                  <a:srgbClr val="222222"/>
                </a:solidFill>
              </a:rPr>
              <a:t> es pequeño, pero se encuentra en espacio de kernel, que es memoria que no se puede llevar a disco. Udev no</a:t>
            </a:r>
            <a:endParaRPr sz="1050">
              <a:solidFill>
                <a:srgbClr val="222222"/>
              </a:solidFill>
            </a:endParaRPr>
          </a:p>
          <a:p>
            <a:pPr indent="0" lvl="0" marL="0" rtl="0" algn="l">
              <a:spcBef>
                <a:spcPts val="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f86659091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86659091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s" sz="1050">
                <a:solidFill>
                  <a:srgbClr val="222222"/>
                </a:solidFill>
              </a:rPr>
              <a:t>udev</a:t>
            </a:r>
            <a:r>
              <a:rPr lang="es" sz="1050">
                <a:solidFill>
                  <a:srgbClr val="222222"/>
                </a:solidFill>
              </a:rPr>
              <a:t> resuelve los problemas anteriores de la siguiente forma:</a:t>
            </a:r>
            <a:endParaRPr sz="1050">
              <a:solidFill>
                <a:srgbClr val="222222"/>
              </a:solidFill>
            </a:endParaRPr>
          </a:p>
          <a:p>
            <a:pPr indent="0" lvl="0" marL="0" rtl="0" algn="l">
              <a:lnSpc>
                <a:spcPct val="160000"/>
              </a:lnSpc>
              <a:spcBef>
                <a:spcPts val="600"/>
              </a:spcBef>
              <a:spcAft>
                <a:spcPts val="0"/>
              </a:spcAft>
              <a:buClr>
                <a:schemeClr val="dk1"/>
              </a:buClr>
              <a:buSzPts val="1100"/>
              <a:buFont typeface="Arial"/>
              <a:buNone/>
            </a:pPr>
            <a:r>
              <a:rPr b="1" lang="es" sz="1550">
                <a:solidFill>
                  <a:schemeClr val="dk1"/>
                </a:solidFill>
                <a:highlight>
                  <a:srgbClr val="FFFFFF"/>
                </a:highlight>
              </a:rPr>
              <a:t>Sólo dispositivos conectados</a:t>
            </a:r>
            <a:endParaRPr>
              <a:solidFill>
                <a:srgbClr val="54595D"/>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b="1" lang="es" sz="1050">
                <a:solidFill>
                  <a:srgbClr val="222222"/>
                </a:solidFill>
              </a:rPr>
              <a:t>udev</a:t>
            </a:r>
            <a:r>
              <a:rPr lang="es" sz="1050">
                <a:solidFill>
                  <a:srgbClr val="222222"/>
                </a:solidFill>
              </a:rPr>
              <a:t> mantiene en </a:t>
            </a:r>
            <a:r>
              <a:rPr lang="es" sz="1050">
                <a:solidFill>
                  <a:srgbClr val="222222"/>
                </a:solidFill>
                <a:latin typeface="Verdana"/>
                <a:ea typeface="Verdana"/>
                <a:cs typeface="Verdana"/>
                <a:sym typeface="Verdana"/>
              </a:rPr>
              <a:t>/dev</a:t>
            </a:r>
            <a:r>
              <a:rPr lang="es" sz="1050">
                <a:solidFill>
                  <a:srgbClr val="222222"/>
                </a:solidFill>
              </a:rPr>
              <a:t> sólo las entradas correspondientes a los dispositivos que hay conectados al sistema. Así se soluciona el problema del </a:t>
            </a:r>
            <a:r>
              <a:rPr lang="es" sz="1050">
                <a:solidFill>
                  <a:srgbClr val="222222"/>
                </a:solidFill>
                <a:latin typeface="Verdana"/>
                <a:ea typeface="Verdana"/>
                <a:cs typeface="Verdana"/>
                <a:sym typeface="Verdana"/>
              </a:rPr>
              <a:t>/dev</a:t>
            </a:r>
            <a:r>
              <a:rPr lang="es" sz="1050">
                <a:solidFill>
                  <a:srgbClr val="222222"/>
                </a:solidFill>
              </a:rPr>
              <a:t> superpoblado.</a:t>
            </a:r>
            <a:endParaRPr sz="1050">
              <a:solidFill>
                <a:srgbClr val="222222"/>
              </a:solidFill>
            </a:endParaRPr>
          </a:p>
          <a:p>
            <a:pPr indent="0" lvl="0" marL="0" rtl="0" algn="l">
              <a:lnSpc>
                <a:spcPct val="160000"/>
              </a:lnSpc>
              <a:spcBef>
                <a:spcPts val="600"/>
              </a:spcBef>
              <a:spcAft>
                <a:spcPts val="0"/>
              </a:spcAft>
              <a:buClr>
                <a:schemeClr val="dk1"/>
              </a:buClr>
              <a:buSzPts val="1100"/>
              <a:buFont typeface="Arial"/>
              <a:buNone/>
            </a:pPr>
            <a:r>
              <a:rPr b="1" lang="es" sz="1550">
                <a:solidFill>
                  <a:schemeClr val="dk1"/>
                </a:solidFill>
                <a:highlight>
                  <a:srgbClr val="FFFFFF"/>
                </a:highlight>
              </a:rPr>
              <a:t>No se usa mayor y menor</a:t>
            </a:r>
            <a:endParaRPr>
              <a:solidFill>
                <a:srgbClr val="54595D"/>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No se usa el número </a:t>
            </a:r>
            <a:r>
              <a:rPr i="1" lang="es" sz="1050">
                <a:solidFill>
                  <a:srgbClr val="222222"/>
                </a:solidFill>
              </a:rPr>
              <a:t>mayor</a:t>
            </a:r>
            <a:r>
              <a:rPr lang="es" sz="1050">
                <a:solidFill>
                  <a:srgbClr val="222222"/>
                </a:solidFill>
              </a:rPr>
              <a:t> y </a:t>
            </a:r>
            <a:r>
              <a:rPr i="1" lang="es" sz="1050">
                <a:solidFill>
                  <a:srgbClr val="222222"/>
                </a:solidFill>
              </a:rPr>
              <a:t>menor</a:t>
            </a:r>
            <a:r>
              <a:rPr lang="es" sz="1050">
                <a:solidFill>
                  <a:srgbClr val="222222"/>
                </a:solidFill>
              </a:rPr>
              <a:t> para reconocer a cada dispositivo. Puede funcionar incluso aunque estén elegidos al azar. Por tanto, no le afecta el que se acaben las combinaciones </a:t>
            </a:r>
            <a:r>
              <a:rPr i="1" lang="es" sz="1050">
                <a:solidFill>
                  <a:srgbClr val="222222"/>
                </a:solidFill>
              </a:rPr>
              <a:t>mayor</a:t>
            </a:r>
            <a:r>
              <a:rPr lang="es" sz="1050">
                <a:solidFill>
                  <a:srgbClr val="222222"/>
                </a:solidFill>
              </a:rPr>
              <a:t>/</a:t>
            </a:r>
            <a:r>
              <a:rPr i="1" lang="es" sz="1050">
                <a:solidFill>
                  <a:srgbClr val="222222"/>
                </a:solidFill>
              </a:rPr>
              <a:t>menor</a:t>
            </a:r>
            <a:r>
              <a:rPr lang="es" sz="1050">
                <a:solidFill>
                  <a:srgbClr val="222222"/>
                </a:solidFill>
              </a:rPr>
              <a:t> asignables.</a:t>
            </a:r>
            <a:endParaRPr sz="1050">
              <a:solidFill>
                <a:srgbClr val="222222"/>
              </a:solidFill>
            </a:endParaRPr>
          </a:p>
          <a:p>
            <a:pPr indent="0" lvl="0" marL="0" rtl="0" algn="l">
              <a:lnSpc>
                <a:spcPct val="160000"/>
              </a:lnSpc>
              <a:spcBef>
                <a:spcPts val="600"/>
              </a:spcBef>
              <a:spcAft>
                <a:spcPts val="0"/>
              </a:spcAft>
              <a:buClr>
                <a:schemeClr val="dk1"/>
              </a:buClr>
              <a:buSzPts val="1100"/>
              <a:buFont typeface="Arial"/>
              <a:buNone/>
            </a:pPr>
            <a:r>
              <a:rPr b="1" lang="es" sz="1550">
                <a:solidFill>
                  <a:schemeClr val="dk1"/>
                </a:solidFill>
                <a:highlight>
                  <a:srgbClr val="FFFFFF"/>
                </a:highlight>
              </a:rPr>
              <a:t>Permite dar nombre fijo</a:t>
            </a:r>
            <a:endParaRPr>
              <a:solidFill>
                <a:srgbClr val="54595D"/>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Permite dar un nombre fijo para cada dispositivo, por ejemplo </a:t>
            </a:r>
            <a:r>
              <a:rPr i="1" lang="es" sz="1050">
                <a:solidFill>
                  <a:srgbClr val="222222"/>
                </a:solidFill>
              </a:rPr>
              <a:t>cámara</a:t>
            </a:r>
            <a:r>
              <a:rPr lang="es" sz="1050">
                <a:solidFill>
                  <a:srgbClr val="222222"/>
                </a:solidFill>
              </a:rPr>
              <a:t>, sin que éste dependa de qué otros dispositivos hay conectados ni del orden en que se han conectado.</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Un disco duro, por ejemplo, se reconoce por el identificador de su sistema de ficheros, el nombre del disco, y el conector físico en el que está.</a:t>
            </a:r>
            <a:endParaRPr sz="1050">
              <a:solidFill>
                <a:srgbClr val="222222"/>
              </a:solidFill>
            </a:endParaRPr>
          </a:p>
          <a:p>
            <a:pPr indent="0" lvl="0" marL="0" rtl="0" algn="l">
              <a:lnSpc>
                <a:spcPct val="160000"/>
              </a:lnSpc>
              <a:spcBef>
                <a:spcPts val="600"/>
              </a:spcBef>
              <a:spcAft>
                <a:spcPts val="0"/>
              </a:spcAft>
              <a:buClr>
                <a:schemeClr val="dk1"/>
              </a:buClr>
              <a:buSzPts val="1100"/>
              <a:buFont typeface="Arial"/>
              <a:buNone/>
            </a:pPr>
            <a:r>
              <a:rPr b="1" lang="es" sz="1550">
                <a:solidFill>
                  <a:schemeClr val="dk1"/>
                </a:solidFill>
                <a:highlight>
                  <a:srgbClr val="FFFFFF"/>
                </a:highlight>
              </a:rPr>
              <a:t>Avisa a los programas</a:t>
            </a:r>
            <a:endParaRPr>
              <a:solidFill>
                <a:srgbClr val="54595D"/>
              </a:solidFill>
              <a:highlight>
                <a:srgbClr val="FFFFFF"/>
              </a:highlight>
            </a:endParaRPr>
          </a:p>
          <a:p>
            <a:pPr indent="0" lvl="0" marL="0" rtl="0" algn="l">
              <a:lnSpc>
                <a:spcPct val="115000"/>
              </a:lnSpc>
              <a:spcBef>
                <a:spcPts val="600"/>
              </a:spcBef>
              <a:spcAft>
                <a:spcPts val="600"/>
              </a:spcAft>
              <a:buClr>
                <a:schemeClr val="dk1"/>
              </a:buClr>
              <a:buSzPts val="1100"/>
              <a:buFont typeface="Arial"/>
              <a:buNone/>
            </a:pPr>
            <a:r>
              <a:rPr lang="es" sz="1050">
                <a:solidFill>
                  <a:srgbClr val="222222"/>
                </a:solidFill>
              </a:rPr>
              <a:t>Avisa mediante mensajes D-BUS,D-Bus (Desktop Bus) es un sistema de comunicación entre procesos (IPC), para aplicaciones de software con el fin de comunicarse entre sí;  para que cualquier programa del espacio de usuario pueda enterarse cuando un dispositivo se conecta o desconecta (esto es útil para HAL). También permite a los programas consultar la lista de dispositivos conectados y la forma de acceder a cada uno.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fa75606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a75606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400"/>
              </a:spcBef>
              <a:spcAft>
                <a:spcPts val="0"/>
              </a:spcAft>
              <a:buClr>
                <a:schemeClr val="dk1"/>
              </a:buClr>
              <a:buSzPts val="1100"/>
              <a:buFont typeface="Arial"/>
              <a:buNone/>
            </a:pPr>
            <a:r>
              <a:rPr b="1" lang="es" sz="1550">
                <a:solidFill>
                  <a:schemeClr val="dk1"/>
                </a:solidFill>
                <a:highlight>
                  <a:schemeClr val="lt1"/>
                </a:highlight>
              </a:rPr>
              <a:t>Todo en espacio de usuario</a:t>
            </a:r>
            <a:endParaRPr>
              <a:solidFill>
                <a:srgbClr val="54595D"/>
              </a:solidFill>
              <a:highlight>
                <a:schemeClr val="lt1"/>
              </a:highlight>
            </a:endParaRPr>
          </a:p>
          <a:p>
            <a:pPr indent="0" lvl="0" marL="0" rtl="0" algn="l">
              <a:lnSpc>
                <a:spcPct val="115000"/>
              </a:lnSpc>
              <a:spcBef>
                <a:spcPts val="600"/>
              </a:spcBef>
              <a:spcAft>
                <a:spcPts val="0"/>
              </a:spcAft>
              <a:buClr>
                <a:schemeClr val="dk1"/>
              </a:buClr>
              <a:buSzPts val="1100"/>
              <a:buFont typeface="Arial"/>
              <a:buNone/>
            </a:pPr>
            <a:r>
              <a:rPr b="1" lang="es" sz="1050">
                <a:solidFill>
                  <a:srgbClr val="222222"/>
                </a:solidFill>
              </a:rPr>
              <a:t>udev</a:t>
            </a:r>
            <a:r>
              <a:rPr lang="es" sz="1050">
                <a:solidFill>
                  <a:srgbClr val="222222"/>
                </a:solidFill>
              </a:rPr>
              <a:t> hace que toda la política de nombres de dispositivo esté en espacio de usuario, y no en el kernel. Esto hace posible que un programa cualquiera pueda decidir el nombre de un dispositivo, por ejemplo basándose en sus características. No es necesario modificar el kernel si no se está conforme con el nombre que se le da a un dispositivo. Esto supone una diferencia con respecto a su antecesor, devfs, pues éste se ejecutaba en modo kernel</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Otra ventaja de tener el demonio de </a:t>
            </a:r>
            <a:r>
              <a:rPr b="1" lang="es" sz="1050">
                <a:solidFill>
                  <a:srgbClr val="222222"/>
                </a:solidFill>
              </a:rPr>
              <a:t>udev</a:t>
            </a:r>
            <a:r>
              <a:rPr lang="es" sz="1050">
                <a:solidFill>
                  <a:srgbClr val="222222"/>
                </a:solidFill>
              </a:rPr>
              <a:t> (</a:t>
            </a:r>
            <a:r>
              <a:rPr lang="es" sz="1050">
                <a:solidFill>
                  <a:srgbClr val="222222"/>
                </a:solidFill>
                <a:latin typeface="Verdana"/>
                <a:ea typeface="Verdana"/>
                <a:cs typeface="Verdana"/>
                <a:sym typeface="Verdana"/>
              </a:rPr>
              <a:t>udevd</a:t>
            </a:r>
            <a:r>
              <a:rPr lang="es" sz="1050">
                <a:solidFill>
                  <a:srgbClr val="222222"/>
                </a:solidFill>
              </a:rPr>
              <a:t>) en espacio de usuario es que esta memoria se puede llevar a disco (al espacio de intercambio), a diferencia de la memoria de kernel. Esto lo hace apropiado para sistemas embebidos con poca memoria física.</a:t>
            </a:r>
            <a:endParaRPr sz="1050">
              <a:solidFill>
                <a:srgbClr val="222222"/>
              </a:solidFill>
            </a:endParaRPr>
          </a:p>
          <a:p>
            <a:pPr indent="0" lvl="0" marL="0" rtl="0" algn="l">
              <a:lnSpc>
                <a:spcPct val="160000"/>
              </a:lnSpc>
              <a:spcBef>
                <a:spcPts val="600"/>
              </a:spcBef>
              <a:spcAft>
                <a:spcPts val="0"/>
              </a:spcAft>
              <a:buClr>
                <a:schemeClr val="dk1"/>
              </a:buClr>
              <a:buSzPts val="1100"/>
              <a:buFont typeface="Arial"/>
              <a:buNone/>
            </a:pPr>
            <a:r>
              <a:rPr b="1" lang="es" sz="1550">
                <a:solidFill>
                  <a:schemeClr val="dk1"/>
                </a:solidFill>
                <a:highlight>
                  <a:schemeClr val="lt1"/>
                </a:highlight>
              </a:rPr>
              <a:t>Otras características</a:t>
            </a:r>
            <a:endParaRPr>
              <a:solidFill>
                <a:srgbClr val="54595D"/>
              </a:solidFill>
              <a:highlight>
                <a:schemeClr val="lt1"/>
              </a:highlight>
            </a:endParaRPr>
          </a:p>
          <a:p>
            <a:pPr indent="0" lvl="0" marL="0" rtl="0" algn="l">
              <a:lnSpc>
                <a:spcPct val="115000"/>
              </a:lnSpc>
              <a:spcBef>
                <a:spcPts val="600"/>
              </a:spcBef>
              <a:spcAft>
                <a:spcPts val="0"/>
              </a:spcAft>
              <a:buClr>
                <a:schemeClr val="dk1"/>
              </a:buClr>
              <a:buSzPts val="1100"/>
              <a:buFont typeface="Arial"/>
              <a:buNone/>
            </a:pPr>
            <a:r>
              <a:rPr b="1" lang="es" sz="1050">
                <a:solidFill>
                  <a:srgbClr val="222222"/>
                </a:solidFill>
              </a:rPr>
              <a:t>udev</a:t>
            </a:r>
            <a:r>
              <a:rPr lang="es" sz="1050">
                <a:solidFill>
                  <a:srgbClr val="222222"/>
                </a:solidFill>
              </a:rPr>
              <a:t> respeta la forma de nombrar dispositivos definida en el LSB, aunque permite que los usuarios usen otros nombres.</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s" sz="1050">
                <a:solidFill>
                  <a:srgbClr val="222222"/>
                </a:solidFill>
              </a:rPr>
              <a:t>El proceso (</a:t>
            </a:r>
            <a:r>
              <a:rPr lang="es" sz="1050">
                <a:solidFill>
                  <a:srgbClr val="222222"/>
                </a:solidFill>
                <a:latin typeface="Verdana"/>
                <a:ea typeface="Verdana"/>
                <a:cs typeface="Verdana"/>
                <a:sym typeface="Verdana"/>
              </a:rPr>
              <a:t>udevd</a:t>
            </a:r>
            <a:r>
              <a:rPr lang="es" sz="1050">
                <a:solidFill>
                  <a:srgbClr val="222222"/>
                </a:solidFill>
              </a:rPr>
              <a:t>) ocupa poca memoria y no necesita ejecutarse siempre. Esto también favorece a los sistemas embebidos y equipos poco potentes.</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t/>
            </a:r>
            <a:endParaRPr sz="1050">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f86659091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86659091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 marR="139700" rtl="0" algn="l">
              <a:lnSpc>
                <a:spcPct val="130000"/>
              </a:lnSpc>
              <a:spcBef>
                <a:spcPts val="0"/>
              </a:spcBef>
              <a:spcAft>
                <a:spcPts val="0"/>
              </a:spcAft>
              <a:buClr>
                <a:schemeClr val="dk1"/>
              </a:buClr>
              <a:buSzPts val="1100"/>
              <a:buFont typeface="Arial"/>
              <a:buNone/>
            </a:pPr>
            <a:r>
              <a:rPr lang="es" sz="1050">
                <a:solidFill>
                  <a:srgbClr val="222222"/>
                </a:solidFill>
              </a:rPr>
              <a:t>udev se ejecuta mediante un demonio: el proceso udevd, que detecta cuándo se ha conectado o desconectado un dispositivo del sistema.</a:t>
            </a:r>
            <a:br>
              <a:rPr lang="es" sz="1050">
                <a:solidFill>
                  <a:srgbClr val="222222"/>
                </a:solidFill>
              </a:rPr>
            </a:br>
            <a:br>
              <a:rPr lang="es" sz="1050">
                <a:solidFill>
                  <a:srgbClr val="222222"/>
                </a:solidFill>
              </a:rPr>
            </a:br>
            <a:r>
              <a:rPr lang="es" sz="1050">
                <a:solidFill>
                  <a:srgbClr val="222222"/>
                </a:solidFill>
              </a:rPr>
              <a:t>Cuando pasa uno de estos eventos, udev obtiene información de contexto (subsistema del kernel, conector físico usado, nombre dado por el kernel, ...) y también del propio dispositivo (número de serie, fabricante, ...). Esta información la puede encontrar mediante los datos que hay en /sys, en donde está montado el sistema de ficheros sysfs, es un sistema de archivos virtual que proporciona el núcleo Linux v2.6. Sysfs exporta información sobre los dispositivos y sus controladores desde el modelo de dispositivos del núcleo hacia el espacio del usuario, también permite configurar parámetros.</a:t>
            </a:r>
            <a:br>
              <a:rPr lang="es" sz="1050">
                <a:solidFill>
                  <a:srgbClr val="222222"/>
                </a:solidFill>
              </a:rPr>
            </a:br>
            <a:r>
              <a:rPr lang="es" sz="1050">
                <a:solidFill>
                  <a:srgbClr val="222222"/>
                </a:solidFill>
              </a:rPr>
              <a:t>Un conjunto de reglas (en /etc/udev/rules.d/) deciden qué acción hay que hacer a partir de los datos obtenidos. Lo que la regla hará será -probablemente- dar un nombre al dispositivo, crear el fichero de dispositivo apropiado, y ejecutar el programa que se haya configurado para que acabe de hacer funcionar el dispositivo.</a:t>
            </a:r>
            <a:br>
              <a:rPr lang="es" sz="1050">
                <a:solidFill>
                  <a:srgbClr val="222222"/>
                </a:solidFill>
              </a:rPr>
            </a:br>
            <a:r>
              <a:rPr lang="es" sz="1050">
                <a:solidFill>
                  <a:srgbClr val="222222"/>
                </a:solidFill>
              </a:rPr>
              <a:t>En el caso de que existan dos reglas con el mismo nombre en /usr/lib y en /etc, la norma que se encuentra en la carpeta /etc tendrá prioridad.</a:t>
            </a:r>
            <a:br>
              <a:rPr lang="es" sz="1050">
                <a:solidFill>
                  <a:srgbClr val="222222"/>
                </a:solidFill>
              </a:rPr>
            </a:br>
            <a:br>
              <a:rPr lang="es" sz="1050">
                <a:solidFill>
                  <a:srgbClr val="222222"/>
                </a:solidFill>
              </a:rPr>
            </a:br>
            <a:r>
              <a:rPr lang="es" sz="1050">
                <a:solidFill>
                  <a:srgbClr val="222222"/>
                </a:solidFill>
              </a:rPr>
              <a:t>Las reglas pueden asociar un nombre fijo a un dispositivo, pero también pueden llamar a un programa externo que dé más información sobre el dispositivo; así se puede conseguir un nombre más específico.</a:t>
            </a:r>
            <a:br>
              <a:rPr lang="es" sz="1050">
                <a:solidFill>
                  <a:srgbClr val="222222"/>
                </a:solidFill>
              </a:rPr>
            </a:br>
            <a:r>
              <a:rPr lang="es" sz="1050">
                <a:solidFill>
                  <a:srgbClr val="222222"/>
                </a:solidFill>
              </a:rPr>
              <a:t>Udev detecta automáticamente cambios en los archivos de reglas, por lo que los cambios surtan efecto inmediatamente sin necesidad de reiniciar udev. Sin embargo, las reglas no se recargan automáticamente en aquellos dispositivos que están en funcionamiento. Los dispositivos que se ponen en funcionamiento al conectarse, como los dispositivos USB, si ya estaban conectados, probablemente tendrán que volver a conectarse para que la nueva regla entre en vigor, o, al menos, recargar los módulos del kernel ohci-hcd y ehci-hcd y, por lo tanto, volver a cargar todos los controladores USB.</a:t>
            </a:r>
            <a:br>
              <a:rPr lang="es" sz="1050">
                <a:solidFill>
                  <a:srgbClr val="222222"/>
                </a:solidFill>
              </a:rPr>
            </a:br>
            <a:r>
              <a:rPr lang="es" sz="1050">
                <a:solidFill>
                  <a:srgbClr val="222222"/>
                </a:solidFill>
              </a:rPr>
              <a:t>Algunas reglas para las reglas:</a:t>
            </a:r>
            <a:br>
              <a:rPr lang="es" sz="1050">
                <a:solidFill>
                  <a:srgbClr val="222222"/>
                </a:solidFill>
              </a:rPr>
            </a:br>
            <a:br>
              <a:rPr lang="es" sz="1050">
                <a:solidFill>
                  <a:srgbClr val="222222"/>
                </a:solidFill>
              </a:rPr>
            </a:br>
            <a:r>
              <a:rPr lang="es" sz="1050">
                <a:solidFill>
                  <a:srgbClr val="222222"/>
                </a:solidFill>
              </a:rPr>
              <a:t>1-Las reglas están todas en una línea (las líneas se pueden romper con \ justo antes de la nueva línea).</a:t>
            </a:r>
            <a:br>
              <a:rPr lang="es" sz="1050">
                <a:solidFill>
                  <a:srgbClr val="222222"/>
                </a:solidFill>
              </a:rPr>
            </a:br>
            <a:r>
              <a:rPr lang="es" sz="1050">
                <a:solidFill>
                  <a:srgbClr val="222222"/>
                </a:solidFill>
              </a:rPr>
              <a:t>2.-Las reglas consisten en "matches" y "acciones".</a:t>
            </a:r>
            <a:br>
              <a:rPr lang="es" sz="1050">
                <a:solidFill>
                  <a:srgbClr val="222222"/>
                </a:solidFill>
              </a:rPr>
            </a:br>
            <a:r>
              <a:rPr lang="es" sz="1050">
                <a:solidFill>
                  <a:srgbClr val="222222"/>
                </a:solidFill>
              </a:rPr>
              <a:t>3.-Los matches y las acciones son trios de "valor" "operador" "valor".</a:t>
            </a:r>
            <a:br>
              <a:rPr lang="es" sz="1050">
                <a:solidFill>
                  <a:srgbClr val="222222"/>
                </a:solidFill>
              </a:rPr>
            </a:br>
            <a:r>
              <a:rPr lang="es" sz="1050">
                <a:solidFill>
                  <a:srgbClr val="222222"/>
                </a:solidFill>
              </a:rPr>
              <a:t>4.-Los matches tienen == ó ! = para el operador.</a:t>
            </a:r>
            <a:br>
              <a:rPr lang="es" sz="1050">
                <a:solidFill>
                  <a:srgbClr val="222222"/>
                </a:solidFill>
              </a:rPr>
            </a:br>
            <a:r>
              <a:rPr lang="es" sz="1050">
                <a:solidFill>
                  <a:srgbClr val="222222"/>
                </a:solidFill>
              </a:rPr>
              <a:t>5.-Las acciones tienen = (asignación) para el operador.</a:t>
            </a:r>
            <a:br>
              <a:rPr lang="es" sz="1050">
                <a:solidFill>
                  <a:srgbClr val="222222"/>
                </a:solidFill>
              </a:rPr>
            </a:br>
            <a:r>
              <a:rPr lang="es" sz="1050">
                <a:solidFill>
                  <a:srgbClr val="222222"/>
                </a:solidFill>
              </a:rPr>
              <a:t>6.-Los matches verifican uno o más atributos del evento para ver si se aplicará la acción.</a:t>
            </a:r>
            <a:br>
              <a:rPr lang="es" sz="1050">
                <a:solidFill>
                  <a:srgbClr val="222222"/>
                </a:solidFill>
              </a:rPr>
            </a:br>
            <a:r>
              <a:rPr lang="es" sz="1050">
                <a:solidFill>
                  <a:srgbClr val="222222"/>
                </a:solidFill>
              </a:rPr>
              <a:t>7.-Las acciones especifican lo que sucederá.</a:t>
            </a:r>
            <a:br>
              <a:rPr lang="es" sz="1050">
                <a:solidFill>
                  <a:srgbClr val="222222"/>
                </a:solidFill>
              </a:rPr>
            </a:br>
            <a:br>
              <a:rPr lang="es" sz="1050">
                <a:solidFill>
                  <a:srgbClr val="222222"/>
                </a:solidFill>
              </a:rPr>
            </a:br>
            <a:r>
              <a:rPr lang="es" sz="1050">
                <a:solidFill>
                  <a:srgbClr val="222222"/>
                </a:solidFill>
              </a:rPr>
              <a:t>Ejemplo de reglas:</a:t>
            </a:r>
            <a:br>
              <a:rPr lang="es" sz="1050">
                <a:solidFill>
                  <a:srgbClr val="222222"/>
                </a:solidFill>
              </a:rPr>
            </a:br>
            <a:br>
              <a:rPr lang="es" sz="1050">
                <a:solidFill>
                  <a:srgbClr val="222222"/>
                </a:solidFill>
              </a:rPr>
            </a:br>
            <a:r>
              <a:rPr lang="es" sz="1050">
                <a:solidFill>
                  <a:srgbClr val="222222"/>
                </a:solidFill>
              </a:rPr>
              <a:t>Dos posibles reglas que dan un nombre fijo a dos impresoras distintas; las dos conectadas por USB pero con un número de serie distinto (obtenido por sysfs):</a:t>
            </a:r>
            <a:br>
              <a:rPr lang="es" sz="1050">
                <a:solidFill>
                  <a:srgbClr val="222222"/>
                </a:solidFill>
              </a:rPr>
            </a:br>
            <a:br>
              <a:rPr lang="es" sz="1050">
                <a:solidFill>
                  <a:srgbClr val="222222"/>
                </a:solidFill>
              </a:rPr>
            </a:br>
            <a:r>
              <a:rPr lang="es" sz="1050">
                <a:solidFill>
                  <a:srgbClr val="222222"/>
                </a:solidFill>
              </a:rPr>
              <a:t>BUS=="usb", \                                                  SYSFS_serial=="W09090207101241330", \</a:t>
            </a:r>
            <a:br>
              <a:rPr lang="es" sz="1050">
                <a:solidFill>
                  <a:srgbClr val="222222"/>
                </a:solidFill>
              </a:rPr>
            </a:br>
            <a:r>
              <a:rPr lang="es" sz="1050">
                <a:solidFill>
                  <a:srgbClr val="222222"/>
                </a:solidFill>
              </a:rPr>
              <a:t>NAME="lp_color"</a:t>
            </a:r>
            <a:br>
              <a:rPr lang="es" sz="1050">
                <a:solidFill>
                  <a:srgbClr val="222222"/>
                </a:solidFill>
              </a:rPr>
            </a:br>
            <a:r>
              <a:rPr lang="es" sz="1050">
                <a:solidFill>
                  <a:srgbClr val="222222"/>
                </a:solidFill>
              </a:rPr>
              <a:t>BUS=="usb", SYSFS_serial=="HXOLL0012202323480", NAME="lp_plain"</a:t>
            </a:r>
            <a:endParaRPr sz="1050">
              <a:solidFill>
                <a:schemeClr val="dk1"/>
              </a:solidFill>
              <a:highlight>
                <a:srgbClr val="F8F9FA"/>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AUTOLAYOUT">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2105247" y="1"/>
            <a:ext cx="7038765" cy="5138761"/>
            <a:chOff x="3388636" y="43347"/>
            <a:chExt cx="5755327" cy="4201767"/>
          </a:xfrm>
        </p:grpSpPr>
        <p:sp>
          <p:nvSpPr>
            <p:cNvPr id="53" name="Google Shape;53;p13"/>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3"/>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txBox="1"/>
          <p:nvPr>
            <p:ph type="ctrTitle"/>
          </p:nvPr>
        </p:nvSpPr>
        <p:spPr>
          <a:xfrm>
            <a:off x="992425" y="1799775"/>
            <a:ext cx="3136800" cy="1739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79" name="Google Shape;179;p13"/>
          <p:cNvSpPr txBox="1"/>
          <p:nvPr>
            <p:ph idx="1" type="subTitle"/>
          </p:nvPr>
        </p:nvSpPr>
        <p:spPr>
          <a:xfrm>
            <a:off x="992425" y="3579375"/>
            <a:ext cx="3136800" cy="607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p:txBody>
      </p:sp>
      <p:sp>
        <p:nvSpPr>
          <p:cNvPr id="180" name="Google Shape;180;p13"/>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AUTOLAYOUT_1">
    <p:spTree>
      <p:nvGrpSpPr>
        <p:cNvPr id="181" name="Shape 181"/>
        <p:cNvGrpSpPr/>
        <p:nvPr/>
      </p:nvGrpSpPr>
      <p:grpSpPr>
        <a:xfrm>
          <a:off x="0" y="0"/>
          <a:ext cx="0" cy="0"/>
          <a:chOff x="0" y="0"/>
          <a:chExt cx="0" cy="0"/>
        </a:xfrm>
      </p:grpSpPr>
      <p:sp>
        <p:nvSpPr>
          <p:cNvPr id="182" name="Google Shape;182;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92" name="Google Shape;192;p14"/>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93" name="Google Shape;19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es.wikipedia.org/wiki/Demonio_(inform%C3%A1tica)" TargetMode="External"/><Relationship Id="rId4" Type="http://schemas.openxmlformats.org/officeDocument/2006/relationships/hyperlink" Target="https://es.wikipedia.org/wiki/Linux_Standard_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5"/>
          <p:cNvSpPr txBox="1"/>
          <p:nvPr>
            <p:ph type="ctrTitle"/>
          </p:nvPr>
        </p:nvSpPr>
        <p:spPr>
          <a:xfrm>
            <a:off x="992425" y="1799775"/>
            <a:ext cx="3136800" cy="173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UDEV</a:t>
            </a:r>
            <a:endParaRPr/>
          </a:p>
        </p:txBody>
      </p:sp>
      <p:sp>
        <p:nvSpPr>
          <p:cNvPr id="199" name="Google Shape;199;p15"/>
          <p:cNvSpPr txBox="1"/>
          <p:nvPr>
            <p:ph idx="1" type="subTitle"/>
          </p:nvPr>
        </p:nvSpPr>
        <p:spPr>
          <a:xfrm>
            <a:off x="992425" y="3579375"/>
            <a:ext cx="31368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Diego Laguna Martín</a:t>
            </a:r>
            <a:endParaRPr/>
          </a:p>
          <a:p>
            <a:pPr indent="0" lvl="0" marL="0" rtl="0" algn="l">
              <a:spcBef>
                <a:spcPts val="0"/>
              </a:spcBef>
              <a:spcAft>
                <a:spcPts val="0"/>
              </a:spcAft>
              <a:buNone/>
            </a:pPr>
            <a:r>
              <a:rPr lang="es"/>
              <a:t>Francisco Denis Herrera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type="ctrTitle"/>
          </p:nvPr>
        </p:nvSpPr>
        <p:spPr>
          <a:xfrm>
            <a:off x="311700" y="1216075"/>
            <a:ext cx="8520600" cy="109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4"/>
          <p:cNvSpPr txBox="1"/>
          <p:nvPr>
            <p:ph idx="1" type="subTitle"/>
          </p:nvPr>
        </p:nvSpPr>
        <p:spPr>
          <a:xfrm>
            <a:off x="311700" y="3919975"/>
            <a:ext cx="8520600" cy="792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Diego Laguna Martín</a:t>
            </a:r>
            <a:endParaRPr>
              <a:solidFill>
                <a:schemeClr val="lt1"/>
              </a:solidFill>
            </a:endParaRPr>
          </a:p>
          <a:p>
            <a:pPr indent="0" lvl="0" marL="0" rtl="0" algn="ctr">
              <a:spcBef>
                <a:spcPts val="0"/>
              </a:spcBef>
              <a:spcAft>
                <a:spcPts val="0"/>
              </a:spcAft>
              <a:buNone/>
            </a:pPr>
            <a:r>
              <a:rPr lang="es">
                <a:solidFill>
                  <a:schemeClr val="lt1"/>
                </a:solidFill>
              </a:rPr>
              <a:t>Francisco Denis Herrera</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¿Qué es udev?</a:t>
            </a:r>
            <a:endParaRPr sz="3000"/>
          </a:p>
        </p:txBody>
      </p:sp>
      <p:sp>
        <p:nvSpPr>
          <p:cNvPr id="205" name="Google Shape;205;p1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solidFill>
                  <a:srgbClr val="222222"/>
                </a:solidFill>
                <a:highlight>
                  <a:srgbClr val="FFFFFF"/>
                </a:highlight>
              </a:rPr>
              <a:t>udev es el gestor de dispositivos que usa el kernel Linux.</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s">
                <a:solidFill>
                  <a:srgbClr val="222222"/>
                </a:solidFill>
                <a:highlight>
                  <a:srgbClr val="FFFFFF"/>
                </a:highlight>
              </a:rPr>
              <a:t>Su función es controlar los ficheros de dispositivos en /dev.</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s">
                <a:solidFill>
                  <a:srgbClr val="222222"/>
                </a:solidFill>
                <a:highlight>
                  <a:srgbClr val="FFFFFF"/>
                </a:highlight>
              </a:rPr>
              <a:t>Es el sucesor de devfs y de hotplug.</a:t>
            </a:r>
            <a:endParaRPr>
              <a:solidFill>
                <a:srgbClr val="222222"/>
              </a:solidFill>
              <a:highlight>
                <a:srgbClr val="FFFFFF"/>
              </a:highlight>
            </a:endParaRPr>
          </a:p>
          <a:p>
            <a:pPr indent="0" lvl="0" marL="0" rtl="0" algn="l">
              <a:spcBef>
                <a:spcPts val="1600"/>
              </a:spcBef>
              <a:spcAft>
                <a:spcPts val="1600"/>
              </a:spcAft>
              <a:buNone/>
            </a:pPr>
            <a:r>
              <a:rPr lang="es">
                <a:solidFill>
                  <a:srgbClr val="222222"/>
                </a:solidFill>
                <a:highlight>
                  <a:srgbClr val="FFFFFF"/>
                </a:highlight>
              </a:rPr>
              <a:t>Fue desarrollado por Greg Kroah-Hartman, con ayuda de Dan Stekloff, Kay Sievers, y muchos otros.</a:t>
            </a:r>
            <a:endParaRPr>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Objetivo</a:t>
            </a:r>
            <a:endParaRPr sz="3000"/>
          </a:p>
        </p:txBody>
      </p:sp>
      <p:sp>
        <p:nvSpPr>
          <p:cNvPr id="211" name="Google Shape;211;p17"/>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En un sistema Linux tradicional, en el directorio /dev hay nodos de dispositivo creados para cada dispositivo conocido. </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Se dice que es un conjunto de ficheros estáticos.</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udev sobre todo permite acceder a un dispositivo con un nombre siempre fijo. </a:t>
            </a:r>
            <a:endParaRPr sz="160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Problemas antes de udev</a:t>
            </a:r>
            <a:endParaRPr sz="3000"/>
          </a:p>
        </p:txBody>
      </p:sp>
      <p:sp>
        <p:nvSpPr>
          <p:cNvPr id="217" name="Google Shape;217;p18"/>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23850" lvl="0" marL="685800" rtl="0" algn="l">
              <a:spcBef>
                <a:spcPts val="300"/>
              </a:spcBef>
              <a:spcAft>
                <a:spcPts val="0"/>
              </a:spcAft>
              <a:buClr>
                <a:srgbClr val="222222"/>
              </a:buClr>
              <a:buSzPts val="1500"/>
              <a:buChar char="●"/>
            </a:pPr>
            <a:r>
              <a:rPr lang="es" sz="1500">
                <a:solidFill>
                  <a:srgbClr val="222222"/>
                </a:solidFill>
              </a:rPr>
              <a:t>El directorio /dev es enorme y difícil de manejar.</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Los números </a:t>
            </a:r>
            <a:r>
              <a:rPr i="1" lang="es" sz="1500">
                <a:solidFill>
                  <a:srgbClr val="222222"/>
                </a:solidFill>
              </a:rPr>
              <a:t>mayor</a:t>
            </a:r>
            <a:r>
              <a:rPr lang="es" sz="1500">
                <a:solidFill>
                  <a:srgbClr val="222222"/>
                </a:solidFill>
              </a:rPr>
              <a:t> y </a:t>
            </a:r>
            <a:r>
              <a:rPr i="1" lang="es" sz="1500">
                <a:solidFill>
                  <a:srgbClr val="222222"/>
                </a:solidFill>
              </a:rPr>
              <a:t>menor</a:t>
            </a:r>
            <a:r>
              <a:rPr lang="es" sz="1500">
                <a:solidFill>
                  <a:srgbClr val="222222"/>
                </a:solidFill>
              </a:rPr>
              <a:t> que se asocian a cada dispositivo se estaban acabando.</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Los usuarios necesitan que cada dispositivo sea accesible de la misma manera.</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Los programas necesitan poder detectar cuándo se ha conectado o desconectado un dispositivo, y cuál es la entrada que se le ha asociado en /dev</a:t>
            </a:r>
            <a:r>
              <a:rPr lang="es" sz="1500">
                <a:solidFill>
                  <a:srgbClr val="222222"/>
                </a:solidFill>
                <a:latin typeface="Verdana"/>
                <a:ea typeface="Verdana"/>
                <a:cs typeface="Verdana"/>
                <a:sym typeface="Verdana"/>
              </a:rPr>
              <a:t>.</a:t>
            </a:r>
            <a:endParaRPr sz="1500">
              <a:solidFill>
                <a:srgbClr val="222222"/>
              </a:solidFill>
              <a:latin typeface="Verdana"/>
              <a:ea typeface="Verdana"/>
              <a:cs typeface="Verdana"/>
              <a:sym typeface="Verdana"/>
            </a:endParaRPr>
          </a:p>
          <a:p>
            <a:pPr indent="0" lvl="0" marL="0" rtl="0" algn="l">
              <a:spcBef>
                <a:spcPts val="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devfs</a:t>
            </a:r>
            <a:endParaRPr/>
          </a:p>
        </p:txBody>
      </p:sp>
      <p:sp>
        <p:nvSpPr>
          <p:cNvPr id="223" name="Google Shape;223;p19"/>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Device Filesystem (devfs) es un sistema de archivos virtual.</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Solución a los problemas de límite de números de dispositivos. Ha dejado de usarse en favor de udev, que soluciona varios problemas que devfs no trata.</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s" sz="1600">
                <a:solidFill>
                  <a:srgbClr val="222222"/>
                </a:solidFill>
                <a:highlight>
                  <a:srgbClr val="FFFFFF"/>
                </a:highlight>
              </a:rPr>
              <a:t>Permite crear los archivos de dispositivos cuando se carga el módulo correspondiente.</a:t>
            </a:r>
            <a:endParaRPr sz="16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Diferencias y similitudes con devfs</a:t>
            </a:r>
            <a:endParaRPr sz="3000"/>
          </a:p>
        </p:txBody>
      </p:sp>
      <p:sp>
        <p:nvSpPr>
          <p:cNvPr id="229" name="Google Shape;229;p2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23850" lvl="0" marL="685800" rtl="0" algn="l">
              <a:spcBef>
                <a:spcPts val="300"/>
              </a:spcBef>
              <a:spcAft>
                <a:spcPts val="0"/>
              </a:spcAft>
              <a:buClr>
                <a:srgbClr val="222222"/>
              </a:buClr>
              <a:buSzPts val="1500"/>
              <a:buChar char="●"/>
            </a:pPr>
            <a:r>
              <a:rPr lang="es" sz="1500">
                <a:solidFill>
                  <a:srgbClr val="222222"/>
                </a:solidFill>
              </a:rPr>
              <a:t>devfs sólo muestra en </a:t>
            </a:r>
            <a:r>
              <a:rPr lang="es" sz="1500">
                <a:solidFill>
                  <a:srgbClr val="222222"/>
                </a:solidFill>
                <a:latin typeface="Verdana"/>
                <a:ea typeface="Verdana"/>
                <a:cs typeface="Verdana"/>
                <a:sym typeface="Verdana"/>
              </a:rPr>
              <a:t>/dev</a:t>
            </a:r>
            <a:r>
              <a:rPr lang="es" sz="1500">
                <a:solidFill>
                  <a:srgbClr val="222222"/>
                </a:solidFill>
              </a:rPr>
              <a:t> los dispositivos conectados.</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devfs no soluciona el problema de los números </a:t>
            </a:r>
            <a:r>
              <a:rPr i="1" lang="es" sz="1500">
                <a:solidFill>
                  <a:srgbClr val="222222"/>
                </a:solidFill>
              </a:rPr>
              <a:t>mayor</a:t>
            </a:r>
            <a:r>
              <a:rPr lang="es" sz="1500">
                <a:solidFill>
                  <a:srgbClr val="222222"/>
                </a:solidFill>
              </a:rPr>
              <a:t>/</a:t>
            </a:r>
            <a:r>
              <a:rPr i="1" lang="es" sz="1500">
                <a:solidFill>
                  <a:srgbClr val="222222"/>
                </a:solidFill>
              </a:rPr>
              <a:t>menor</a:t>
            </a:r>
            <a:r>
              <a:rPr lang="es" sz="1500">
                <a:solidFill>
                  <a:srgbClr val="222222"/>
                </a:solidFill>
              </a:rPr>
              <a:t>.</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devfs no permite dar un nombre fijo a cada dispositivo.</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devfs, permite que los programas sepan cuándo se conecta o desconecta un dispositivo.</a:t>
            </a:r>
            <a:endParaRPr sz="1500" u="sng">
              <a:solidFill>
                <a:srgbClr val="0B0080"/>
              </a:solidFill>
              <a:hlinkClick r:id="rId3"/>
            </a:endParaRPr>
          </a:p>
          <a:p>
            <a:pPr indent="-323850" lvl="0" marL="685800" rtl="0" algn="l">
              <a:spcBef>
                <a:spcPts val="0"/>
              </a:spcBef>
              <a:spcAft>
                <a:spcPts val="0"/>
              </a:spcAft>
              <a:buClr>
                <a:srgbClr val="222222"/>
              </a:buClr>
              <a:buSzPts val="1500"/>
              <a:buChar char="●"/>
            </a:pPr>
            <a:r>
              <a:rPr lang="es" sz="1500">
                <a:solidFill>
                  <a:srgbClr val="222222"/>
                </a:solidFill>
              </a:rPr>
              <a:t>En devfs la política de nombres de dispositivo sigue dentro del kernel, no en los programas</a:t>
            </a:r>
            <a:endParaRPr sz="1500">
              <a:solidFill>
                <a:srgbClr val="222222"/>
              </a:solidFill>
            </a:endParaRPr>
          </a:p>
          <a:p>
            <a:pPr indent="-323850" lvl="0" marL="685800" rtl="0" algn="l">
              <a:spcBef>
                <a:spcPts val="0"/>
              </a:spcBef>
              <a:spcAft>
                <a:spcPts val="0"/>
              </a:spcAft>
              <a:buClr>
                <a:srgbClr val="222222"/>
              </a:buClr>
              <a:buSzPts val="1500"/>
              <a:buChar char="●"/>
            </a:pPr>
            <a:r>
              <a:rPr lang="es" sz="1500">
                <a:solidFill>
                  <a:srgbClr val="222222"/>
                </a:solidFill>
              </a:rPr>
              <a:t>devfs no sigue el estándar de nombres definido en LSB</a:t>
            </a:r>
            <a:endParaRPr sz="1500" u="sng">
              <a:solidFill>
                <a:srgbClr val="0B0080"/>
              </a:solidFill>
              <a:hlinkClick r:id="rId4"/>
            </a:endParaRPr>
          </a:p>
          <a:p>
            <a:pPr indent="-323850" lvl="0" marL="685800" rtl="0" algn="l">
              <a:spcBef>
                <a:spcPts val="0"/>
              </a:spcBef>
              <a:spcAft>
                <a:spcPts val="0"/>
              </a:spcAft>
              <a:buClr>
                <a:srgbClr val="222222"/>
              </a:buClr>
              <a:buSzPts val="1500"/>
              <a:buChar char="●"/>
            </a:pPr>
            <a:r>
              <a:rPr lang="es" sz="1500">
                <a:solidFill>
                  <a:srgbClr val="222222"/>
                </a:solidFill>
              </a:rPr>
              <a:t>devfs es pequeño, pero se encuentra en espacio de kernel.</a:t>
            </a:r>
            <a:endParaRPr sz="1500">
              <a:solidFill>
                <a:srgbClr val="222222"/>
              </a:solidFill>
            </a:endParaRPr>
          </a:p>
          <a:p>
            <a:pPr indent="0" lvl="0" marL="0" rtl="0" algn="l">
              <a:spcBef>
                <a:spcPts val="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Características</a:t>
            </a:r>
            <a:endParaRPr sz="3000"/>
          </a:p>
        </p:txBody>
      </p:sp>
      <p:sp>
        <p:nvSpPr>
          <p:cNvPr id="235" name="Google Shape;235;p2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rgbClr val="000000"/>
                </a:solidFill>
              </a:rPr>
              <a:t>Solo dispositivos conectados.</a:t>
            </a:r>
            <a:endParaRPr sz="1600">
              <a:solidFill>
                <a:srgbClr val="000000"/>
              </a:solidFill>
            </a:endParaRPr>
          </a:p>
          <a:p>
            <a:pPr indent="-330200" lvl="0" marL="457200" rtl="0" algn="l">
              <a:spcBef>
                <a:spcPts val="0"/>
              </a:spcBef>
              <a:spcAft>
                <a:spcPts val="0"/>
              </a:spcAft>
              <a:buClr>
                <a:srgbClr val="000000"/>
              </a:buClr>
              <a:buSzPts val="1600"/>
              <a:buChar char="●"/>
            </a:pPr>
            <a:r>
              <a:rPr lang="es" sz="1600">
                <a:solidFill>
                  <a:srgbClr val="000000"/>
                </a:solidFill>
              </a:rPr>
              <a:t>No se usa mayor ni menor.</a:t>
            </a:r>
            <a:endParaRPr sz="1600">
              <a:solidFill>
                <a:srgbClr val="000000"/>
              </a:solidFill>
            </a:endParaRPr>
          </a:p>
          <a:p>
            <a:pPr indent="-330200" lvl="0" marL="457200" rtl="0" algn="l">
              <a:spcBef>
                <a:spcPts val="0"/>
              </a:spcBef>
              <a:spcAft>
                <a:spcPts val="0"/>
              </a:spcAft>
              <a:buClr>
                <a:srgbClr val="000000"/>
              </a:buClr>
              <a:buSzPts val="1600"/>
              <a:buChar char="●"/>
            </a:pPr>
            <a:r>
              <a:rPr lang="es" sz="1600">
                <a:solidFill>
                  <a:srgbClr val="000000"/>
                </a:solidFill>
              </a:rPr>
              <a:t>Permite dar nombre fijo.</a:t>
            </a:r>
            <a:endParaRPr sz="1600">
              <a:solidFill>
                <a:srgbClr val="000000"/>
              </a:solidFill>
            </a:endParaRPr>
          </a:p>
          <a:p>
            <a:pPr indent="-330200" lvl="0" marL="457200" rtl="0" algn="l">
              <a:spcBef>
                <a:spcPts val="0"/>
              </a:spcBef>
              <a:spcAft>
                <a:spcPts val="0"/>
              </a:spcAft>
              <a:buClr>
                <a:srgbClr val="000000"/>
              </a:buClr>
              <a:buSzPts val="1600"/>
              <a:buChar char="●"/>
            </a:pPr>
            <a:r>
              <a:rPr lang="es" sz="1600">
                <a:solidFill>
                  <a:srgbClr val="000000"/>
                </a:solidFill>
              </a:rPr>
              <a:t>Avisa a los programas.</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Características</a:t>
            </a:r>
            <a:endParaRPr sz="3000"/>
          </a:p>
        </p:txBody>
      </p:sp>
      <p:sp>
        <p:nvSpPr>
          <p:cNvPr id="241" name="Google Shape;241;p2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s" sz="1600">
                <a:solidFill>
                  <a:schemeClr val="dk1"/>
                </a:solidFill>
              </a:rPr>
              <a:t>Todo en espacio de usuario.</a:t>
            </a:r>
            <a:endParaRPr sz="1600">
              <a:solidFill>
                <a:schemeClr val="dk1"/>
              </a:solidFill>
            </a:endParaRPr>
          </a:p>
          <a:p>
            <a:pPr indent="-330200" lvl="0" marL="457200" rtl="0" algn="l">
              <a:spcBef>
                <a:spcPts val="0"/>
              </a:spcBef>
              <a:spcAft>
                <a:spcPts val="0"/>
              </a:spcAft>
              <a:buClr>
                <a:schemeClr val="dk1"/>
              </a:buClr>
              <a:buSzPts val="1600"/>
              <a:buChar char="●"/>
            </a:pPr>
            <a:r>
              <a:rPr lang="es" sz="1600">
                <a:solidFill>
                  <a:srgbClr val="222222"/>
                </a:solidFill>
              </a:rPr>
              <a:t>udev respeta la forma de nombrar dispositivos definida en el LSB, aunque permite que los usuarios usen otros nombres.</a:t>
            </a:r>
            <a:endParaRPr sz="1600">
              <a:solidFill>
                <a:srgbClr val="222222"/>
              </a:solidFill>
            </a:endParaRPr>
          </a:p>
          <a:p>
            <a:pPr indent="-330200" lvl="0" marL="457200" rtl="0" algn="l">
              <a:spcBef>
                <a:spcPts val="0"/>
              </a:spcBef>
              <a:spcAft>
                <a:spcPts val="0"/>
              </a:spcAft>
              <a:buClr>
                <a:schemeClr val="dk1"/>
              </a:buClr>
              <a:buSzPts val="1600"/>
              <a:buChar char="●"/>
            </a:pPr>
            <a:r>
              <a:rPr lang="es" sz="1600">
                <a:solidFill>
                  <a:srgbClr val="222222"/>
                </a:solidFill>
              </a:rPr>
              <a:t>El proceso (</a:t>
            </a:r>
            <a:r>
              <a:rPr lang="es" sz="1600">
                <a:solidFill>
                  <a:srgbClr val="222222"/>
                </a:solidFill>
                <a:latin typeface="Verdana"/>
                <a:ea typeface="Verdana"/>
                <a:cs typeface="Verdana"/>
                <a:sym typeface="Verdana"/>
              </a:rPr>
              <a:t>udevd</a:t>
            </a:r>
            <a:r>
              <a:rPr lang="es" sz="1600">
                <a:solidFill>
                  <a:srgbClr val="222222"/>
                </a:solidFill>
              </a:rPr>
              <a:t>) ocupa poca memoria y no necesita ejecutarse siempre.</a:t>
            </a:r>
            <a:endParaRPr sz="1600">
              <a:solidFill>
                <a:schemeClr val="dk1"/>
              </a:solidFill>
            </a:endParaRPr>
          </a:p>
          <a:p>
            <a:pPr indent="0" lvl="0" marL="0" rtl="0" algn="l">
              <a:spcBef>
                <a:spcPts val="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Implementación</a:t>
            </a:r>
            <a:endParaRPr/>
          </a:p>
        </p:txBody>
      </p:sp>
      <p:sp>
        <p:nvSpPr>
          <p:cNvPr id="247" name="Google Shape;247;p2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222222"/>
              </a:buClr>
              <a:buSzPts val="1800"/>
              <a:buChar char="●"/>
            </a:pPr>
            <a:r>
              <a:rPr lang="es">
                <a:solidFill>
                  <a:srgbClr val="222222"/>
                </a:solidFill>
              </a:rPr>
              <a:t>udev se ejecuta mediante un demonio.</a:t>
            </a:r>
            <a:endParaRPr>
              <a:solidFill>
                <a:srgbClr val="222222"/>
              </a:solidFill>
            </a:endParaRPr>
          </a:p>
          <a:p>
            <a:pPr indent="-342900" lvl="0" marL="457200" rtl="0" algn="l">
              <a:spcBef>
                <a:spcPts val="0"/>
              </a:spcBef>
              <a:spcAft>
                <a:spcPts val="0"/>
              </a:spcAft>
              <a:buClr>
                <a:srgbClr val="222222"/>
              </a:buClr>
              <a:buSzPts val="1800"/>
              <a:buChar char="●"/>
            </a:pPr>
            <a:r>
              <a:rPr lang="es">
                <a:solidFill>
                  <a:srgbClr val="222222"/>
                </a:solidFill>
              </a:rPr>
              <a:t>En /etc/udev/rules.d/.</a:t>
            </a:r>
            <a:endParaRPr>
              <a:solidFill>
                <a:srgbClr val="222222"/>
              </a:solidFill>
            </a:endParaRPr>
          </a:p>
          <a:p>
            <a:pPr indent="-342900" lvl="0" marL="457200" rtl="0" algn="l">
              <a:spcBef>
                <a:spcPts val="0"/>
              </a:spcBef>
              <a:spcAft>
                <a:spcPts val="0"/>
              </a:spcAft>
              <a:buClr>
                <a:srgbClr val="222222"/>
              </a:buClr>
              <a:buSzPts val="1800"/>
              <a:buChar char="●"/>
            </a:pPr>
            <a:r>
              <a:rPr lang="es">
                <a:solidFill>
                  <a:srgbClr val="222222"/>
                </a:solidFill>
              </a:rPr>
              <a:t>Puede asociar un nombre fijo a un dispositivo.</a:t>
            </a:r>
            <a:endParaRPr>
              <a:solidFill>
                <a:srgbClr val="222222"/>
              </a:solidFill>
            </a:endParaRPr>
          </a:p>
          <a:p>
            <a:pPr indent="0" lvl="0" marL="0" rtl="0" algn="l">
              <a:spcBef>
                <a:spcPts val="600"/>
              </a:spcBef>
              <a:spcAft>
                <a:spcPts val="0"/>
              </a:spcAft>
              <a:buNone/>
            </a:pPr>
            <a:r>
              <a:t/>
            </a:r>
            <a:endParaRPr>
              <a:solidFill>
                <a:srgbClr val="222222"/>
              </a:solidFill>
            </a:endParaRPr>
          </a:p>
          <a:p>
            <a:pPr indent="0" lvl="0" marL="0" rtl="0" algn="l">
              <a:spcBef>
                <a:spcPts val="600"/>
              </a:spcBef>
              <a:spcAft>
                <a:spcPts val="600"/>
              </a:spcAft>
              <a:buClr>
                <a:srgbClr val="000000"/>
              </a:buClr>
              <a:buSzPts val="1100"/>
              <a:buFont typeface="Arial"/>
              <a:buNone/>
            </a:pPr>
            <a:r>
              <a:rPr lang="es">
                <a:solidFill>
                  <a:srgbClr val="222222"/>
                </a:solidFill>
              </a:rPr>
              <a:t>BUS=="usb", \                                                  SYSFS_serial=="W09090207101241330", \</a:t>
            </a:r>
            <a:br>
              <a:rPr lang="es">
                <a:solidFill>
                  <a:srgbClr val="222222"/>
                </a:solidFill>
              </a:rPr>
            </a:br>
            <a:r>
              <a:rPr lang="es">
                <a:solidFill>
                  <a:srgbClr val="222222"/>
                </a:solidFill>
              </a:rPr>
              <a:t>NAME="lp_color"</a:t>
            </a:r>
            <a:br>
              <a:rPr lang="es">
                <a:solidFill>
                  <a:srgbClr val="222222"/>
                </a:solidFill>
              </a:rPr>
            </a:br>
            <a:r>
              <a:rPr lang="es">
                <a:solidFill>
                  <a:srgbClr val="222222"/>
                </a:solidFill>
              </a:rPr>
              <a:t>BUS=="usb", SYSFS_serial=="HXOLL0012202323480", NAME="lp_plain"</a:t>
            </a:r>
            <a:endParaRPr>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