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6" r:id="rId9"/>
    <p:sldId id="261" r:id="rId10"/>
    <p:sldId id="262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08" autoAdjust="0"/>
  </p:normalViewPr>
  <p:slideViewPr>
    <p:cSldViewPr snapToGrid="0">
      <p:cViewPr varScale="1">
        <p:scale>
          <a:sx n="55" d="100"/>
          <a:sy n="55" d="100"/>
        </p:scale>
        <p:origin x="93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976044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015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6199" y="23235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753135" y="3833661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fr-FR" dirty="0" err="1" smtClean="0"/>
              <a:t>Thank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074" name="Picture 2" descr="https://cdn-assets.theforage.com/icons/kpmg_icons/sprocket_central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38" y="232350"/>
            <a:ext cx="6267450" cy="215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55" y="2321395"/>
            <a:ext cx="3390472" cy="249206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fr-FR" dirty="0" smtClean="0"/>
              <a:t>3 </a:t>
            </a:r>
            <a:r>
              <a:rPr lang="fr-FR" dirty="0" err="1" smtClean="0"/>
              <a:t>Datasets</a:t>
            </a:r>
            <a:r>
              <a:rPr lang="fr-FR" dirty="0" smtClean="0"/>
              <a:t> : </a:t>
            </a:r>
            <a:r>
              <a:rPr lang="fr-FR" dirty="0" err="1" smtClean="0"/>
              <a:t>Demographic</a:t>
            </a:r>
            <a:r>
              <a:rPr lang="fr-FR" dirty="0" smtClean="0"/>
              <a:t> – </a:t>
            </a:r>
            <a:r>
              <a:rPr lang="fr-FR" dirty="0" err="1" smtClean="0"/>
              <a:t>Address</a:t>
            </a:r>
            <a:r>
              <a:rPr lang="fr-FR" dirty="0" smtClean="0"/>
              <a:t>  - Transactions  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923136"/>
            <a:ext cx="4134600" cy="715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fr-FR" dirty="0" smtClean="0"/>
              <a:t>About </a:t>
            </a:r>
            <a:r>
              <a:rPr lang="fr-FR" dirty="0" err="1" smtClean="0"/>
              <a:t>Demographic</a:t>
            </a:r>
            <a:r>
              <a:rPr lang="fr-FR" dirty="0" smtClean="0"/>
              <a:t>: Most of client have </a:t>
            </a:r>
            <a:r>
              <a:rPr lang="fr-FR" dirty="0" err="1" smtClean="0"/>
              <a:t>between</a:t>
            </a:r>
            <a:r>
              <a:rPr lang="fr-FR" dirty="0" smtClean="0"/>
              <a:t> 40 and 50 </a:t>
            </a:r>
            <a:r>
              <a:rPr lang="fr-FR" dirty="0" err="1" smtClean="0"/>
              <a:t>years</a:t>
            </a:r>
            <a:r>
              <a:rPr lang="fr-FR" dirty="0" smtClean="0"/>
              <a:t>  </a:t>
            </a:r>
            <a:r>
              <a:rPr lang="fr-FR" dirty="0" err="1" smtClean="0"/>
              <a:t>old</a:t>
            </a:r>
            <a:endParaRPr dirty="0"/>
          </a:p>
        </p:txBody>
      </p:sp>
      <p:grpSp>
        <p:nvGrpSpPr>
          <p:cNvPr id="127" name="Shape 74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62" y="1500027"/>
            <a:ext cx="5034337" cy="364727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01" y="2825393"/>
            <a:ext cx="4100799" cy="235293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Data Exploration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92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fr-FR" dirty="0" smtClean="0"/>
              <a:t>Our Customer are </a:t>
            </a:r>
            <a:r>
              <a:rPr lang="fr-FR" dirty="0" err="1" smtClean="0"/>
              <a:t>located</a:t>
            </a:r>
            <a:r>
              <a:rPr lang="fr-FR" dirty="0" smtClean="0"/>
              <a:t> in East of Australie and </a:t>
            </a:r>
            <a:r>
              <a:rPr lang="fr-FR" dirty="0" err="1" smtClean="0"/>
              <a:t>her</a:t>
            </a:r>
            <a:r>
              <a:rPr lang="fr-FR" dirty="0" smtClean="0"/>
              <a:t> </a:t>
            </a:r>
            <a:r>
              <a:rPr lang="fr-FR" dirty="0" err="1" smtClean="0"/>
              <a:t>spent</a:t>
            </a:r>
            <a:r>
              <a:rPr lang="fr-FR" dirty="0" smtClean="0"/>
              <a:t> </a:t>
            </a:r>
            <a:r>
              <a:rPr lang="fr-FR" dirty="0" err="1" smtClean="0"/>
              <a:t>related</a:t>
            </a:r>
            <a:r>
              <a:rPr lang="fr-FR" dirty="0" smtClean="0"/>
              <a:t> to bike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higher</a:t>
            </a:r>
            <a:r>
              <a:rPr lang="fr-FR" dirty="0" smtClean="0"/>
              <a:t>  more Victoria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936685"/>
            <a:ext cx="4134600" cy="98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fr-FR" dirty="0" smtClean="0"/>
              <a:t>15 out 20 </a:t>
            </a:r>
            <a:r>
              <a:rPr lang="fr-FR" dirty="0" err="1" smtClean="0"/>
              <a:t>highest</a:t>
            </a:r>
            <a:r>
              <a:rPr lang="fr-FR" dirty="0" smtClean="0"/>
              <a:t> bicycle </a:t>
            </a:r>
            <a:r>
              <a:rPr lang="fr-FR" dirty="0" err="1" smtClean="0"/>
              <a:t>related</a:t>
            </a:r>
            <a:r>
              <a:rPr lang="fr-FR" dirty="0" smtClean="0"/>
              <a:t> </a:t>
            </a:r>
            <a:r>
              <a:rPr lang="fr-FR" dirty="0" err="1" smtClean="0"/>
              <a:t>purchased</a:t>
            </a:r>
            <a:r>
              <a:rPr lang="fr-FR" dirty="0" smtClean="0"/>
              <a:t> are in Victoria</a:t>
            </a:r>
          </a:p>
          <a:p>
            <a:r>
              <a:rPr lang="fr-FR" dirty="0" smtClean="0"/>
              <a:t>More </a:t>
            </a:r>
            <a:r>
              <a:rPr lang="fr-FR" dirty="0" err="1" smtClean="0"/>
              <a:t>than</a:t>
            </a:r>
            <a:r>
              <a:rPr lang="fr-FR" dirty="0" smtClean="0"/>
              <a:t> </a:t>
            </a:r>
            <a:r>
              <a:rPr lang="fr-FR" dirty="0" err="1" smtClean="0"/>
              <a:t>half</a:t>
            </a:r>
            <a:r>
              <a:rPr lang="fr-FR" dirty="0" smtClean="0"/>
              <a:t> </a:t>
            </a:r>
            <a:r>
              <a:rPr lang="fr-FR" dirty="0" err="1" smtClean="0"/>
              <a:t>customers</a:t>
            </a:r>
            <a:r>
              <a:rPr lang="fr-FR" dirty="0" smtClean="0"/>
              <a:t> in New South Wales</a:t>
            </a:r>
          </a:p>
        </p:txBody>
      </p:sp>
      <p:grpSp>
        <p:nvGrpSpPr>
          <p:cNvPr id="127" name="Shape 74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01" y="1690090"/>
            <a:ext cx="4953000" cy="345341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8895"/>
            <a:ext cx="4114800" cy="231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211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862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fr-FR" dirty="0" smtClean="0"/>
              <a:t>Our client </a:t>
            </a:r>
            <a:r>
              <a:rPr lang="fr-FR" dirty="0" err="1" smtClean="0"/>
              <a:t>mainly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r>
              <a:rPr lang="fr-FR" dirty="0" smtClean="0"/>
              <a:t> in </a:t>
            </a:r>
            <a:r>
              <a:rPr lang="fr-FR" dirty="0" err="1" smtClean="0"/>
              <a:t>Manufacturing</a:t>
            </a:r>
            <a:r>
              <a:rPr lang="fr-FR" dirty="0" smtClean="0"/>
              <a:t>, Financial service and </a:t>
            </a:r>
            <a:r>
              <a:rPr lang="fr-FR" dirty="0" err="1" smtClean="0"/>
              <a:t>Health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976870"/>
            <a:ext cx="4134600" cy="715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fr-FR" dirty="0" smtClean="0"/>
              <a:t>There are </a:t>
            </a:r>
            <a:r>
              <a:rPr lang="fr-FR" dirty="0" err="1" smtClean="0"/>
              <a:t>rather</a:t>
            </a:r>
            <a:r>
              <a:rPr lang="fr-FR" dirty="0" smtClean="0"/>
              <a:t> mass </a:t>
            </a:r>
            <a:r>
              <a:rPr lang="fr-FR" dirty="0" err="1" smtClean="0"/>
              <a:t>customer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no </a:t>
            </a:r>
          </a:p>
          <a:p>
            <a:r>
              <a:rPr lang="fr-FR" dirty="0" smtClean="0"/>
              <a:t>High </a:t>
            </a:r>
            <a:r>
              <a:rPr lang="fr-FR" dirty="0" err="1" smtClean="0"/>
              <a:t>income</a:t>
            </a:r>
            <a:endParaRPr lang="fr-FR" dirty="0" smtClean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28" y="1807029"/>
            <a:ext cx="4441371" cy="333647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6" y="2601574"/>
            <a:ext cx="2897404" cy="23086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345" y="3678922"/>
            <a:ext cx="2258141" cy="143652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fr-FR" dirty="0" smtClean="0"/>
              <a:t>Pic of Transactions in </a:t>
            </a:r>
            <a:r>
              <a:rPr lang="fr-FR" dirty="0" err="1" smtClean="0"/>
              <a:t>February</a:t>
            </a:r>
            <a:r>
              <a:rPr lang="fr-FR" dirty="0" smtClean="0"/>
              <a:t> and August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2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fr-FR" dirty="0" smtClean="0"/>
              <a:t>Modal class of </a:t>
            </a:r>
            <a:r>
              <a:rPr lang="fr-FR" dirty="0" err="1" smtClean="0"/>
              <a:t>property</a:t>
            </a:r>
            <a:r>
              <a:rPr lang="fr-FR" dirty="0" smtClean="0"/>
              <a:t> are 8 and 9</a:t>
            </a:r>
            <a:endParaRPr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159" y="2531174"/>
            <a:ext cx="4765000" cy="261232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25" y="1524000"/>
            <a:ext cx="4804375" cy="361950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856604"/>
            <a:ext cx="8565600" cy="1216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fr-FR" dirty="0" err="1" smtClean="0"/>
              <a:t>Creation</a:t>
            </a:r>
            <a:r>
              <a:rPr lang="fr-FR" dirty="0" smtClean="0"/>
              <a:t> of Target Variable </a:t>
            </a:r>
            <a:r>
              <a:rPr lang="fr-FR" dirty="0" err="1" smtClean="0"/>
              <a:t>from</a:t>
            </a:r>
            <a:r>
              <a:rPr lang="fr-FR" dirty="0" smtClean="0"/>
              <a:t> Transaction </a:t>
            </a:r>
            <a:r>
              <a:rPr lang="fr-FR" dirty="0" err="1" smtClean="0"/>
              <a:t>dataset</a:t>
            </a:r>
            <a:r>
              <a:rPr lang="fr-FR" dirty="0" smtClean="0"/>
              <a:t> </a:t>
            </a:r>
          </a:p>
          <a:p>
            <a:r>
              <a:rPr lang="fr-FR" dirty="0"/>
              <a:t>Profit </a:t>
            </a:r>
            <a:r>
              <a:rPr lang="fr-FR" dirty="0" smtClean="0"/>
              <a:t>= </a:t>
            </a:r>
            <a:r>
              <a:rPr lang="fr-FR" dirty="0" err="1" smtClean="0"/>
              <a:t>list_price</a:t>
            </a:r>
            <a:r>
              <a:rPr lang="fr-FR" dirty="0"/>
              <a:t> - </a:t>
            </a:r>
            <a:r>
              <a:rPr lang="fr-FR" dirty="0" err="1" smtClean="0"/>
              <a:t>standard_cost</a:t>
            </a:r>
            <a:r>
              <a:rPr lang="fr-FR" dirty="0"/>
              <a:t> </a:t>
            </a:r>
            <a:r>
              <a:rPr lang="fr-FR" dirty="0" smtClean="0"/>
              <a:t> ,to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customer</a:t>
            </a:r>
            <a:r>
              <a:rPr lang="fr-FR" dirty="0" smtClean="0"/>
              <a:t> </a:t>
            </a:r>
            <a:r>
              <a:rPr lang="fr-FR" dirty="0" err="1" smtClean="0"/>
              <a:t>who</a:t>
            </a:r>
            <a:r>
              <a:rPr lang="fr-FR" dirty="0" smtClean="0"/>
              <a:t> </a:t>
            </a:r>
            <a:r>
              <a:rPr lang="fr-FR" dirty="0" err="1" smtClean="0"/>
              <a:t>provide</a:t>
            </a:r>
            <a:r>
              <a:rPr lang="fr-FR" dirty="0" smtClean="0"/>
              <a:t> best </a:t>
            </a:r>
            <a:r>
              <a:rPr lang="fr-FR" dirty="0" err="1" smtClean="0"/>
              <a:t>benefit</a:t>
            </a:r>
            <a:r>
              <a:rPr lang="fr-FR" dirty="0" smtClean="0"/>
              <a:t>   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1786" y="1880569"/>
            <a:ext cx="4134600" cy="715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split </a:t>
            </a:r>
            <a:r>
              <a:rPr lang="fr-FR" dirty="0" err="1" smtClean="0"/>
              <a:t>this</a:t>
            </a:r>
            <a:r>
              <a:rPr lang="fr-FR" dirty="0" smtClean="0"/>
              <a:t> variable in </a:t>
            </a:r>
            <a:r>
              <a:rPr lang="fr-FR" dirty="0" err="1" smtClean="0"/>
              <a:t>three</a:t>
            </a:r>
            <a:r>
              <a:rPr lang="fr-FR" dirty="0" smtClean="0"/>
              <a:t> class to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a classification </a:t>
            </a:r>
            <a:r>
              <a:rPr lang="fr-FR" dirty="0" err="1" smtClean="0"/>
              <a:t>problem</a:t>
            </a:r>
            <a:endParaRPr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625" y="2164722"/>
            <a:ext cx="4572000" cy="283912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8744"/>
            <a:ext cx="4021444" cy="262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055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1838" y="988049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fr-FR" dirty="0" err="1"/>
              <a:t>delete</a:t>
            </a:r>
            <a:r>
              <a:rPr lang="fr-FR" dirty="0"/>
              <a:t> </a:t>
            </a:r>
            <a:r>
              <a:rPr lang="fr-FR" dirty="0" err="1"/>
              <a:t>useless</a:t>
            </a:r>
            <a:r>
              <a:rPr lang="fr-FR" dirty="0"/>
              <a:t> </a:t>
            </a:r>
            <a:r>
              <a:rPr lang="fr-FR" dirty="0" err="1" smtClean="0"/>
              <a:t>columns</a:t>
            </a:r>
            <a:r>
              <a:rPr lang="fr-FR" dirty="0" smtClean="0"/>
              <a:t>   -  &gt;  </a:t>
            </a:r>
            <a:r>
              <a:rPr lang="fr-FR" dirty="0" err="1" smtClean="0"/>
              <a:t>process</a:t>
            </a:r>
            <a:r>
              <a:rPr lang="fr-FR" dirty="0" smtClean="0"/>
              <a:t> Age </a:t>
            </a:r>
            <a:r>
              <a:rPr lang="fr-FR" dirty="0" err="1"/>
              <a:t>outliers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1812" y="1762127"/>
            <a:ext cx="4134600" cy="4431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fr-FR" dirty="0" smtClean="0"/>
              <a:t>- </a:t>
            </a:r>
            <a:r>
              <a:rPr lang="fr-FR" dirty="0" err="1" smtClean="0"/>
              <a:t>Manually</a:t>
            </a:r>
            <a:r>
              <a:rPr lang="fr-FR" dirty="0" smtClean="0"/>
              <a:t> encode </a:t>
            </a:r>
            <a:r>
              <a:rPr lang="fr-FR" dirty="0" err="1" smtClean="0"/>
              <a:t>categorical</a:t>
            </a:r>
            <a:r>
              <a:rPr lang="fr-FR" dirty="0" smtClean="0"/>
              <a:t> variable </a:t>
            </a:r>
            <a:r>
              <a:rPr lang="fr-FR" dirty="0" err="1" smtClean="0"/>
              <a:t>yes</a:t>
            </a:r>
            <a:r>
              <a:rPr lang="fr-FR" dirty="0" smtClean="0"/>
              <a:t> </a:t>
            </a:r>
            <a:r>
              <a:rPr lang="fr-FR" dirty="0"/>
              <a:t>or </a:t>
            </a:r>
            <a:r>
              <a:rPr lang="fr-FR" dirty="0" smtClean="0"/>
              <a:t>no in 1 and 0,</a:t>
            </a:r>
          </a:p>
          <a:p>
            <a:pPr marL="285750" indent="-285750">
              <a:buFontTx/>
              <a:buChar char="-"/>
            </a:pPr>
            <a:r>
              <a:rPr lang="nb-NO" dirty="0" smtClean="0"/>
              <a:t>Splitting </a:t>
            </a:r>
            <a:r>
              <a:rPr lang="nb-NO" dirty="0"/>
              <a:t>dependent Variable et </a:t>
            </a:r>
            <a:r>
              <a:rPr lang="nb-NO" dirty="0" smtClean="0"/>
              <a:t>target in X and y,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OneHot</a:t>
            </a:r>
            <a:r>
              <a:rPr lang="en-US" dirty="0"/>
              <a:t> encode the other qualitative </a:t>
            </a:r>
            <a:r>
              <a:rPr lang="en-US" dirty="0" smtClean="0"/>
              <a:t>variables(</a:t>
            </a:r>
            <a:r>
              <a:rPr lang="fr-FR" b="1" dirty="0" err="1" smtClean="0"/>
              <a:t>gender</a:t>
            </a:r>
            <a:r>
              <a:rPr lang="fr-FR" b="1" dirty="0" smtClean="0"/>
              <a:t>, </a:t>
            </a:r>
            <a:r>
              <a:rPr lang="fr-FR" b="1" dirty="0" err="1" smtClean="0"/>
              <a:t>wealth_segment</a:t>
            </a:r>
            <a:r>
              <a:rPr lang="fr-FR" b="1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nb-NO" dirty="0" smtClean="0"/>
              <a:t>NA management (with Knn Inputer)</a:t>
            </a:r>
          </a:p>
          <a:p>
            <a:pPr marL="285750" indent="-285750">
              <a:buFontTx/>
              <a:buChar char="-"/>
            </a:pPr>
            <a:r>
              <a:rPr lang="nb-NO" dirty="0" smtClean="0"/>
              <a:t>(OneHot encode the target variables y for the</a:t>
            </a:r>
            <a:r>
              <a:rPr lang="nb-NO" dirty="0"/>
              <a:t> </a:t>
            </a:r>
            <a:r>
              <a:rPr lang="nb-NO" dirty="0" smtClean="0"/>
              <a:t>Neural network classification)</a:t>
            </a:r>
          </a:p>
          <a:p>
            <a:pPr marL="285750" indent="-285750">
              <a:buFontTx/>
              <a:buChar char="-"/>
            </a:pPr>
            <a:r>
              <a:rPr lang="nb-NO" dirty="0" smtClean="0"/>
              <a:t>Splitting the dataset into train and test</a:t>
            </a:r>
          </a:p>
          <a:p>
            <a:pPr marL="285750" indent="-285750">
              <a:buFontTx/>
              <a:buChar char="-"/>
            </a:pPr>
            <a:r>
              <a:rPr lang="nb-NO" dirty="0" smtClean="0"/>
              <a:t>Featurescaling of Xtrain and Xtest</a:t>
            </a:r>
          </a:p>
          <a:p>
            <a:pPr marL="285750" indent="-285750">
              <a:buFontTx/>
              <a:buChar char="-"/>
            </a:pPr>
            <a:r>
              <a:rPr lang="nb-NO" dirty="0" smtClean="0"/>
              <a:t>Implementing Ann</a:t>
            </a:r>
          </a:p>
          <a:p>
            <a:pPr marL="285750" indent="-285750">
              <a:buFontTx/>
              <a:buChar char="-"/>
            </a:pPr>
            <a:endParaRPr lang="nb-NO" dirty="0" smtClean="0"/>
          </a:p>
          <a:p>
            <a:pPr marL="285750" indent="-285750">
              <a:buFontTx/>
              <a:buChar char="-"/>
            </a:pPr>
            <a:endParaRPr lang="nb-NO" dirty="0" smtClean="0"/>
          </a:p>
          <a:p>
            <a:pPr marL="285750" indent="-285750">
              <a:buFontTx/>
              <a:buChar char="-"/>
            </a:pPr>
            <a:endParaRPr lang="nb-NO" dirty="0" smtClean="0"/>
          </a:p>
          <a:p>
            <a:endParaRPr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86" y="1369086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803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1246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fr-FR" dirty="0"/>
              <a:t>0</a:t>
            </a:r>
            <a:r>
              <a:rPr lang="fr-FR" dirty="0" smtClean="0"/>
              <a:t> class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/>
              <a:t>the </a:t>
            </a:r>
            <a:r>
              <a:rPr lang="fr-FR" dirty="0" err="1"/>
              <a:t>Lower</a:t>
            </a:r>
            <a:r>
              <a:rPr lang="fr-FR" dirty="0"/>
              <a:t> </a:t>
            </a:r>
            <a:r>
              <a:rPr lang="fr-FR" dirty="0" err="1" smtClean="0"/>
              <a:t>Margin</a:t>
            </a:r>
            <a:r>
              <a:rPr lang="fr-FR" dirty="0" smtClean="0"/>
              <a:t> clients</a:t>
            </a:r>
          </a:p>
          <a:p>
            <a:r>
              <a:rPr lang="fr-FR" dirty="0"/>
              <a:t>1 </a:t>
            </a:r>
            <a:r>
              <a:rPr lang="fr-FR" dirty="0" smtClean="0"/>
              <a:t>class  </a:t>
            </a:r>
            <a:r>
              <a:rPr lang="fr-FR" dirty="0" err="1" smtClean="0"/>
              <a:t>Intermediate</a:t>
            </a:r>
            <a:r>
              <a:rPr lang="fr-FR" dirty="0" smtClean="0"/>
              <a:t> Clients</a:t>
            </a:r>
          </a:p>
          <a:p>
            <a:r>
              <a:rPr lang="fr-FR" dirty="0"/>
              <a:t>2 </a:t>
            </a:r>
            <a:r>
              <a:rPr lang="fr-FR" dirty="0" smtClean="0"/>
              <a:t>Premium clients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545284"/>
            <a:ext cx="4134600" cy="98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evaluate</a:t>
            </a:r>
            <a:r>
              <a:rPr lang="fr-FR" dirty="0" smtClean="0"/>
              <a:t> the model </a:t>
            </a:r>
            <a:r>
              <a:rPr lang="fr-FR" dirty="0" err="1" smtClean="0"/>
              <a:t>with</a:t>
            </a:r>
            <a:r>
              <a:rPr lang="fr-FR" dirty="0" smtClean="0"/>
              <a:t> confusion matrix and the </a:t>
            </a:r>
            <a:r>
              <a:rPr lang="fr-FR" dirty="0" err="1" smtClean="0"/>
              <a:t>accuracy</a:t>
            </a:r>
            <a:endParaRPr lang="fr-FR" dirty="0" smtClean="0"/>
          </a:p>
          <a:p>
            <a:endParaRPr dirty="0"/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28" name="Picture 4" descr="Create confusion matrix chart for classification problem - MATLAB  confusionchart - MathWorks Españ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9" t="5931" r="7936" b="7911"/>
          <a:stretch/>
        </p:blipFill>
        <p:spPr bwMode="auto">
          <a:xfrm>
            <a:off x="5029200" y="1676400"/>
            <a:ext cx="3603172" cy="300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683</Words>
  <Application>Microsoft Office PowerPoint</Application>
  <PresentationFormat>Affichage à l'écran (16:9)</PresentationFormat>
  <Paragraphs>61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Open Sans</vt:lpstr>
      <vt:lpstr>Open Sans Extrabold</vt:lpstr>
      <vt:lpstr>Open Sans Light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user</cp:lastModifiedBy>
  <cp:revision>18</cp:revision>
  <dcterms:modified xsi:type="dcterms:W3CDTF">2021-04-05T10:23:12Z</dcterms:modified>
</cp:coreProperties>
</file>