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6858000" cy="9144000"/>
  <p:embeddedFontLst>
    <p:embeddedFont>
      <p:font typeface="TT Hoves" charset="1" panose="02000003020000060003"/>
      <p:regular r:id="rId19"/>
    </p:embeddedFont>
    <p:embeddedFont>
      <p:font typeface="TT Hoves Bold" charset="1" panose="02000003020000060003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6.png" Type="http://schemas.openxmlformats.org/officeDocument/2006/relationships/image"/><Relationship Id="rId5" Target="../media/image17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8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9.png" Type="http://schemas.openxmlformats.org/officeDocument/2006/relationships/image"/><Relationship Id="rId5" Target="../media/image20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9.png" Type="http://schemas.openxmlformats.org/officeDocument/2006/relationships/image"/><Relationship Id="rId5" Target="../media/image10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1.png" Type="http://schemas.openxmlformats.org/officeDocument/2006/relationships/image"/><Relationship Id="rId5" Target="../media/image12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3.png" Type="http://schemas.openxmlformats.org/officeDocument/2006/relationships/image"/><Relationship Id="rId5" Target="../media/image14.png" Type="http://schemas.openxmlformats.org/officeDocument/2006/relationships/image"/><Relationship Id="rId6" Target="../media/image1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107576" y="-2295434"/>
            <a:ext cx="11221859" cy="11221859"/>
          </a:xfrm>
          <a:custGeom>
            <a:avLst/>
            <a:gdLst/>
            <a:ahLst/>
            <a:cxnLst/>
            <a:rect r="r" b="b" t="t" l="l"/>
            <a:pathLst>
              <a:path h="11221859" w="11221859">
                <a:moveTo>
                  <a:pt x="0" y="0"/>
                </a:moveTo>
                <a:lnTo>
                  <a:pt x="11221858" y="0"/>
                </a:lnTo>
                <a:lnTo>
                  <a:pt x="11221858" y="11221859"/>
                </a:lnTo>
                <a:lnTo>
                  <a:pt x="0" y="112218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696258" y="-450527"/>
            <a:ext cx="19680517" cy="1704491"/>
            <a:chOff x="0" y="0"/>
            <a:chExt cx="5183346" cy="44891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183346" cy="448919"/>
            </a:xfrm>
            <a:custGeom>
              <a:avLst/>
              <a:gdLst/>
              <a:ahLst/>
              <a:cxnLst/>
              <a:rect r="r" b="b" t="t" l="l"/>
              <a:pathLst>
                <a:path h="448919" w="5183346">
                  <a:moveTo>
                    <a:pt x="0" y="0"/>
                  </a:moveTo>
                  <a:lnTo>
                    <a:pt x="5183346" y="0"/>
                  </a:lnTo>
                  <a:lnTo>
                    <a:pt x="5183346" y="448919"/>
                  </a:lnTo>
                  <a:lnTo>
                    <a:pt x="0" y="448919"/>
                  </a:lnTo>
                  <a:close/>
                </a:path>
              </a:pathLst>
            </a:custGeom>
            <a:solidFill>
              <a:srgbClr val="0003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5183346" cy="5060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4141979" y="344568"/>
            <a:ext cx="3117321" cy="4483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EFEFEF"/>
                </a:solidFill>
                <a:latin typeface="TT Hoves"/>
                <a:ea typeface="TT Hoves"/>
                <a:cs typeface="TT Hoves"/>
                <a:sym typeface="TT Hoves"/>
              </a:rPr>
              <a:t> 2024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344568"/>
            <a:ext cx="3359844" cy="4483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EFEFEF"/>
                </a:solidFill>
                <a:latin typeface="TT Hoves"/>
                <a:ea typeface="TT Hoves"/>
                <a:cs typeface="TT Hoves"/>
                <a:sym typeface="TT Hoves"/>
              </a:rPr>
              <a:t>Data Gaji Data Analis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484590" y="344568"/>
            <a:ext cx="1406261" cy="4483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EFEFEF"/>
                </a:solidFill>
                <a:latin typeface="TT Hoves"/>
                <a:ea typeface="TT Hoves"/>
                <a:cs typeface="TT Hoves"/>
                <a:sym typeface="TT Hoves"/>
              </a:rPr>
              <a:t>-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330761" y="344568"/>
            <a:ext cx="1406261" cy="4483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EFEFEF"/>
                </a:solidFill>
                <a:latin typeface="TT Hoves"/>
                <a:ea typeface="TT Hoves"/>
                <a:cs typeface="TT Hoves"/>
                <a:sym typeface="TT Hoves"/>
              </a:rPr>
              <a:t>-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4382142"/>
            <a:ext cx="16978379" cy="42124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030"/>
              </a:lnSpc>
            </a:pPr>
            <a:r>
              <a:rPr lang="en-US" sz="12798" spc="-627" b="true">
                <a:solidFill>
                  <a:srgbClr val="343434"/>
                </a:solidFill>
                <a:latin typeface="TT Hoves Bold"/>
                <a:ea typeface="TT Hoves Bold"/>
                <a:cs typeface="TT Hoves Bold"/>
                <a:sym typeface="TT Hoves Bold"/>
              </a:rPr>
              <a:t>Portofolio</a:t>
            </a:r>
          </a:p>
          <a:p>
            <a:pPr algn="l">
              <a:lnSpc>
                <a:spcPts val="10338"/>
              </a:lnSpc>
            </a:pPr>
            <a:r>
              <a:rPr lang="en-US" sz="10998" spc="-538" b="true">
                <a:solidFill>
                  <a:srgbClr val="343434"/>
                </a:solidFill>
                <a:latin typeface="TT Hoves Bold"/>
                <a:ea typeface="TT Hoves Bold"/>
                <a:cs typeface="TT Hoves Bold"/>
                <a:sym typeface="TT Hoves Bold"/>
              </a:rPr>
              <a:t>MySQL </a:t>
            </a:r>
          </a:p>
          <a:p>
            <a:pPr algn="l">
              <a:lnSpc>
                <a:spcPts val="10338"/>
              </a:lnSpc>
            </a:pPr>
            <a:r>
              <a:rPr lang="en-US" b="true" sz="10998" spc="-538">
                <a:solidFill>
                  <a:srgbClr val="343434"/>
                </a:solidFill>
                <a:latin typeface="TT Hoves Bold"/>
                <a:ea typeface="TT Hoves Bold"/>
                <a:cs typeface="TT Hoves Bold"/>
                <a:sym typeface="TT Hoves Bold"/>
              </a:rPr>
              <a:t>“</a:t>
            </a:r>
            <a:r>
              <a:rPr lang="en-US" b="true" sz="10998" spc="-538">
                <a:solidFill>
                  <a:srgbClr val="343434"/>
                </a:solidFill>
                <a:latin typeface="TT Hoves Bold"/>
                <a:ea typeface="TT Hoves Bold"/>
                <a:cs typeface="TT Hoves Bold"/>
                <a:sym typeface="TT Hoves Bold"/>
              </a:rPr>
              <a:t>Data Analyst Job Salaries”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647781" y="8680274"/>
            <a:ext cx="8459795" cy="5780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81"/>
              </a:lnSpc>
            </a:pPr>
            <a:r>
              <a:rPr lang="en-US" sz="4381" spc="-87">
                <a:solidFill>
                  <a:srgbClr val="343434"/>
                </a:solidFill>
                <a:latin typeface="TT Hoves"/>
                <a:ea typeface="TT Hoves"/>
                <a:cs typeface="TT Hoves"/>
                <a:sym typeface="TT Hoves"/>
              </a:rPr>
              <a:t>By Aribah Nuur Desyandi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585339" y="344568"/>
            <a:ext cx="3117321" cy="4483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EFEFEF"/>
                </a:solidFill>
                <a:latin typeface="TT Hoves"/>
                <a:ea typeface="TT Hoves"/>
                <a:cs typeface="TT Hoves"/>
                <a:sym typeface="TT Hoves"/>
              </a:rPr>
              <a:t>Portofolio MySQL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823805" y="5974763"/>
            <a:ext cx="7624730" cy="7624730"/>
          </a:xfrm>
          <a:custGeom>
            <a:avLst/>
            <a:gdLst/>
            <a:ahLst/>
            <a:cxnLst/>
            <a:rect r="r" b="b" t="t" l="l"/>
            <a:pathLst>
              <a:path h="7624730" w="7624730">
                <a:moveTo>
                  <a:pt x="0" y="0"/>
                </a:moveTo>
                <a:lnTo>
                  <a:pt x="7624731" y="0"/>
                </a:lnTo>
                <a:lnTo>
                  <a:pt x="7624731" y="7624730"/>
                </a:lnTo>
                <a:lnTo>
                  <a:pt x="0" y="76247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1822665" y="-795948"/>
            <a:ext cx="7178388" cy="11878896"/>
            <a:chOff x="0" y="0"/>
            <a:chExt cx="1890604" cy="312859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890604" cy="3128598"/>
            </a:xfrm>
            <a:custGeom>
              <a:avLst/>
              <a:gdLst/>
              <a:ahLst/>
              <a:cxnLst/>
              <a:rect r="r" b="b" t="t" l="l"/>
              <a:pathLst>
                <a:path h="3128598" w="1890604">
                  <a:moveTo>
                    <a:pt x="0" y="0"/>
                  </a:moveTo>
                  <a:lnTo>
                    <a:pt x="1890604" y="0"/>
                  </a:lnTo>
                  <a:lnTo>
                    <a:pt x="1890604" y="3128598"/>
                  </a:lnTo>
                  <a:lnTo>
                    <a:pt x="0" y="3128598"/>
                  </a:lnTo>
                  <a:close/>
                </a:path>
              </a:pathLst>
            </a:custGeom>
            <a:solidFill>
              <a:srgbClr val="0003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1890604" cy="31857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5653091" y="1604901"/>
            <a:ext cx="11171888" cy="7337542"/>
          </a:xfrm>
          <a:custGeom>
            <a:avLst/>
            <a:gdLst/>
            <a:ahLst/>
            <a:cxnLst/>
            <a:rect r="r" b="b" t="t" l="l"/>
            <a:pathLst>
              <a:path h="7337542" w="11171888">
                <a:moveTo>
                  <a:pt x="0" y="0"/>
                </a:moveTo>
                <a:lnTo>
                  <a:pt x="11171887" y="0"/>
                </a:lnTo>
                <a:lnTo>
                  <a:pt x="11171887" y="7337543"/>
                </a:lnTo>
                <a:lnTo>
                  <a:pt x="0" y="733754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9608836" y="7154526"/>
            <a:ext cx="7973828" cy="1623850"/>
          </a:xfrm>
          <a:custGeom>
            <a:avLst/>
            <a:gdLst/>
            <a:ahLst/>
            <a:cxnLst/>
            <a:rect r="r" b="b" t="t" l="l"/>
            <a:pathLst>
              <a:path h="1623850" w="7973828">
                <a:moveTo>
                  <a:pt x="0" y="0"/>
                </a:moveTo>
                <a:lnTo>
                  <a:pt x="7973828" y="0"/>
                </a:lnTo>
                <a:lnTo>
                  <a:pt x="7973828" y="1623849"/>
                </a:lnTo>
                <a:lnTo>
                  <a:pt x="0" y="162384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1774" t="-57251" r="0" b="0"/>
            </a:stretch>
          </a:blipFill>
        </p:spPr>
      </p:sp>
      <p:sp>
        <p:nvSpPr>
          <p:cNvPr name="AutoShape 8" id="8"/>
          <p:cNvSpPr/>
          <p:nvPr/>
        </p:nvSpPr>
        <p:spPr>
          <a:xfrm>
            <a:off x="13595750" y="6115866"/>
            <a:ext cx="0" cy="1038660"/>
          </a:xfrm>
          <a:prstGeom prst="line">
            <a:avLst/>
          </a:prstGeom>
          <a:ln cap="rnd" w="6667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9" id="9"/>
          <p:cNvGrpSpPr/>
          <p:nvPr/>
        </p:nvGrpSpPr>
        <p:grpSpPr>
          <a:xfrm rot="0">
            <a:off x="12742283" y="5401571"/>
            <a:ext cx="1706934" cy="714295"/>
            <a:chOff x="0" y="0"/>
            <a:chExt cx="570427" cy="23870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570427" cy="238705"/>
            </a:xfrm>
            <a:custGeom>
              <a:avLst/>
              <a:gdLst/>
              <a:ahLst/>
              <a:cxnLst/>
              <a:rect r="r" b="b" t="t" l="l"/>
              <a:pathLst>
                <a:path h="238705" w="570427">
                  <a:moveTo>
                    <a:pt x="119352" y="0"/>
                  </a:moveTo>
                  <a:lnTo>
                    <a:pt x="451075" y="0"/>
                  </a:lnTo>
                  <a:cubicBezTo>
                    <a:pt x="516992" y="0"/>
                    <a:pt x="570427" y="53436"/>
                    <a:pt x="570427" y="119352"/>
                  </a:cubicBezTo>
                  <a:lnTo>
                    <a:pt x="570427" y="119352"/>
                  </a:lnTo>
                  <a:cubicBezTo>
                    <a:pt x="570427" y="185269"/>
                    <a:pt x="516992" y="238705"/>
                    <a:pt x="451075" y="238705"/>
                  </a:cubicBezTo>
                  <a:lnTo>
                    <a:pt x="119352" y="238705"/>
                  </a:lnTo>
                  <a:cubicBezTo>
                    <a:pt x="53436" y="238705"/>
                    <a:pt x="0" y="185269"/>
                    <a:pt x="0" y="119352"/>
                  </a:cubicBezTo>
                  <a:lnTo>
                    <a:pt x="0" y="119352"/>
                  </a:lnTo>
                  <a:cubicBezTo>
                    <a:pt x="0" y="53436"/>
                    <a:pt x="53436" y="0"/>
                    <a:pt x="119352" y="0"/>
                  </a:cubicBezTo>
                  <a:close/>
                </a:path>
              </a:pathLst>
            </a:custGeom>
            <a:solidFill>
              <a:srgbClr val="0003FF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66675"/>
              <a:ext cx="570427" cy="305380"/>
            </a:xfrm>
            <a:prstGeom prst="rect">
              <a:avLst/>
            </a:prstGeom>
          </p:spPr>
          <p:txBody>
            <a:bodyPr anchor="ctr" rtlCol="false" tIns="40036" lIns="40036" bIns="40036" rIns="40036"/>
            <a:lstStyle/>
            <a:p>
              <a:pPr algn="ctr">
                <a:lnSpc>
                  <a:spcPts val="4899"/>
                </a:lnSpc>
              </a:pPr>
              <a:r>
                <a:rPr lang="en-US" sz="3499">
                  <a:solidFill>
                    <a:srgbClr val="FFFFFF"/>
                  </a:solidFill>
                  <a:latin typeface="TT Hoves"/>
                  <a:ea typeface="TT Hoves"/>
                  <a:cs typeface="TT Hoves"/>
                  <a:sym typeface="TT Hoves"/>
                </a:rPr>
                <a:t>Hasil</a:t>
              </a: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5653091" y="314328"/>
            <a:ext cx="12327200" cy="1072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367"/>
              </a:lnSpc>
            </a:pPr>
            <a:r>
              <a:rPr lang="en-US" sz="2799">
                <a:solidFill>
                  <a:srgbClr val="343434"/>
                </a:solidFill>
                <a:latin typeface="TT Hoves"/>
                <a:ea typeface="TT Hoves"/>
                <a:cs typeface="TT Hoves"/>
                <a:sym typeface="TT Hoves"/>
              </a:rPr>
              <a:t>Adakah perubahan gaji Data Analyst dari tahun ke tahun dengan Experience Level “EN” dan Employment Type “FT”?</a:t>
            </a:r>
          </a:p>
        </p:txBody>
      </p:sp>
      <p:sp>
        <p:nvSpPr>
          <p:cNvPr name="TextBox 13" id="13"/>
          <p:cNvSpPr txBox="true"/>
          <p:nvPr/>
        </p:nvSpPr>
        <p:spPr>
          <a:xfrm rot="-5400000">
            <a:off x="-395476" y="4319274"/>
            <a:ext cx="10287000" cy="16484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399"/>
              </a:lnSpc>
            </a:pPr>
            <a:r>
              <a:rPr lang="en-US" sz="12399" spc="-595" b="true">
                <a:solidFill>
                  <a:srgbClr val="EFEFEF"/>
                </a:solidFill>
                <a:latin typeface="TT Hoves Bold"/>
                <a:ea typeface="TT Hoves Bold"/>
                <a:cs typeface="TT Hoves Bold"/>
                <a:sym typeface="TT Hoves Bold"/>
              </a:rPr>
              <a:t>Pertanyaan 06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-707284" y="-253023"/>
            <a:ext cx="3677731" cy="28450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906"/>
              </a:lnSpc>
            </a:pPr>
            <a:r>
              <a:rPr lang="en-US" b="true" sz="22241" spc="-1089">
                <a:solidFill>
                  <a:srgbClr val="EFEFEF"/>
                </a:solidFill>
                <a:latin typeface="TT Hoves Bold"/>
                <a:ea typeface="TT Hoves Bold"/>
                <a:cs typeface="TT Hoves Bold"/>
                <a:sym typeface="TT Hoves Bold"/>
              </a:rPr>
              <a:t>09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5653091" y="9066269"/>
            <a:ext cx="12327200" cy="10050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55"/>
              </a:lnSpc>
            </a:pPr>
            <a:r>
              <a:rPr lang="en-US" sz="2599">
                <a:solidFill>
                  <a:srgbClr val="343434"/>
                </a:solidFill>
                <a:latin typeface="TT Hoves"/>
                <a:ea typeface="TT Hoves"/>
                <a:cs typeface="TT Hoves"/>
                <a:sym typeface="TT Hoves"/>
              </a:rPr>
              <a:t>Terdapat perubahan gaji dari tahun ke tahun, dengan kenaikan gaji dari tahun 2020 - 2021 yaitu 13041.5 dan tahun 2021 - 2022 yaitu 15190,5.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03228" y="2265045"/>
            <a:ext cx="13935782" cy="13935782"/>
          </a:xfrm>
          <a:custGeom>
            <a:avLst/>
            <a:gdLst/>
            <a:ahLst/>
            <a:cxnLst/>
            <a:rect r="r" b="b" t="t" l="l"/>
            <a:pathLst>
              <a:path h="13935782" w="13935782">
                <a:moveTo>
                  <a:pt x="0" y="0"/>
                </a:moveTo>
                <a:lnTo>
                  <a:pt x="13935782" y="0"/>
                </a:lnTo>
                <a:lnTo>
                  <a:pt x="13935782" y="13935782"/>
                </a:lnTo>
                <a:lnTo>
                  <a:pt x="0" y="139357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103228" y="0"/>
            <a:ext cx="5517388" cy="3907978"/>
            <a:chOff x="0" y="0"/>
            <a:chExt cx="1453139" cy="102926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453139" cy="1029262"/>
            </a:xfrm>
            <a:custGeom>
              <a:avLst/>
              <a:gdLst/>
              <a:ahLst/>
              <a:cxnLst/>
              <a:rect r="r" b="b" t="t" l="l"/>
              <a:pathLst>
                <a:path h="1029262" w="1453139">
                  <a:moveTo>
                    <a:pt x="0" y="0"/>
                  </a:moveTo>
                  <a:lnTo>
                    <a:pt x="1453139" y="0"/>
                  </a:lnTo>
                  <a:lnTo>
                    <a:pt x="1453139" y="1029262"/>
                  </a:lnTo>
                  <a:lnTo>
                    <a:pt x="0" y="1029262"/>
                  </a:lnTo>
                  <a:close/>
                </a:path>
              </a:pathLst>
            </a:custGeom>
            <a:solidFill>
              <a:srgbClr val="0003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1453139" cy="10864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8103093" y="2265045"/>
            <a:ext cx="7325441" cy="7918552"/>
          </a:xfrm>
          <a:custGeom>
            <a:avLst/>
            <a:gdLst/>
            <a:ahLst/>
            <a:cxnLst/>
            <a:rect r="r" b="b" t="t" l="l"/>
            <a:pathLst>
              <a:path h="7918552" w="7325441">
                <a:moveTo>
                  <a:pt x="0" y="0"/>
                </a:moveTo>
                <a:lnTo>
                  <a:pt x="7325441" y="0"/>
                </a:lnTo>
                <a:lnTo>
                  <a:pt x="7325441" y="7918552"/>
                </a:lnTo>
                <a:lnTo>
                  <a:pt x="0" y="791855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5737674" y="190500"/>
            <a:ext cx="8510300" cy="1177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8730"/>
              </a:lnSpc>
            </a:pPr>
            <a:r>
              <a:rPr lang="en-US" b="true" sz="9000" spc="-432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Pertanyaan 07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737674" y="1339215"/>
            <a:ext cx="12056279" cy="838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375"/>
              </a:lnSpc>
              <a:spcBef>
                <a:spcPct val="0"/>
              </a:spcBef>
            </a:pPr>
            <a:r>
              <a:rPr lang="en-US" sz="2500" spc="150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Berapa rata-rata perubahan gaji Data Analyst dari Experience Level “EN” - “MI” - “SE” dan Employment Type “FT”?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-1284408" y="-581719"/>
            <a:ext cx="6265091" cy="48324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614"/>
              </a:lnSpc>
            </a:pPr>
            <a:r>
              <a:rPr lang="en-US" b="true" sz="37888" spc="-1856">
                <a:solidFill>
                  <a:srgbClr val="EFEFEF"/>
                </a:solidFill>
                <a:latin typeface="TT Hoves Bold"/>
                <a:ea typeface="TT Hoves Bold"/>
                <a:cs typeface="TT Hoves Bold"/>
                <a:sym typeface="TT Hoves Bold"/>
              </a:rPr>
              <a:t>10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03228" y="2265045"/>
            <a:ext cx="13935782" cy="13935782"/>
          </a:xfrm>
          <a:custGeom>
            <a:avLst/>
            <a:gdLst/>
            <a:ahLst/>
            <a:cxnLst/>
            <a:rect r="r" b="b" t="t" l="l"/>
            <a:pathLst>
              <a:path h="13935782" w="13935782">
                <a:moveTo>
                  <a:pt x="0" y="0"/>
                </a:moveTo>
                <a:lnTo>
                  <a:pt x="13935782" y="0"/>
                </a:lnTo>
                <a:lnTo>
                  <a:pt x="13935782" y="13935782"/>
                </a:lnTo>
                <a:lnTo>
                  <a:pt x="0" y="139357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103228" y="0"/>
            <a:ext cx="5517388" cy="3907978"/>
            <a:chOff x="0" y="0"/>
            <a:chExt cx="1453139" cy="102926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453139" cy="1029262"/>
            </a:xfrm>
            <a:custGeom>
              <a:avLst/>
              <a:gdLst/>
              <a:ahLst/>
              <a:cxnLst/>
              <a:rect r="r" b="b" t="t" l="l"/>
              <a:pathLst>
                <a:path h="1029262" w="1453139">
                  <a:moveTo>
                    <a:pt x="0" y="0"/>
                  </a:moveTo>
                  <a:lnTo>
                    <a:pt x="1453139" y="0"/>
                  </a:lnTo>
                  <a:lnTo>
                    <a:pt x="1453139" y="1029262"/>
                  </a:lnTo>
                  <a:lnTo>
                    <a:pt x="0" y="1029262"/>
                  </a:lnTo>
                  <a:close/>
                </a:path>
              </a:pathLst>
            </a:custGeom>
            <a:solidFill>
              <a:srgbClr val="0003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1453139" cy="10864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5737674" y="1401985"/>
            <a:ext cx="7853320" cy="8764545"/>
          </a:xfrm>
          <a:custGeom>
            <a:avLst/>
            <a:gdLst/>
            <a:ahLst/>
            <a:cxnLst/>
            <a:rect r="r" b="b" t="t" l="l"/>
            <a:pathLst>
              <a:path h="8764545" w="7853320">
                <a:moveTo>
                  <a:pt x="0" y="0"/>
                </a:moveTo>
                <a:lnTo>
                  <a:pt x="7853320" y="0"/>
                </a:lnTo>
                <a:lnTo>
                  <a:pt x="7853320" y="8764545"/>
                </a:lnTo>
                <a:lnTo>
                  <a:pt x="0" y="876454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2597421" y="6079415"/>
            <a:ext cx="2053280" cy="840844"/>
            <a:chOff x="0" y="0"/>
            <a:chExt cx="678382" cy="277806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78382" cy="277806"/>
            </a:xfrm>
            <a:custGeom>
              <a:avLst/>
              <a:gdLst/>
              <a:ahLst/>
              <a:cxnLst/>
              <a:rect r="r" b="b" t="t" l="l"/>
              <a:pathLst>
                <a:path h="277806" w="678382">
                  <a:moveTo>
                    <a:pt x="138903" y="0"/>
                  </a:moveTo>
                  <a:lnTo>
                    <a:pt x="539479" y="0"/>
                  </a:lnTo>
                  <a:cubicBezTo>
                    <a:pt x="616193" y="0"/>
                    <a:pt x="678382" y="62189"/>
                    <a:pt x="678382" y="138903"/>
                  </a:cubicBezTo>
                  <a:lnTo>
                    <a:pt x="678382" y="138903"/>
                  </a:lnTo>
                  <a:cubicBezTo>
                    <a:pt x="678382" y="175742"/>
                    <a:pt x="663748" y="211073"/>
                    <a:pt x="637698" y="237122"/>
                  </a:cubicBezTo>
                  <a:cubicBezTo>
                    <a:pt x="611649" y="263172"/>
                    <a:pt x="576318" y="277806"/>
                    <a:pt x="539479" y="277806"/>
                  </a:cubicBezTo>
                  <a:lnTo>
                    <a:pt x="138903" y="277806"/>
                  </a:lnTo>
                  <a:cubicBezTo>
                    <a:pt x="102064" y="277806"/>
                    <a:pt x="66733" y="263172"/>
                    <a:pt x="40684" y="237122"/>
                  </a:cubicBezTo>
                  <a:cubicBezTo>
                    <a:pt x="14634" y="211073"/>
                    <a:pt x="0" y="175742"/>
                    <a:pt x="0" y="138903"/>
                  </a:cubicBezTo>
                  <a:lnTo>
                    <a:pt x="0" y="138903"/>
                  </a:lnTo>
                  <a:cubicBezTo>
                    <a:pt x="0" y="102064"/>
                    <a:pt x="14634" y="66733"/>
                    <a:pt x="40684" y="40684"/>
                  </a:cubicBezTo>
                  <a:cubicBezTo>
                    <a:pt x="66733" y="14634"/>
                    <a:pt x="102064" y="0"/>
                    <a:pt x="138903" y="0"/>
                  </a:cubicBezTo>
                  <a:close/>
                </a:path>
              </a:pathLst>
            </a:custGeom>
            <a:solidFill>
              <a:srgbClr val="0003F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76200"/>
              <a:ext cx="678382" cy="354006"/>
            </a:xfrm>
            <a:prstGeom prst="rect">
              <a:avLst/>
            </a:prstGeom>
          </p:spPr>
          <p:txBody>
            <a:bodyPr anchor="ctr" rtlCol="false" tIns="40036" lIns="40036" bIns="40036" rIns="40036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FFFFFF"/>
                  </a:solidFill>
                  <a:latin typeface="TT Hoves"/>
                  <a:ea typeface="TT Hoves"/>
                  <a:cs typeface="TT Hoves"/>
                  <a:sym typeface="TT Hoves"/>
                </a:rPr>
                <a:t>Hasil</a:t>
              </a:r>
            </a:p>
          </p:txBody>
        </p:sp>
      </p:grpSp>
      <p:sp>
        <p:nvSpPr>
          <p:cNvPr name="AutoShape 10" id="10"/>
          <p:cNvSpPr/>
          <p:nvPr/>
        </p:nvSpPr>
        <p:spPr>
          <a:xfrm flipH="true">
            <a:off x="13624061" y="6920259"/>
            <a:ext cx="0" cy="1208708"/>
          </a:xfrm>
          <a:prstGeom prst="line">
            <a:avLst/>
          </a:prstGeom>
          <a:ln cap="rnd" w="6667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8952504" y="8133208"/>
            <a:ext cx="9053575" cy="1321942"/>
          </a:xfrm>
          <a:custGeom>
            <a:avLst/>
            <a:gdLst/>
            <a:ahLst/>
            <a:cxnLst/>
            <a:rect r="r" b="b" t="t" l="l"/>
            <a:pathLst>
              <a:path h="1321942" w="9053575">
                <a:moveTo>
                  <a:pt x="0" y="0"/>
                </a:moveTo>
                <a:lnTo>
                  <a:pt x="9053574" y="0"/>
                </a:lnTo>
                <a:lnTo>
                  <a:pt x="9053574" y="1321942"/>
                </a:lnTo>
                <a:lnTo>
                  <a:pt x="0" y="132194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3957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5737674" y="190500"/>
            <a:ext cx="8510300" cy="1177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8730"/>
              </a:lnSpc>
            </a:pPr>
            <a:r>
              <a:rPr lang="en-US" b="true" sz="9000" spc="-432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Pertanyaan 07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-1946443" y="-547524"/>
            <a:ext cx="6265091" cy="48324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614"/>
              </a:lnSpc>
            </a:pPr>
            <a:r>
              <a:rPr lang="en-US" b="true" sz="37888" spc="-1856">
                <a:solidFill>
                  <a:srgbClr val="EFEFEF"/>
                </a:solidFill>
                <a:latin typeface="TT Hoves Bold"/>
                <a:ea typeface="TT Hoves Bold"/>
                <a:cs typeface="TT Hoves Bold"/>
                <a:sym typeface="TT Hoves Bold"/>
              </a:rPr>
              <a:t>11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430063" y="1936909"/>
            <a:ext cx="11221859" cy="11221859"/>
          </a:xfrm>
          <a:custGeom>
            <a:avLst/>
            <a:gdLst/>
            <a:ahLst/>
            <a:cxnLst/>
            <a:rect r="r" b="b" t="t" l="l"/>
            <a:pathLst>
              <a:path h="11221859" w="11221859">
                <a:moveTo>
                  <a:pt x="0" y="0"/>
                </a:moveTo>
                <a:lnTo>
                  <a:pt x="11221858" y="0"/>
                </a:lnTo>
                <a:lnTo>
                  <a:pt x="11221858" y="11221858"/>
                </a:lnTo>
                <a:lnTo>
                  <a:pt x="0" y="112218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696258" y="-450527"/>
            <a:ext cx="19680517" cy="1704491"/>
            <a:chOff x="0" y="0"/>
            <a:chExt cx="5183346" cy="44891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183346" cy="448919"/>
            </a:xfrm>
            <a:custGeom>
              <a:avLst/>
              <a:gdLst/>
              <a:ahLst/>
              <a:cxnLst/>
              <a:rect r="r" b="b" t="t" l="l"/>
              <a:pathLst>
                <a:path h="448919" w="5183346">
                  <a:moveTo>
                    <a:pt x="0" y="0"/>
                  </a:moveTo>
                  <a:lnTo>
                    <a:pt x="5183346" y="0"/>
                  </a:lnTo>
                  <a:lnTo>
                    <a:pt x="5183346" y="448919"/>
                  </a:lnTo>
                  <a:lnTo>
                    <a:pt x="0" y="448919"/>
                  </a:lnTo>
                  <a:close/>
                </a:path>
              </a:pathLst>
            </a:custGeom>
            <a:solidFill>
              <a:srgbClr val="0003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5183346" cy="5060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4141979" y="344568"/>
            <a:ext cx="3117321" cy="4483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EFEFEF"/>
                </a:solidFill>
                <a:latin typeface="TT Hoves"/>
                <a:ea typeface="TT Hoves"/>
                <a:cs typeface="TT Hoves"/>
                <a:sym typeface="TT Hoves"/>
              </a:rPr>
              <a:t>2024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344568"/>
            <a:ext cx="3117321" cy="4483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EFEFEF"/>
                </a:solidFill>
                <a:latin typeface="TT Hoves"/>
                <a:ea typeface="TT Hoves"/>
                <a:cs typeface="TT Hoves"/>
                <a:sym typeface="TT Hoves"/>
              </a:rPr>
              <a:t>Portfolio MySQL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585339" y="344568"/>
            <a:ext cx="3117321" cy="4483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EFEFEF"/>
                </a:solidFill>
                <a:latin typeface="TT Hoves"/>
                <a:ea typeface="TT Hoves"/>
                <a:cs typeface="TT Hoves"/>
                <a:sym typeface="TT Hoves"/>
              </a:rPr>
              <a:t>AribahND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484590" y="344568"/>
            <a:ext cx="1406261" cy="4483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EFEFEF"/>
                </a:solidFill>
                <a:latin typeface="TT Hoves"/>
                <a:ea typeface="TT Hoves"/>
                <a:cs typeface="TT Hoves"/>
                <a:sym typeface="TT Hoves"/>
              </a:rPr>
              <a:t>-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330761" y="344568"/>
            <a:ext cx="1406261" cy="4483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EFEFEF"/>
                </a:solidFill>
                <a:latin typeface="TT Hoves"/>
                <a:ea typeface="TT Hoves"/>
                <a:cs typeface="TT Hoves"/>
                <a:sym typeface="TT Hoves"/>
              </a:rPr>
              <a:t>-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660790" y="4742176"/>
            <a:ext cx="10598510" cy="20846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5418"/>
              </a:lnSpc>
            </a:pPr>
            <a:r>
              <a:rPr lang="en-US" b="true" sz="16402" spc="-803">
                <a:solidFill>
                  <a:srgbClr val="343434"/>
                </a:solidFill>
                <a:latin typeface="TT Hoves Bold"/>
                <a:ea typeface="TT Hoves Bold"/>
                <a:cs typeface="TT Hoves Bold"/>
                <a:sym typeface="TT Hoves Bold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5122302" y="-1016563"/>
            <a:ext cx="7178388" cy="11878896"/>
            <a:chOff x="0" y="0"/>
            <a:chExt cx="1890604" cy="312859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90604" cy="3128598"/>
            </a:xfrm>
            <a:custGeom>
              <a:avLst/>
              <a:gdLst/>
              <a:ahLst/>
              <a:cxnLst/>
              <a:rect r="r" b="b" t="t" l="l"/>
              <a:pathLst>
                <a:path h="3128598" w="1890604">
                  <a:moveTo>
                    <a:pt x="0" y="0"/>
                  </a:moveTo>
                  <a:lnTo>
                    <a:pt x="1890604" y="0"/>
                  </a:lnTo>
                  <a:lnTo>
                    <a:pt x="1890604" y="3128598"/>
                  </a:lnTo>
                  <a:lnTo>
                    <a:pt x="0" y="3128598"/>
                  </a:lnTo>
                  <a:close/>
                </a:path>
              </a:pathLst>
            </a:custGeom>
            <a:solidFill>
              <a:srgbClr val="0003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1890604" cy="31857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3263798" y="-4131629"/>
            <a:ext cx="7991003" cy="7991003"/>
          </a:xfrm>
          <a:custGeom>
            <a:avLst/>
            <a:gdLst/>
            <a:ahLst/>
            <a:cxnLst/>
            <a:rect r="r" b="b" t="t" l="l"/>
            <a:pathLst>
              <a:path h="7991003" w="7991003">
                <a:moveTo>
                  <a:pt x="0" y="0"/>
                </a:moveTo>
                <a:lnTo>
                  <a:pt x="7991004" y="0"/>
                </a:lnTo>
                <a:lnTo>
                  <a:pt x="7991004" y="7991003"/>
                </a:lnTo>
                <a:lnTo>
                  <a:pt x="0" y="79910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314908" y="3398626"/>
            <a:ext cx="14944392" cy="1630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239"/>
              </a:lnSpc>
              <a:spcBef>
                <a:spcPct val="0"/>
              </a:spcBef>
            </a:pPr>
            <a:r>
              <a:rPr lang="en-US" sz="2399" spc="143">
                <a:solidFill>
                  <a:srgbClr val="343434"/>
                </a:solidFill>
                <a:latin typeface="TT Hoves"/>
                <a:ea typeface="TT Hoves"/>
                <a:cs typeface="TT Hoves"/>
                <a:sym typeface="TT Hoves"/>
              </a:rPr>
              <a:t>Proyek portofolio ini dibuat untuk memenuhi tugas SQL series dalam Learning Path Data Science &amp; Data Analysis dari E-Learning MySkill. Dataset yang digunakan pada tugas ini diambil dari website Kaggle dengan judul dataset yaitu Data Science Job Salaries dan hanya mengambil wawasan / insight mengenai gaji data analis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314908" y="343818"/>
            <a:ext cx="6829092" cy="29580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269"/>
              </a:lnSpc>
            </a:pPr>
            <a:r>
              <a:rPr lang="en-US" b="true" sz="11988" spc="-587">
                <a:solidFill>
                  <a:srgbClr val="343434"/>
                </a:solidFill>
                <a:latin typeface="TT Hoves Bold"/>
                <a:ea typeface="TT Hoves Bold"/>
                <a:cs typeface="TT Hoves Bold"/>
                <a:sym typeface="TT Hoves Bold"/>
              </a:rPr>
              <a:t>Tentang Proyek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735432" y="742053"/>
            <a:ext cx="391161" cy="8885149"/>
            <a:chOff x="0" y="0"/>
            <a:chExt cx="521547" cy="11846865"/>
          </a:xfrm>
        </p:grpSpPr>
        <p:sp>
          <p:nvSpPr>
            <p:cNvPr name="TextBox 9" id="9"/>
            <p:cNvSpPr txBox="true"/>
            <p:nvPr/>
          </p:nvSpPr>
          <p:spPr>
            <a:xfrm rot="-5400000">
              <a:off x="-1846016" y="9479302"/>
              <a:ext cx="4156429" cy="5786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639"/>
                </a:lnSpc>
                <a:spcBef>
                  <a:spcPct val="0"/>
                </a:spcBef>
              </a:pPr>
              <a:r>
                <a:rPr lang="en-US" sz="2599">
                  <a:solidFill>
                    <a:srgbClr val="EFEFEF"/>
                  </a:solidFill>
                  <a:latin typeface="TT Hoves"/>
                  <a:ea typeface="TT Hoves"/>
                  <a:cs typeface="TT Hoves"/>
                  <a:sym typeface="TT Hoves"/>
                </a:rPr>
                <a:t>Portofolio MySQL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-5400000">
              <a:off x="-1846016" y="1788866"/>
              <a:ext cx="4156429" cy="5786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639"/>
                </a:lnSpc>
                <a:spcBef>
                  <a:spcPct val="0"/>
                </a:spcBef>
              </a:pPr>
              <a:r>
                <a:rPr lang="en-US" sz="2599">
                  <a:solidFill>
                    <a:srgbClr val="EFEFEF"/>
                  </a:solidFill>
                  <a:latin typeface="TT Hoves"/>
                  <a:ea typeface="TT Hoves"/>
                  <a:cs typeface="TT Hoves"/>
                  <a:sym typeface="TT Hoves"/>
                </a:rPr>
                <a:t>2024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-5400000">
              <a:off x="-805384" y="5579248"/>
              <a:ext cx="2075166" cy="5786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639"/>
                </a:lnSpc>
                <a:spcBef>
                  <a:spcPct val="0"/>
                </a:spcBef>
              </a:pPr>
              <a:r>
                <a:rPr lang="en-US" sz="2599">
                  <a:solidFill>
                    <a:srgbClr val="EFEFEF"/>
                  </a:solidFill>
                  <a:latin typeface="TT Hoves"/>
                  <a:ea typeface="TT Hoves"/>
                  <a:cs typeface="TT Hoves"/>
                  <a:sym typeface="TT Hoves"/>
                </a:rPr>
                <a:t>AribahND</a:t>
              </a: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1723664" y="5429250"/>
            <a:ext cx="5535636" cy="28177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799"/>
              </a:lnSpc>
            </a:pPr>
            <a:r>
              <a:rPr lang="en-US" b="true" sz="11488" spc="-562">
                <a:solidFill>
                  <a:srgbClr val="343434"/>
                </a:solidFill>
                <a:latin typeface="TT Hoves Bold"/>
                <a:ea typeface="TT Hoves Bold"/>
                <a:cs typeface="TT Hoves Bold"/>
                <a:sym typeface="TT Hoves Bold"/>
              </a:rPr>
              <a:t>Tujuan Proyek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314908" y="8342258"/>
            <a:ext cx="14944392" cy="1630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3239"/>
              </a:lnSpc>
              <a:spcBef>
                <a:spcPct val="0"/>
              </a:spcBef>
            </a:pPr>
            <a:r>
              <a:rPr lang="en-US" sz="2399" spc="143">
                <a:solidFill>
                  <a:srgbClr val="343434"/>
                </a:solidFill>
                <a:latin typeface="TT Hoves"/>
                <a:ea typeface="TT Hoves"/>
                <a:cs typeface="TT Hoves"/>
                <a:sym typeface="TT Hoves"/>
              </a:rPr>
              <a:t>Tujuan proyek ini adalah untuk mengasah kemampuan teknis yang sudah dipelajari selama mengikuti E-Learning SQL Series di MySkill, mampu menjawab pertanyaan-pertanyaan yang sudah disediakan, dan mendapatkan wawasan / insight mengenai gaji data analis dari dataset tersebut, serta membantu dalam pengambilan keputusan berbasis data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2949991" y="-801881"/>
            <a:ext cx="5882031" cy="45374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437"/>
              </a:lnSpc>
            </a:pPr>
            <a:r>
              <a:rPr lang="en-US" b="true" sz="35571" spc="-1743">
                <a:solidFill>
                  <a:srgbClr val="343434"/>
                </a:solidFill>
                <a:latin typeface="TT Hoves Bold"/>
                <a:ea typeface="TT Hoves Bold"/>
                <a:cs typeface="TT Hoves Bold"/>
                <a:sym typeface="TT Hoves Bold"/>
              </a:rPr>
              <a:t>01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080253" y="-1016563"/>
            <a:ext cx="7178388" cy="11878896"/>
            <a:chOff x="0" y="0"/>
            <a:chExt cx="1890604" cy="312859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90604" cy="3128598"/>
            </a:xfrm>
            <a:custGeom>
              <a:avLst/>
              <a:gdLst/>
              <a:ahLst/>
              <a:cxnLst/>
              <a:rect r="r" b="b" t="t" l="l"/>
              <a:pathLst>
                <a:path h="3128598" w="1890604">
                  <a:moveTo>
                    <a:pt x="0" y="0"/>
                  </a:moveTo>
                  <a:lnTo>
                    <a:pt x="1890604" y="0"/>
                  </a:lnTo>
                  <a:lnTo>
                    <a:pt x="1890604" y="3128598"/>
                  </a:lnTo>
                  <a:lnTo>
                    <a:pt x="0" y="3128598"/>
                  </a:lnTo>
                  <a:close/>
                </a:path>
              </a:pathLst>
            </a:custGeom>
            <a:solidFill>
              <a:srgbClr val="0003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1890604" cy="31857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3263798" y="-4131629"/>
            <a:ext cx="7991003" cy="7991003"/>
          </a:xfrm>
          <a:custGeom>
            <a:avLst/>
            <a:gdLst/>
            <a:ahLst/>
            <a:cxnLst/>
            <a:rect r="r" b="b" t="t" l="l"/>
            <a:pathLst>
              <a:path h="7991003" w="7991003">
                <a:moveTo>
                  <a:pt x="0" y="0"/>
                </a:moveTo>
                <a:lnTo>
                  <a:pt x="7991004" y="0"/>
                </a:lnTo>
                <a:lnTo>
                  <a:pt x="7991004" y="7991003"/>
                </a:lnTo>
                <a:lnTo>
                  <a:pt x="0" y="79910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6594638" y="5628835"/>
            <a:ext cx="11377970" cy="4471599"/>
          </a:xfrm>
          <a:custGeom>
            <a:avLst/>
            <a:gdLst/>
            <a:ahLst/>
            <a:cxnLst/>
            <a:rect r="r" b="b" t="t" l="l"/>
            <a:pathLst>
              <a:path h="4471599" w="11377970">
                <a:moveTo>
                  <a:pt x="0" y="0"/>
                </a:moveTo>
                <a:lnTo>
                  <a:pt x="11377969" y="0"/>
                </a:lnTo>
                <a:lnTo>
                  <a:pt x="11377969" y="4471599"/>
                </a:lnTo>
                <a:lnTo>
                  <a:pt x="0" y="447159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94785" b="-3713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6594638" y="3701780"/>
            <a:ext cx="8395740" cy="12211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239"/>
              </a:lnSpc>
              <a:spcBef>
                <a:spcPct val="0"/>
              </a:spcBef>
            </a:pPr>
            <a:r>
              <a:rPr lang="en-US" sz="2399" spc="143">
                <a:solidFill>
                  <a:srgbClr val="343434"/>
                </a:solidFill>
                <a:latin typeface="TT Hoves"/>
                <a:ea typeface="TT Hoves"/>
                <a:cs typeface="TT Hoves"/>
                <a:sym typeface="TT Hoves"/>
              </a:rPr>
              <a:t>Langkah pertama adalah membuat database untuk menyimpan dataset yaitu dengan cara menggunakan statements: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594638" y="475155"/>
            <a:ext cx="9760574" cy="3045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645"/>
              </a:lnSpc>
            </a:pPr>
            <a:r>
              <a:rPr lang="en-US" b="true" sz="12388" spc="-607">
                <a:solidFill>
                  <a:srgbClr val="343434"/>
                </a:solidFill>
                <a:latin typeface="TT Hoves Bold"/>
                <a:ea typeface="TT Hoves Bold"/>
                <a:cs typeface="TT Hoves Bold"/>
                <a:sym typeface="TT Hoves Bold"/>
              </a:rPr>
              <a:t>Membuat Database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-1725735" y="6908695"/>
            <a:ext cx="6567137" cy="48328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614"/>
              </a:lnSpc>
            </a:pPr>
            <a:r>
              <a:rPr lang="en-US" b="true" sz="37888" spc="-1856">
                <a:solidFill>
                  <a:srgbClr val="EFEFEF"/>
                </a:solidFill>
                <a:latin typeface="TT Hoves Bold"/>
                <a:ea typeface="TT Hoves Bold"/>
                <a:cs typeface="TT Hoves Bold"/>
                <a:sym typeface="TT Hoves Bold"/>
              </a:rPr>
              <a:t>02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594638" y="5084810"/>
            <a:ext cx="5608082" cy="4483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CREATE DATABASE porto_ds_salaries;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10336792" y="8858408"/>
            <a:ext cx="1562829" cy="606306"/>
            <a:chOff x="0" y="0"/>
            <a:chExt cx="467008" cy="18117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67008" cy="181178"/>
            </a:xfrm>
            <a:custGeom>
              <a:avLst/>
              <a:gdLst/>
              <a:ahLst/>
              <a:cxnLst/>
              <a:rect r="r" b="b" t="t" l="l"/>
              <a:pathLst>
                <a:path h="181178" w="467008">
                  <a:moveTo>
                    <a:pt x="90589" y="0"/>
                  </a:moveTo>
                  <a:lnTo>
                    <a:pt x="376419" y="0"/>
                  </a:lnTo>
                  <a:cubicBezTo>
                    <a:pt x="426450" y="0"/>
                    <a:pt x="467008" y="40558"/>
                    <a:pt x="467008" y="90589"/>
                  </a:cubicBezTo>
                  <a:lnTo>
                    <a:pt x="467008" y="90589"/>
                  </a:lnTo>
                  <a:cubicBezTo>
                    <a:pt x="467008" y="114615"/>
                    <a:pt x="457464" y="137656"/>
                    <a:pt x="440475" y="154645"/>
                  </a:cubicBezTo>
                  <a:cubicBezTo>
                    <a:pt x="423486" y="171634"/>
                    <a:pt x="400445" y="181178"/>
                    <a:pt x="376419" y="181178"/>
                  </a:cubicBezTo>
                  <a:lnTo>
                    <a:pt x="90589" y="181178"/>
                  </a:lnTo>
                  <a:cubicBezTo>
                    <a:pt x="66563" y="181178"/>
                    <a:pt x="43522" y="171634"/>
                    <a:pt x="26533" y="154645"/>
                  </a:cubicBezTo>
                  <a:cubicBezTo>
                    <a:pt x="9544" y="137656"/>
                    <a:pt x="0" y="114615"/>
                    <a:pt x="0" y="90589"/>
                  </a:cubicBezTo>
                  <a:lnTo>
                    <a:pt x="0" y="90589"/>
                  </a:lnTo>
                  <a:cubicBezTo>
                    <a:pt x="0" y="66563"/>
                    <a:pt x="9544" y="43522"/>
                    <a:pt x="26533" y="26533"/>
                  </a:cubicBezTo>
                  <a:cubicBezTo>
                    <a:pt x="43522" y="9544"/>
                    <a:pt x="66563" y="0"/>
                    <a:pt x="90589" y="0"/>
                  </a:cubicBezTo>
                  <a:close/>
                </a:path>
              </a:pathLst>
            </a:custGeom>
            <a:solidFill>
              <a:srgbClr val="0003F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57150"/>
              <a:ext cx="467008" cy="238328"/>
            </a:xfrm>
            <a:prstGeom prst="rect">
              <a:avLst/>
            </a:prstGeom>
          </p:spPr>
          <p:txBody>
            <a:bodyPr anchor="ctr" rtlCol="false" tIns="44774" lIns="44774" bIns="44774" rIns="44774"/>
            <a:lstStyle/>
            <a:p>
              <a:pPr algn="ctr">
                <a:lnSpc>
                  <a:spcPts val="3919"/>
                </a:lnSpc>
              </a:pPr>
              <a:r>
                <a:rPr lang="en-US" sz="2799">
                  <a:solidFill>
                    <a:srgbClr val="FFFFFF"/>
                  </a:solidFill>
                  <a:latin typeface="TT Hoves"/>
                  <a:ea typeface="TT Hoves"/>
                  <a:cs typeface="TT Hoves"/>
                  <a:sym typeface="TT Hoves"/>
                </a:rPr>
                <a:t>Hasil</a:t>
              </a:r>
            </a:p>
          </p:txBody>
        </p:sp>
      </p:grpSp>
      <p:sp>
        <p:nvSpPr>
          <p:cNvPr name="AutoShape 14" id="14"/>
          <p:cNvSpPr/>
          <p:nvPr/>
        </p:nvSpPr>
        <p:spPr>
          <a:xfrm flipH="true">
            <a:off x="9685394" y="9161561"/>
            <a:ext cx="651398" cy="0"/>
          </a:xfrm>
          <a:prstGeom prst="line">
            <a:avLst/>
          </a:prstGeom>
          <a:ln cap="rnd" w="6667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15" id="15"/>
          <p:cNvGrpSpPr/>
          <p:nvPr/>
        </p:nvGrpSpPr>
        <p:grpSpPr>
          <a:xfrm rot="0">
            <a:off x="4841402" y="480311"/>
            <a:ext cx="391161" cy="8885149"/>
            <a:chOff x="0" y="0"/>
            <a:chExt cx="521547" cy="11846865"/>
          </a:xfrm>
        </p:grpSpPr>
        <p:sp>
          <p:nvSpPr>
            <p:cNvPr name="TextBox 16" id="16"/>
            <p:cNvSpPr txBox="true"/>
            <p:nvPr/>
          </p:nvSpPr>
          <p:spPr>
            <a:xfrm rot="-5400000">
              <a:off x="-1846016" y="9479302"/>
              <a:ext cx="4156429" cy="5786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639"/>
                </a:lnSpc>
                <a:spcBef>
                  <a:spcPct val="0"/>
                </a:spcBef>
              </a:pPr>
              <a:r>
                <a:rPr lang="en-US" sz="2599">
                  <a:solidFill>
                    <a:srgbClr val="EFEFEF"/>
                  </a:solidFill>
                  <a:latin typeface="TT Hoves"/>
                  <a:ea typeface="TT Hoves"/>
                  <a:cs typeface="TT Hoves"/>
                  <a:sym typeface="TT Hoves"/>
                </a:rPr>
                <a:t>Portofolio MySQL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-5400000">
              <a:off x="-1846016" y="1788866"/>
              <a:ext cx="4156429" cy="5786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639"/>
                </a:lnSpc>
                <a:spcBef>
                  <a:spcPct val="0"/>
                </a:spcBef>
              </a:pPr>
              <a:r>
                <a:rPr lang="en-US" sz="2599">
                  <a:solidFill>
                    <a:srgbClr val="EFEFEF"/>
                  </a:solidFill>
                  <a:latin typeface="TT Hoves"/>
                  <a:ea typeface="TT Hoves"/>
                  <a:cs typeface="TT Hoves"/>
                  <a:sym typeface="TT Hoves"/>
                </a:rPr>
                <a:t>2024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-5400000">
              <a:off x="-805384" y="5579248"/>
              <a:ext cx="2075166" cy="5786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639"/>
                </a:lnSpc>
                <a:spcBef>
                  <a:spcPct val="0"/>
                </a:spcBef>
              </a:pPr>
              <a:r>
                <a:rPr lang="en-US" sz="2599">
                  <a:solidFill>
                    <a:srgbClr val="EFEFEF"/>
                  </a:solidFill>
                  <a:latin typeface="TT Hoves"/>
                  <a:ea typeface="TT Hoves"/>
                  <a:cs typeface="TT Hoves"/>
                  <a:sym typeface="TT Hoves"/>
                </a:rPr>
                <a:t>AribahND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805628" y="-3991568"/>
            <a:ext cx="9598990" cy="9598990"/>
          </a:xfrm>
          <a:custGeom>
            <a:avLst/>
            <a:gdLst/>
            <a:ahLst/>
            <a:cxnLst/>
            <a:rect r="r" b="b" t="t" l="l"/>
            <a:pathLst>
              <a:path h="9598990" w="9598990">
                <a:moveTo>
                  <a:pt x="0" y="0"/>
                </a:moveTo>
                <a:lnTo>
                  <a:pt x="9598990" y="0"/>
                </a:lnTo>
                <a:lnTo>
                  <a:pt x="9598990" y="9598990"/>
                </a:lnTo>
                <a:lnTo>
                  <a:pt x="0" y="95989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2311871" y="-1479788"/>
            <a:ext cx="6147666" cy="11878896"/>
            <a:chOff x="0" y="0"/>
            <a:chExt cx="1619138" cy="312859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619138" cy="3128598"/>
            </a:xfrm>
            <a:custGeom>
              <a:avLst/>
              <a:gdLst/>
              <a:ahLst/>
              <a:cxnLst/>
              <a:rect r="r" b="b" t="t" l="l"/>
              <a:pathLst>
                <a:path h="3128598" w="1619138">
                  <a:moveTo>
                    <a:pt x="0" y="0"/>
                  </a:moveTo>
                  <a:lnTo>
                    <a:pt x="1619138" y="0"/>
                  </a:lnTo>
                  <a:lnTo>
                    <a:pt x="1619138" y="3128598"/>
                  </a:lnTo>
                  <a:lnTo>
                    <a:pt x="0" y="3128598"/>
                  </a:lnTo>
                  <a:close/>
                </a:path>
              </a:pathLst>
            </a:custGeom>
            <a:solidFill>
              <a:srgbClr val="0003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1619138" cy="31857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862079" y="5837610"/>
            <a:ext cx="10968106" cy="4449390"/>
          </a:xfrm>
          <a:custGeom>
            <a:avLst/>
            <a:gdLst/>
            <a:ahLst/>
            <a:cxnLst/>
            <a:rect r="r" b="b" t="t" l="l"/>
            <a:pathLst>
              <a:path h="4449390" w="10968106">
                <a:moveTo>
                  <a:pt x="0" y="0"/>
                </a:moveTo>
                <a:lnTo>
                  <a:pt x="10968106" y="0"/>
                </a:lnTo>
                <a:lnTo>
                  <a:pt x="10968106" y="4449390"/>
                </a:lnTo>
                <a:lnTo>
                  <a:pt x="0" y="444939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52953" b="-112086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352064" y="3215694"/>
            <a:ext cx="9348125" cy="2040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239"/>
              </a:lnSpc>
            </a:pPr>
            <a:r>
              <a:rPr lang="en-US" sz="2399" spc="143">
                <a:solidFill>
                  <a:srgbClr val="343434"/>
                </a:solidFill>
                <a:latin typeface="TT Hoves"/>
                <a:ea typeface="TT Hoves"/>
                <a:cs typeface="TT Hoves"/>
                <a:sym typeface="TT Hoves"/>
              </a:rPr>
              <a:t>Langkah kedua adalah menyisipkan dataset berbentuk CSV ke dalam database yang sudah dibuat dan akan terlihat seperti gambar di bawah.</a:t>
            </a:r>
          </a:p>
          <a:p>
            <a:pPr algn="just">
              <a:lnSpc>
                <a:spcPts val="3239"/>
              </a:lnSpc>
              <a:spcBef>
                <a:spcPct val="0"/>
              </a:spcBef>
            </a:pPr>
            <a:r>
              <a:rPr lang="en-US" sz="2399" spc="143">
                <a:solidFill>
                  <a:srgbClr val="343434"/>
                </a:solidFill>
                <a:latin typeface="TT Hoves"/>
                <a:ea typeface="TT Hoves"/>
                <a:cs typeface="TT Hoves"/>
                <a:sym typeface="TT Hoves"/>
              </a:rPr>
              <a:t>Dataset sudah berada di dalam database ketika dipanggil menggunakan statement: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601687" y="6541074"/>
            <a:ext cx="7498697" cy="48324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614"/>
              </a:lnSpc>
            </a:pPr>
            <a:r>
              <a:rPr lang="en-US" b="true" sz="37888" spc="-1856">
                <a:solidFill>
                  <a:srgbClr val="FFFFFF"/>
                </a:solidFill>
                <a:latin typeface="TT Hoves Bold"/>
                <a:ea typeface="TT Hoves Bold"/>
                <a:cs typeface="TT Hoves Bold"/>
                <a:sym typeface="TT Hoves Bold"/>
              </a:rPr>
              <a:t>03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69147" y="558301"/>
            <a:ext cx="10713958" cy="26954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495"/>
              </a:lnSpc>
            </a:pPr>
            <a:r>
              <a:rPr lang="en-US" b="true" sz="9995" spc="-489">
                <a:solidFill>
                  <a:srgbClr val="343434"/>
                </a:solidFill>
                <a:latin typeface="TT Hoves Bold"/>
                <a:ea typeface="TT Hoves Bold"/>
                <a:cs typeface="TT Hoves Bold"/>
                <a:sym typeface="TT Hoves Bold"/>
              </a:rPr>
              <a:t>Menyisipkan Dataset ke MySQL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352064" y="5294050"/>
            <a:ext cx="4155281" cy="4483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SELECT * FROM ds_salaries;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2946715" y="8154376"/>
            <a:ext cx="1020813" cy="510340"/>
            <a:chOff x="0" y="0"/>
            <a:chExt cx="305041" cy="152501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05041" cy="152501"/>
            </a:xfrm>
            <a:custGeom>
              <a:avLst/>
              <a:gdLst/>
              <a:ahLst/>
              <a:cxnLst/>
              <a:rect r="r" b="b" t="t" l="l"/>
              <a:pathLst>
                <a:path h="152501" w="305041">
                  <a:moveTo>
                    <a:pt x="76250" y="0"/>
                  </a:moveTo>
                  <a:lnTo>
                    <a:pt x="228791" y="0"/>
                  </a:lnTo>
                  <a:cubicBezTo>
                    <a:pt x="249014" y="0"/>
                    <a:pt x="268408" y="8034"/>
                    <a:pt x="282708" y="22333"/>
                  </a:cubicBezTo>
                  <a:cubicBezTo>
                    <a:pt x="297008" y="36633"/>
                    <a:pt x="305041" y="56028"/>
                    <a:pt x="305041" y="76250"/>
                  </a:cubicBezTo>
                  <a:lnTo>
                    <a:pt x="305041" y="76250"/>
                  </a:lnTo>
                  <a:cubicBezTo>
                    <a:pt x="305041" y="96473"/>
                    <a:pt x="297008" y="115868"/>
                    <a:pt x="282708" y="130168"/>
                  </a:cubicBezTo>
                  <a:cubicBezTo>
                    <a:pt x="268408" y="144467"/>
                    <a:pt x="249014" y="152501"/>
                    <a:pt x="228791" y="152501"/>
                  </a:cubicBezTo>
                  <a:lnTo>
                    <a:pt x="76250" y="152501"/>
                  </a:lnTo>
                  <a:cubicBezTo>
                    <a:pt x="56028" y="152501"/>
                    <a:pt x="36633" y="144467"/>
                    <a:pt x="22333" y="130168"/>
                  </a:cubicBezTo>
                  <a:cubicBezTo>
                    <a:pt x="8034" y="115868"/>
                    <a:pt x="0" y="96473"/>
                    <a:pt x="0" y="76250"/>
                  </a:cubicBezTo>
                  <a:lnTo>
                    <a:pt x="0" y="76250"/>
                  </a:lnTo>
                  <a:cubicBezTo>
                    <a:pt x="0" y="56028"/>
                    <a:pt x="8034" y="36633"/>
                    <a:pt x="22333" y="22333"/>
                  </a:cubicBezTo>
                  <a:cubicBezTo>
                    <a:pt x="36633" y="8034"/>
                    <a:pt x="56028" y="0"/>
                    <a:pt x="76250" y="0"/>
                  </a:cubicBezTo>
                  <a:close/>
                </a:path>
              </a:pathLst>
            </a:custGeom>
            <a:solidFill>
              <a:srgbClr val="0003F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305041" cy="200126"/>
            </a:xfrm>
            <a:prstGeom prst="rect">
              <a:avLst/>
            </a:prstGeom>
          </p:spPr>
          <p:txBody>
            <a:bodyPr anchor="ctr" rtlCol="false" tIns="44774" lIns="44774" bIns="44774" rIns="44774"/>
            <a:lstStyle/>
            <a:p>
              <a:pPr algn="ctr">
                <a:lnSpc>
                  <a:spcPts val="3359"/>
                </a:lnSpc>
              </a:pPr>
              <a:r>
                <a:rPr lang="en-US" sz="2399">
                  <a:solidFill>
                    <a:srgbClr val="FFFFFF"/>
                  </a:solidFill>
                  <a:latin typeface="TT Hoves"/>
                  <a:ea typeface="TT Hoves"/>
                  <a:cs typeface="TT Hoves"/>
                  <a:sym typeface="TT Hoves"/>
                </a:rPr>
                <a:t>Hasil</a:t>
              </a:r>
            </a:p>
          </p:txBody>
        </p:sp>
      </p:grpSp>
      <p:sp>
        <p:nvSpPr>
          <p:cNvPr name="AutoShape 14" id="14"/>
          <p:cNvSpPr/>
          <p:nvPr/>
        </p:nvSpPr>
        <p:spPr>
          <a:xfrm flipH="true" flipV="true">
            <a:off x="2517630" y="8409546"/>
            <a:ext cx="429085" cy="0"/>
          </a:xfrm>
          <a:prstGeom prst="line">
            <a:avLst/>
          </a:prstGeom>
          <a:ln cap="rnd" w="6667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5" id="15"/>
          <p:cNvSpPr/>
          <p:nvPr/>
        </p:nvSpPr>
        <p:spPr>
          <a:xfrm>
            <a:off x="3457121" y="8664716"/>
            <a:ext cx="2824675" cy="560528"/>
          </a:xfrm>
          <a:prstGeom prst="line">
            <a:avLst/>
          </a:prstGeom>
          <a:ln cap="rnd" w="6667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16" id="16"/>
          <p:cNvGrpSpPr/>
          <p:nvPr/>
        </p:nvGrpSpPr>
        <p:grpSpPr>
          <a:xfrm rot="0">
            <a:off x="12728911" y="373151"/>
            <a:ext cx="391161" cy="8885149"/>
            <a:chOff x="0" y="0"/>
            <a:chExt cx="521547" cy="11846865"/>
          </a:xfrm>
        </p:grpSpPr>
        <p:sp>
          <p:nvSpPr>
            <p:cNvPr name="TextBox 17" id="17"/>
            <p:cNvSpPr txBox="true"/>
            <p:nvPr/>
          </p:nvSpPr>
          <p:spPr>
            <a:xfrm rot="-5400000">
              <a:off x="-1846016" y="9479302"/>
              <a:ext cx="4156429" cy="5786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639"/>
                </a:lnSpc>
                <a:spcBef>
                  <a:spcPct val="0"/>
                </a:spcBef>
              </a:pPr>
              <a:r>
                <a:rPr lang="en-US" sz="2599">
                  <a:solidFill>
                    <a:srgbClr val="EFEFEF"/>
                  </a:solidFill>
                  <a:latin typeface="TT Hoves"/>
                  <a:ea typeface="TT Hoves"/>
                  <a:cs typeface="TT Hoves"/>
                  <a:sym typeface="TT Hoves"/>
                </a:rPr>
                <a:t>Portofolio MySQL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-5400000">
              <a:off x="-1846016" y="1788866"/>
              <a:ext cx="4156429" cy="5786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639"/>
                </a:lnSpc>
                <a:spcBef>
                  <a:spcPct val="0"/>
                </a:spcBef>
              </a:pPr>
              <a:r>
                <a:rPr lang="en-US" sz="2599">
                  <a:solidFill>
                    <a:srgbClr val="EFEFEF"/>
                  </a:solidFill>
                  <a:latin typeface="TT Hoves"/>
                  <a:ea typeface="TT Hoves"/>
                  <a:cs typeface="TT Hoves"/>
                  <a:sym typeface="TT Hoves"/>
                </a:rPr>
                <a:t>2024</a:t>
              </a:r>
            </a:p>
          </p:txBody>
        </p:sp>
        <p:sp>
          <p:nvSpPr>
            <p:cNvPr name="TextBox 19" id="19"/>
            <p:cNvSpPr txBox="true"/>
            <p:nvPr/>
          </p:nvSpPr>
          <p:spPr>
            <a:xfrm rot="-5400000">
              <a:off x="-805384" y="5579248"/>
              <a:ext cx="2075166" cy="5786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639"/>
                </a:lnSpc>
                <a:spcBef>
                  <a:spcPct val="0"/>
                </a:spcBef>
              </a:pPr>
              <a:r>
                <a:rPr lang="en-US" sz="2599">
                  <a:solidFill>
                    <a:srgbClr val="EFEFEF"/>
                  </a:solidFill>
                  <a:latin typeface="TT Hoves"/>
                  <a:ea typeface="TT Hoves"/>
                  <a:cs typeface="TT Hoves"/>
                  <a:sym typeface="TT Hoves"/>
                </a:rPr>
                <a:t>AribahND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315488" y="400256"/>
            <a:ext cx="9202522" cy="14477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1020"/>
              </a:lnSpc>
            </a:pPr>
            <a:r>
              <a:rPr lang="en-US" b="true" sz="10495" spc="-514">
                <a:solidFill>
                  <a:srgbClr val="343434"/>
                </a:solidFill>
                <a:latin typeface="TT Hoves Bold"/>
                <a:ea typeface="TT Hoves Bold"/>
                <a:cs typeface="TT Hoves Bold"/>
                <a:sym typeface="TT Hoves Bold"/>
              </a:rPr>
              <a:t>Pertanyaan 01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9560011" y="-2564899"/>
            <a:ext cx="16075318" cy="16075318"/>
          </a:xfrm>
          <a:custGeom>
            <a:avLst/>
            <a:gdLst/>
            <a:ahLst/>
            <a:cxnLst/>
            <a:rect r="r" b="b" t="t" l="l"/>
            <a:pathLst>
              <a:path h="16075318" w="16075318">
                <a:moveTo>
                  <a:pt x="0" y="0"/>
                </a:moveTo>
                <a:lnTo>
                  <a:pt x="16075318" y="0"/>
                </a:lnTo>
                <a:lnTo>
                  <a:pt x="16075318" y="16075318"/>
                </a:lnTo>
                <a:lnTo>
                  <a:pt x="0" y="160753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-696258" y="-976142"/>
            <a:ext cx="2222590" cy="11878896"/>
            <a:chOff x="0" y="0"/>
            <a:chExt cx="585373" cy="312859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585373" cy="3128598"/>
            </a:xfrm>
            <a:custGeom>
              <a:avLst/>
              <a:gdLst/>
              <a:ahLst/>
              <a:cxnLst/>
              <a:rect r="r" b="b" t="t" l="l"/>
              <a:pathLst>
                <a:path h="3128598" w="585373">
                  <a:moveTo>
                    <a:pt x="0" y="0"/>
                  </a:moveTo>
                  <a:lnTo>
                    <a:pt x="585373" y="0"/>
                  </a:lnTo>
                  <a:lnTo>
                    <a:pt x="585373" y="3128598"/>
                  </a:lnTo>
                  <a:lnTo>
                    <a:pt x="0" y="3128598"/>
                  </a:lnTo>
                  <a:close/>
                </a:path>
              </a:pathLst>
            </a:custGeom>
            <a:solidFill>
              <a:srgbClr val="0003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57150"/>
              <a:ext cx="585373" cy="31857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2062953" y="2533295"/>
            <a:ext cx="10857227" cy="4118906"/>
          </a:xfrm>
          <a:custGeom>
            <a:avLst/>
            <a:gdLst/>
            <a:ahLst/>
            <a:cxnLst/>
            <a:rect r="r" b="b" t="t" l="l"/>
            <a:pathLst>
              <a:path h="4118906" w="10857227">
                <a:moveTo>
                  <a:pt x="0" y="0"/>
                </a:moveTo>
                <a:lnTo>
                  <a:pt x="10857227" y="0"/>
                </a:lnTo>
                <a:lnTo>
                  <a:pt x="10857227" y="4118906"/>
                </a:lnTo>
                <a:lnTo>
                  <a:pt x="0" y="411890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31396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144000" y="5143500"/>
            <a:ext cx="4192784" cy="4746950"/>
          </a:xfrm>
          <a:custGeom>
            <a:avLst/>
            <a:gdLst/>
            <a:ahLst/>
            <a:cxnLst/>
            <a:rect r="r" b="b" t="t" l="l"/>
            <a:pathLst>
              <a:path h="4746950" w="4192784">
                <a:moveTo>
                  <a:pt x="0" y="0"/>
                </a:moveTo>
                <a:lnTo>
                  <a:pt x="4192784" y="0"/>
                </a:lnTo>
                <a:lnTo>
                  <a:pt x="4192784" y="4746950"/>
                </a:lnTo>
                <a:lnTo>
                  <a:pt x="0" y="474695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13875" r="-228544" b="-2876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2601687" y="6540872"/>
            <a:ext cx="7498697" cy="48328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614"/>
              </a:lnSpc>
            </a:pPr>
            <a:r>
              <a:rPr lang="en-US" b="true" sz="37888" spc="-1856">
                <a:solidFill>
                  <a:srgbClr val="343434"/>
                </a:solidFill>
                <a:latin typeface="TT Hoves Bold"/>
                <a:ea typeface="TT Hoves Bold"/>
                <a:cs typeface="TT Hoves Bold"/>
                <a:sym typeface="TT Hoves Bold"/>
              </a:rPr>
              <a:t>04</a:t>
            </a:r>
          </a:p>
        </p:txBody>
      </p:sp>
      <p:sp>
        <p:nvSpPr>
          <p:cNvPr name="AutoShape 10" id="10"/>
          <p:cNvSpPr/>
          <p:nvPr/>
        </p:nvSpPr>
        <p:spPr>
          <a:xfrm flipV="true">
            <a:off x="5246118" y="7516975"/>
            <a:ext cx="3897882" cy="411546"/>
          </a:xfrm>
          <a:prstGeom prst="line">
            <a:avLst/>
          </a:prstGeom>
          <a:ln cap="rnd" w="1143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11" id="11"/>
          <p:cNvGrpSpPr/>
          <p:nvPr/>
        </p:nvGrpSpPr>
        <p:grpSpPr>
          <a:xfrm rot="0">
            <a:off x="3366420" y="7472043"/>
            <a:ext cx="1879698" cy="912957"/>
            <a:chOff x="0" y="0"/>
            <a:chExt cx="634936" cy="308384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34936" cy="308384"/>
            </a:xfrm>
            <a:custGeom>
              <a:avLst/>
              <a:gdLst/>
              <a:ahLst/>
              <a:cxnLst/>
              <a:rect r="r" b="b" t="t" l="l"/>
              <a:pathLst>
                <a:path h="308384" w="634936">
                  <a:moveTo>
                    <a:pt x="154192" y="0"/>
                  </a:moveTo>
                  <a:lnTo>
                    <a:pt x="480744" y="0"/>
                  </a:lnTo>
                  <a:cubicBezTo>
                    <a:pt x="565902" y="0"/>
                    <a:pt x="634936" y="69034"/>
                    <a:pt x="634936" y="154192"/>
                  </a:cubicBezTo>
                  <a:lnTo>
                    <a:pt x="634936" y="154192"/>
                  </a:lnTo>
                  <a:cubicBezTo>
                    <a:pt x="634936" y="195086"/>
                    <a:pt x="618691" y="234306"/>
                    <a:pt x="589774" y="263222"/>
                  </a:cubicBezTo>
                  <a:cubicBezTo>
                    <a:pt x="560857" y="292139"/>
                    <a:pt x="521638" y="308384"/>
                    <a:pt x="480744" y="308384"/>
                  </a:cubicBezTo>
                  <a:lnTo>
                    <a:pt x="154192" y="308384"/>
                  </a:lnTo>
                  <a:cubicBezTo>
                    <a:pt x="69034" y="308384"/>
                    <a:pt x="0" y="239350"/>
                    <a:pt x="0" y="154192"/>
                  </a:cubicBezTo>
                  <a:lnTo>
                    <a:pt x="0" y="154192"/>
                  </a:lnTo>
                  <a:cubicBezTo>
                    <a:pt x="0" y="69034"/>
                    <a:pt x="69034" y="0"/>
                    <a:pt x="154192" y="0"/>
                  </a:cubicBezTo>
                  <a:close/>
                </a:path>
              </a:pathLst>
            </a:custGeom>
            <a:solidFill>
              <a:srgbClr val="0003F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85725"/>
              <a:ext cx="634936" cy="394109"/>
            </a:xfrm>
            <a:prstGeom prst="rect">
              <a:avLst/>
            </a:prstGeom>
          </p:spPr>
          <p:txBody>
            <a:bodyPr anchor="ctr" rtlCol="false" tIns="44774" lIns="44774" bIns="44774" rIns="44774"/>
            <a:lstStyle/>
            <a:p>
              <a:pPr algn="ctr">
                <a:lnSpc>
                  <a:spcPts val="5319"/>
                </a:lnSpc>
              </a:pPr>
              <a:r>
                <a:rPr lang="en-US" sz="3799">
                  <a:solidFill>
                    <a:srgbClr val="FFFFFF"/>
                  </a:solidFill>
                  <a:latin typeface="TT Hoves"/>
                  <a:ea typeface="TT Hoves"/>
                  <a:cs typeface="TT Hoves"/>
                  <a:sym typeface="TT Hoves"/>
                </a:rPr>
                <a:t>Hasil</a:t>
              </a: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2315488" y="1919171"/>
            <a:ext cx="11161381" cy="4953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4049"/>
              </a:lnSpc>
              <a:spcBef>
                <a:spcPct val="0"/>
              </a:spcBef>
            </a:pPr>
            <a:r>
              <a:rPr lang="en-US" sz="2999" spc="179">
                <a:solidFill>
                  <a:srgbClr val="343434"/>
                </a:solidFill>
                <a:latin typeface="TT Hoves"/>
                <a:ea typeface="TT Hoves"/>
                <a:cs typeface="TT Hoves"/>
                <a:sym typeface="TT Hoves"/>
              </a:rPr>
              <a:t>Job title apa saja yang termasuk ke dalam Data Analyst?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637539" y="700926"/>
            <a:ext cx="391161" cy="8885149"/>
            <a:chOff x="0" y="0"/>
            <a:chExt cx="521547" cy="11846865"/>
          </a:xfrm>
        </p:grpSpPr>
        <p:sp>
          <p:nvSpPr>
            <p:cNvPr name="TextBox 16" id="16"/>
            <p:cNvSpPr txBox="true"/>
            <p:nvPr/>
          </p:nvSpPr>
          <p:spPr>
            <a:xfrm rot="-5400000">
              <a:off x="-1846016" y="9479302"/>
              <a:ext cx="4156429" cy="5786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639"/>
                </a:lnSpc>
                <a:spcBef>
                  <a:spcPct val="0"/>
                </a:spcBef>
              </a:pPr>
              <a:r>
                <a:rPr lang="en-US" sz="2599">
                  <a:solidFill>
                    <a:srgbClr val="EFEFEF"/>
                  </a:solidFill>
                  <a:latin typeface="TT Hoves"/>
                  <a:ea typeface="TT Hoves"/>
                  <a:cs typeface="TT Hoves"/>
                  <a:sym typeface="TT Hoves"/>
                </a:rPr>
                <a:t>Portofolio MySQL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-5400000">
              <a:off x="-1846016" y="1788866"/>
              <a:ext cx="4156429" cy="5786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639"/>
                </a:lnSpc>
                <a:spcBef>
                  <a:spcPct val="0"/>
                </a:spcBef>
              </a:pPr>
              <a:r>
                <a:rPr lang="en-US" sz="2599">
                  <a:solidFill>
                    <a:srgbClr val="EFEFEF"/>
                  </a:solidFill>
                  <a:latin typeface="TT Hoves"/>
                  <a:ea typeface="TT Hoves"/>
                  <a:cs typeface="TT Hoves"/>
                  <a:sym typeface="TT Hoves"/>
                </a:rPr>
                <a:t>2024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-5400000">
              <a:off x="-805384" y="5579248"/>
              <a:ext cx="2075166" cy="5786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639"/>
                </a:lnSpc>
                <a:spcBef>
                  <a:spcPct val="0"/>
                </a:spcBef>
              </a:pPr>
              <a:r>
                <a:rPr lang="en-US" sz="2599">
                  <a:solidFill>
                    <a:srgbClr val="EFEFEF"/>
                  </a:solidFill>
                  <a:latin typeface="TT Hoves"/>
                  <a:ea typeface="TT Hoves"/>
                  <a:cs typeface="TT Hoves"/>
                  <a:sym typeface="TT Hoves"/>
                </a:rPr>
                <a:t>AribahND</a:t>
              </a: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2062953" y="8742997"/>
            <a:ext cx="6910016" cy="982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914"/>
              </a:lnSpc>
              <a:spcBef>
                <a:spcPct val="0"/>
              </a:spcBef>
            </a:pPr>
            <a:r>
              <a:rPr lang="en-US" sz="2899" spc="173">
                <a:solidFill>
                  <a:srgbClr val="343434"/>
                </a:solidFill>
                <a:latin typeface="TT Hoves"/>
                <a:ea typeface="TT Hoves"/>
                <a:cs typeface="TT Hoves"/>
                <a:sym typeface="TT Hoves"/>
              </a:rPr>
              <a:t>Terdapat 9 pekerjaan yang termasuk ke dalam job title Data Analyst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555412" y="-7939543"/>
            <a:ext cx="14102688" cy="14102688"/>
          </a:xfrm>
          <a:custGeom>
            <a:avLst/>
            <a:gdLst/>
            <a:ahLst/>
            <a:cxnLst/>
            <a:rect r="r" b="b" t="t" l="l"/>
            <a:pathLst>
              <a:path h="14102688" w="14102688">
                <a:moveTo>
                  <a:pt x="0" y="0"/>
                </a:moveTo>
                <a:lnTo>
                  <a:pt x="14102688" y="0"/>
                </a:lnTo>
                <a:lnTo>
                  <a:pt x="14102688" y="14102689"/>
                </a:lnTo>
                <a:lnTo>
                  <a:pt x="0" y="141026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696258" y="9258300"/>
            <a:ext cx="19680517" cy="1115933"/>
            <a:chOff x="0" y="0"/>
            <a:chExt cx="5183346" cy="29390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183346" cy="293908"/>
            </a:xfrm>
            <a:custGeom>
              <a:avLst/>
              <a:gdLst/>
              <a:ahLst/>
              <a:cxnLst/>
              <a:rect r="r" b="b" t="t" l="l"/>
              <a:pathLst>
                <a:path h="293908" w="5183346">
                  <a:moveTo>
                    <a:pt x="0" y="0"/>
                  </a:moveTo>
                  <a:lnTo>
                    <a:pt x="5183346" y="0"/>
                  </a:lnTo>
                  <a:lnTo>
                    <a:pt x="5183346" y="293908"/>
                  </a:lnTo>
                  <a:lnTo>
                    <a:pt x="0" y="293908"/>
                  </a:lnTo>
                  <a:close/>
                </a:path>
              </a:pathLst>
            </a:custGeom>
            <a:solidFill>
              <a:srgbClr val="0003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5183346" cy="3510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2880286" y="-327462"/>
            <a:ext cx="6393149" cy="41160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4"/>
              </a:lnSpc>
            </a:pPr>
            <a:r>
              <a:rPr lang="en-US" b="true" sz="32302" spc="-1582">
                <a:solidFill>
                  <a:srgbClr val="343434"/>
                </a:solidFill>
                <a:latin typeface="TT Hoves Bold"/>
                <a:ea typeface="TT Hoves Bold"/>
                <a:cs typeface="TT Hoves Bold"/>
                <a:sym typeface="TT Hoves Bold"/>
              </a:rPr>
              <a:t>05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461393" y="2514898"/>
            <a:ext cx="11969078" cy="5063125"/>
          </a:xfrm>
          <a:custGeom>
            <a:avLst/>
            <a:gdLst/>
            <a:ahLst/>
            <a:cxnLst/>
            <a:rect r="r" b="b" t="t" l="l"/>
            <a:pathLst>
              <a:path h="5063125" w="11969078">
                <a:moveTo>
                  <a:pt x="0" y="0"/>
                </a:moveTo>
                <a:lnTo>
                  <a:pt x="11969078" y="0"/>
                </a:lnTo>
                <a:lnTo>
                  <a:pt x="11969078" y="5063124"/>
                </a:lnTo>
                <a:lnTo>
                  <a:pt x="0" y="506312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6445932" y="5250571"/>
            <a:ext cx="4889938" cy="3627088"/>
          </a:xfrm>
          <a:custGeom>
            <a:avLst/>
            <a:gdLst/>
            <a:ahLst/>
            <a:cxnLst/>
            <a:rect r="r" b="b" t="t" l="l"/>
            <a:pathLst>
              <a:path h="3627088" w="4889938">
                <a:moveTo>
                  <a:pt x="0" y="0"/>
                </a:moveTo>
                <a:lnTo>
                  <a:pt x="4889938" y="0"/>
                </a:lnTo>
                <a:lnTo>
                  <a:pt x="4889938" y="3627087"/>
                </a:lnTo>
                <a:lnTo>
                  <a:pt x="0" y="362708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2066" t="-17830" r="-55795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8073688" y="3448633"/>
            <a:ext cx="1488451" cy="721401"/>
            <a:chOff x="0" y="0"/>
            <a:chExt cx="444782" cy="21557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44782" cy="215570"/>
            </a:xfrm>
            <a:custGeom>
              <a:avLst/>
              <a:gdLst/>
              <a:ahLst/>
              <a:cxnLst/>
              <a:rect r="r" b="b" t="t" l="l"/>
              <a:pathLst>
                <a:path h="215570" w="444782">
                  <a:moveTo>
                    <a:pt x="107785" y="0"/>
                  </a:moveTo>
                  <a:lnTo>
                    <a:pt x="336997" y="0"/>
                  </a:lnTo>
                  <a:cubicBezTo>
                    <a:pt x="365583" y="0"/>
                    <a:pt x="392999" y="11356"/>
                    <a:pt x="413212" y="31570"/>
                  </a:cubicBezTo>
                  <a:cubicBezTo>
                    <a:pt x="433426" y="51783"/>
                    <a:pt x="444782" y="79199"/>
                    <a:pt x="444782" y="107785"/>
                  </a:cubicBezTo>
                  <a:lnTo>
                    <a:pt x="444782" y="107785"/>
                  </a:lnTo>
                  <a:cubicBezTo>
                    <a:pt x="444782" y="167313"/>
                    <a:pt x="396525" y="215570"/>
                    <a:pt x="336997" y="215570"/>
                  </a:cubicBezTo>
                  <a:lnTo>
                    <a:pt x="107785" y="215570"/>
                  </a:lnTo>
                  <a:cubicBezTo>
                    <a:pt x="48257" y="215570"/>
                    <a:pt x="0" y="167313"/>
                    <a:pt x="0" y="107785"/>
                  </a:cubicBezTo>
                  <a:lnTo>
                    <a:pt x="0" y="107785"/>
                  </a:lnTo>
                  <a:cubicBezTo>
                    <a:pt x="0" y="48257"/>
                    <a:pt x="48257" y="0"/>
                    <a:pt x="107785" y="0"/>
                  </a:cubicBezTo>
                  <a:close/>
                </a:path>
              </a:pathLst>
            </a:custGeom>
            <a:solidFill>
              <a:srgbClr val="0003FF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66675"/>
              <a:ext cx="444782" cy="282245"/>
            </a:xfrm>
            <a:prstGeom prst="rect">
              <a:avLst/>
            </a:prstGeom>
          </p:spPr>
          <p:txBody>
            <a:bodyPr anchor="ctr" rtlCol="false" tIns="44774" lIns="44774" bIns="44774" rIns="44774"/>
            <a:lstStyle/>
            <a:p>
              <a:pPr algn="ctr">
                <a:lnSpc>
                  <a:spcPts val="4899"/>
                </a:lnSpc>
              </a:pPr>
              <a:r>
                <a:rPr lang="en-US" sz="3499">
                  <a:solidFill>
                    <a:srgbClr val="FFFFFF"/>
                  </a:solidFill>
                  <a:latin typeface="TT Hoves"/>
                  <a:ea typeface="TT Hoves"/>
                  <a:cs typeface="TT Hoves"/>
                  <a:sym typeface="TT Hoves"/>
                </a:rPr>
                <a:t>Hasil</a:t>
              </a: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462813" y="1786890"/>
            <a:ext cx="9092599" cy="5581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679"/>
              </a:lnSpc>
            </a:pPr>
            <a:r>
              <a:rPr lang="en-US" sz="2999">
                <a:solidFill>
                  <a:srgbClr val="343434"/>
                </a:solidFill>
                <a:latin typeface="TT Hoves"/>
                <a:ea typeface="TT Hoves"/>
                <a:cs typeface="TT Hoves"/>
                <a:sym typeface="TT Hoves"/>
              </a:rPr>
              <a:t>Berapa rata-rata gaji Data Analyst?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62813" y="718185"/>
            <a:ext cx="9259462" cy="1106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59"/>
              </a:lnSpc>
            </a:pPr>
            <a:r>
              <a:rPr lang="en-US" b="true" sz="10500" spc="-514">
                <a:solidFill>
                  <a:srgbClr val="343434"/>
                </a:solidFill>
                <a:latin typeface="TT Hoves Bold"/>
                <a:ea typeface="TT Hoves Bold"/>
                <a:cs typeface="TT Hoves Bold"/>
                <a:sym typeface="TT Hoves Bold"/>
              </a:rPr>
              <a:t>Pertanyaan 02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1028700" y="9521988"/>
            <a:ext cx="16230600" cy="391161"/>
            <a:chOff x="0" y="0"/>
            <a:chExt cx="21640800" cy="521547"/>
          </a:xfrm>
        </p:grpSpPr>
        <p:sp>
          <p:nvSpPr>
            <p:cNvPr name="TextBox 15" id="15"/>
            <p:cNvSpPr txBox="true"/>
            <p:nvPr/>
          </p:nvSpPr>
          <p:spPr>
            <a:xfrm rot="0">
              <a:off x="17484371" y="-57150"/>
              <a:ext cx="4156429" cy="5786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639"/>
                </a:lnSpc>
                <a:spcBef>
                  <a:spcPct val="0"/>
                </a:spcBef>
              </a:pPr>
              <a:r>
                <a:rPr lang="en-US" sz="2599">
                  <a:solidFill>
                    <a:srgbClr val="EFEFEF"/>
                  </a:solidFill>
                  <a:latin typeface="TT Hoves"/>
                  <a:ea typeface="TT Hoves"/>
                  <a:cs typeface="TT Hoves"/>
                  <a:sym typeface="TT Hoves"/>
                </a:rPr>
                <a:t> 2024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0" y="-57150"/>
              <a:ext cx="4156429" cy="5786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639"/>
                </a:lnSpc>
                <a:spcBef>
                  <a:spcPct val="0"/>
                </a:spcBef>
              </a:pPr>
              <a:r>
                <a:rPr lang="en-US" sz="2599">
                  <a:solidFill>
                    <a:srgbClr val="EFEFEF"/>
                  </a:solidFill>
                  <a:latin typeface="TT Hoves"/>
                  <a:ea typeface="TT Hoves"/>
                  <a:cs typeface="TT Hoves"/>
                  <a:sym typeface="TT Hoves"/>
                </a:rPr>
                <a:t>Portofolio MySQL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9724255" y="-57150"/>
              <a:ext cx="2494795" cy="5786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639"/>
                </a:lnSpc>
                <a:spcBef>
                  <a:spcPct val="0"/>
                </a:spcBef>
              </a:pPr>
              <a:r>
                <a:rPr lang="en-US" sz="2599">
                  <a:solidFill>
                    <a:srgbClr val="EFEFEF"/>
                  </a:solidFill>
                  <a:latin typeface="TT Hoves"/>
                  <a:ea typeface="TT Hoves"/>
                  <a:cs typeface="TT Hoves"/>
                  <a:sym typeface="TT Hoves"/>
                </a:rPr>
                <a:t>AribahND</a:t>
              </a:r>
            </a:p>
          </p:txBody>
        </p:sp>
      </p:grpSp>
      <p:sp>
        <p:nvSpPr>
          <p:cNvPr name="AutoShape 18" id="18"/>
          <p:cNvSpPr/>
          <p:nvPr/>
        </p:nvSpPr>
        <p:spPr>
          <a:xfrm>
            <a:off x="8817914" y="4170034"/>
            <a:ext cx="0" cy="762000"/>
          </a:xfrm>
          <a:prstGeom prst="line">
            <a:avLst/>
          </a:prstGeom>
          <a:ln cap="rnd" w="6667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19" id="19"/>
          <p:cNvSpPr txBox="true"/>
          <p:nvPr/>
        </p:nvSpPr>
        <p:spPr>
          <a:xfrm rot="0">
            <a:off x="11657623" y="5430386"/>
            <a:ext cx="6317382" cy="31722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11"/>
              </a:lnSpc>
            </a:pPr>
            <a:r>
              <a:rPr lang="en-US" sz="2699">
                <a:solidFill>
                  <a:srgbClr val="343434"/>
                </a:solidFill>
                <a:latin typeface="TT Hoves"/>
                <a:ea typeface="TT Hoves"/>
                <a:cs typeface="TT Hoves"/>
                <a:sym typeface="TT Hoves"/>
              </a:rPr>
              <a:t>Rata-rata gaji Data Analyst pada setiap pekerjaan berbeda-beda, seperti Product Data Analyst memiliki rata-rata gaji terendah yaitu 13036 USD, sedangkan Financial Data Analyst memiliki rata-rata gaji tertinggi yaitu 275000 USD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470535"/>
            <a:ext cx="8741818" cy="1354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185"/>
              </a:lnSpc>
            </a:pPr>
            <a:r>
              <a:rPr lang="en-US" b="true" sz="10500" spc="-493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Pertanyaan 03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1927484"/>
            <a:ext cx="16230600" cy="982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914"/>
              </a:lnSpc>
              <a:spcBef>
                <a:spcPct val="0"/>
              </a:spcBef>
            </a:pPr>
            <a:r>
              <a:rPr lang="en-US" sz="2899" spc="173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Berapa rata-rata gaji Data Analyst berdasarkan Experience Level dan Employment Type?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8480781" y="-7939543"/>
            <a:ext cx="15177319" cy="15177319"/>
          </a:xfrm>
          <a:custGeom>
            <a:avLst/>
            <a:gdLst/>
            <a:ahLst/>
            <a:cxnLst/>
            <a:rect r="r" b="b" t="t" l="l"/>
            <a:pathLst>
              <a:path h="15177319" w="15177319">
                <a:moveTo>
                  <a:pt x="0" y="0"/>
                </a:moveTo>
                <a:lnTo>
                  <a:pt x="15177319" y="0"/>
                </a:lnTo>
                <a:lnTo>
                  <a:pt x="15177319" y="15177319"/>
                </a:lnTo>
                <a:lnTo>
                  <a:pt x="0" y="1517731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2585391" y="6913103"/>
            <a:ext cx="6398867" cy="3461130"/>
            <a:chOff x="0" y="0"/>
            <a:chExt cx="1685298" cy="91157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685298" cy="911573"/>
            </a:xfrm>
            <a:custGeom>
              <a:avLst/>
              <a:gdLst/>
              <a:ahLst/>
              <a:cxnLst/>
              <a:rect r="r" b="b" t="t" l="l"/>
              <a:pathLst>
                <a:path h="911573" w="1685298">
                  <a:moveTo>
                    <a:pt x="0" y="0"/>
                  </a:moveTo>
                  <a:lnTo>
                    <a:pt x="1685298" y="0"/>
                  </a:lnTo>
                  <a:lnTo>
                    <a:pt x="1685298" y="911573"/>
                  </a:lnTo>
                  <a:lnTo>
                    <a:pt x="0" y="911573"/>
                  </a:lnTo>
                  <a:close/>
                </a:path>
              </a:pathLst>
            </a:custGeom>
            <a:solidFill>
              <a:srgbClr val="0003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1685298" cy="9687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696117" y="3080010"/>
            <a:ext cx="11565492" cy="6539650"/>
          </a:xfrm>
          <a:custGeom>
            <a:avLst/>
            <a:gdLst/>
            <a:ahLst/>
            <a:cxnLst/>
            <a:rect r="r" b="b" t="t" l="l"/>
            <a:pathLst>
              <a:path h="6539650" w="11565492">
                <a:moveTo>
                  <a:pt x="0" y="0"/>
                </a:moveTo>
                <a:lnTo>
                  <a:pt x="11565491" y="0"/>
                </a:lnTo>
                <a:lnTo>
                  <a:pt x="11565491" y="6539649"/>
                </a:lnTo>
                <a:lnTo>
                  <a:pt x="0" y="653964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4323148" y="9443213"/>
            <a:ext cx="1721395" cy="714295"/>
            <a:chOff x="0" y="0"/>
            <a:chExt cx="575260" cy="23870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575260" cy="238705"/>
            </a:xfrm>
            <a:custGeom>
              <a:avLst/>
              <a:gdLst/>
              <a:ahLst/>
              <a:cxnLst/>
              <a:rect r="r" b="b" t="t" l="l"/>
              <a:pathLst>
                <a:path h="238705" w="575260">
                  <a:moveTo>
                    <a:pt x="119352" y="0"/>
                  </a:moveTo>
                  <a:lnTo>
                    <a:pt x="455908" y="0"/>
                  </a:lnTo>
                  <a:cubicBezTo>
                    <a:pt x="521824" y="0"/>
                    <a:pt x="575260" y="53436"/>
                    <a:pt x="575260" y="119352"/>
                  </a:cubicBezTo>
                  <a:lnTo>
                    <a:pt x="575260" y="119352"/>
                  </a:lnTo>
                  <a:cubicBezTo>
                    <a:pt x="575260" y="185269"/>
                    <a:pt x="521824" y="238705"/>
                    <a:pt x="455908" y="238705"/>
                  </a:cubicBezTo>
                  <a:lnTo>
                    <a:pt x="119352" y="238705"/>
                  </a:lnTo>
                  <a:cubicBezTo>
                    <a:pt x="53436" y="238705"/>
                    <a:pt x="0" y="185269"/>
                    <a:pt x="0" y="119352"/>
                  </a:cubicBezTo>
                  <a:lnTo>
                    <a:pt x="0" y="119352"/>
                  </a:lnTo>
                  <a:cubicBezTo>
                    <a:pt x="0" y="53436"/>
                    <a:pt x="53436" y="0"/>
                    <a:pt x="119352" y="0"/>
                  </a:cubicBezTo>
                  <a:close/>
                </a:path>
              </a:pathLst>
            </a:custGeom>
            <a:solidFill>
              <a:srgbClr val="0003FF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66675"/>
              <a:ext cx="575260" cy="305380"/>
            </a:xfrm>
            <a:prstGeom prst="rect">
              <a:avLst/>
            </a:prstGeom>
          </p:spPr>
          <p:txBody>
            <a:bodyPr anchor="ctr" rtlCol="false" tIns="40036" lIns="40036" bIns="40036" rIns="40036"/>
            <a:lstStyle/>
            <a:p>
              <a:pPr algn="ctr">
                <a:lnSpc>
                  <a:spcPts val="4899"/>
                </a:lnSpc>
              </a:pPr>
              <a:r>
                <a:rPr lang="en-US" sz="3499">
                  <a:solidFill>
                    <a:srgbClr val="FFFFFF"/>
                  </a:solidFill>
                  <a:latin typeface="TT Hoves"/>
                  <a:ea typeface="TT Hoves"/>
                  <a:cs typeface="TT Hoves"/>
                  <a:sym typeface="TT Hoves"/>
                </a:rPr>
                <a:t>Hasil</a:t>
              </a: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5833966" y="3263100"/>
            <a:ext cx="7046884" cy="5827478"/>
          </a:xfrm>
          <a:custGeom>
            <a:avLst/>
            <a:gdLst/>
            <a:ahLst/>
            <a:cxnLst/>
            <a:rect r="r" b="b" t="t" l="l"/>
            <a:pathLst>
              <a:path h="5827478" w="7046884">
                <a:moveTo>
                  <a:pt x="0" y="0"/>
                </a:moveTo>
                <a:lnTo>
                  <a:pt x="7046884" y="0"/>
                </a:lnTo>
                <a:lnTo>
                  <a:pt x="7046884" y="5827478"/>
                </a:lnTo>
                <a:lnTo>
                  <a:pt x="0" y="582747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AutoShape 13" id="13"/>
          <p:cNvSpPr/>
          <p:nvPr/>
        </p:nvSpPr>
        <p:spPr>
          <a:xfrm flipV="true">
            <a:off x="6044543" y="9090578"/>
            <a:ext cx="3312865" cy="709782"/>
          </a:xfrm>
          <a:prstGeom prst="line">
            <a:avLst/>
          </a:prstGeom>
          <a:ln cap="rnd" w="6667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14" id="14"/>
          <p:cNvSpPr txBox="true"/>
          <p:nvPr/>
        </p:nvSpPr>
        <p:spPr>
          <a:xfrm rot="0">
            <a:off x="12719168" y="6975212"/>
            <a:ext cx="6265091" cy="48328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614"/>
              </a:lnSpc>
            </a:pPr>
            <a:r>
              <a:rPr lang="en-US" b="true" sz="37888" spc="-1856">
                <a:solidFill>
                  <a:srgbClr val="EFEFEF"/>
                </a:solidFill>
                <a:latin typeface="TT Hoves Bold"/>
                <a:ea typeface="TT Hoves Bold"/>
                <a:cs typeface="TT Hoves Bold"/>
                <a:sym typeface="TT Hoves Bold"/>
              </a:rPr>
              <a:t>06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126789" y="-2986203"/>
            <a:ext cx="9584989" cy="9584989"/>
          </a:xfrm>
          <a:custGeom>
            <a:avLst/>
            <a:gdLst/>
            <a:ahLst/>
            <a:cxnLst/>
            <a:rect r="r" b="b" t="t" l="l"/>
            <a:pathLst>
              <a:path h="9584989" w="9584989">
                <a:moveTo>
                  <a:pt x="0" y="0"/>
                </a:moveTo>
                <a:lnTo>
                  <a:pt x="9584989" y="0"/>
                </a:lnTo>
                <a:lnTo>
                  <a:pt x="9584989" y="9584989"/>
                </a:lnTo>
                <a:lnTo>
                  <a:pt x="0" y="95849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3416809" y="7139097"/>
            <a:ext cx="6393149" cy="41160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4"/>
              </a:lnSpc>
            </a:pPr>
            <a:r>
              <a:rPr lang="en-US" b="true" sz="32302" spc="-1582">
                <a:solidFill>
                  <a:srgbClr val="343434"/>
                </a:solidFill>
                <a:latin typeface="TT Hoves Bold"/>
                <a:ea typeface="TT Hoves Bold"/>
                <a:cs typeface="TT Hoves Bold"/>
                <a:sym typeface="TT Hoves Bold"/>
              </a:rPr>
              <a:t>07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028700" y="2939201"/>
            <a:ext cx="8732090" cy="7238915"/>
          </a:xfrm>
          <a:custGeom>
            <a:avLst/>
            <a:gdLst/>
            <a:ahLst/>
            <a:cxnLst/>
            <a:rect r="r" b="b" t="t" l="l"/>
            <a:pathLst>
              <a:path h="7238915" w="8732090">
                <a:moveTo>
                  <a:pt x="0" y="0"/>
                </a:moveTo>
                <a:lnTo>
                  <a:pt x="8732090" y="0"/>
                </a:lnTo>
                <a:lnTo>
                  <a:pt x="8732090" y="7238915"/>
                </a:lnTo>
                <a:lnTo>
                  <a:pt x="0" y="723891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394745" y="3646676"/>
            <a:ext cx="8925099" cy="3178864"/>
          </a:xfrm>
          <a:custGeom>
            <a:avLst/>
            <a:gdLst/>
            <a:ahLst/>
            <a:cxnLst/>
            <a:rect r="r" b="b" t="t" l="l"/>
            <a:pathLst>
              <a:path h="3178864" w="8925099">
                <a:moveTo>
                  <a:pt x="0" y="0"/>
                </a:moveTo>
                <a:lnTo>
                  <a:pt x="8925099" y="0"/>
                </a:lnTo>
                <a:lnTo>
                  <a:pt x="8925099" y="3178864"/>
                </a:lnTo>
                <a:lnTo>
                  <a:pt x="0" y="317886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1497" t="-25521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4847818" y="2815376"/>
            <a:ext cx="2029975" cy="831300"/>
            <a:chOff x="0" y="0"/>
            <a:chExt cx="678382" cy="27780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78382" cy="277806"/>
            </a:xfrm>
            <a:custGeom>
              <a:avLst/>
              <a:gdLst/>
              <a:ahLst/>
              <a:cxnLst/>
              <a:rect r="r" b="b" t="t" l="l"/>
              <a:pathLst>
                <a:path h="277806" w="678382">
                  <a:moveTo>
                    <a:pt x="138903" y="0"/>
                  </a:moveTo>
                  <a:lnTo>
                    <a:pt x="539479" y="0"/>
                  </a:lnTo>
                  <a:cubicBezTo>
                    <a:pt x="616193" y="0"/>
                    <a:pt x="678382" y="62189"/>
                    <a:pt x="678382" y="138903"/>
                  </a:cubicBezTo>
                  <a:lnTo>
                    <a:pt x="678382" y="138903"/>
                  </a:lnTo>
                  <a:cubicBezTo>
                    <a:pt x="678382" y="175742"/>
                    <a:pt x="663748" y="211073"/>
                    <a:pt x="637698" y="237122"/>
                  </a:cubicBezTo>
                  <a:cubicBezTo>
                    <a:pt x="611649" y="263172"/>
                    <a:pt x="576318" y="277806"/>
                    <a:pt x="539479" y="277806"/>
                  </a:cubicBezTo>
                  <a:lnTo>
                    <a:pt x="138903" y="277806"/>
                  </a:lnTo>
                  <a:cubicBezTo>
                    <a:pt x="102064" y="277806"/>
                    <a:pt x="66733" y="263172"/>
                    <a:pt x="40684" y="237122"/>
                  </a:cubicBezTo>
                  <a:cubicBezTo>
                    <a:pt x="14634" y="211073"/>
                    <a:pt x="0" y="175742"/>
                    <a:pt x="0" y="138903"/>
                  </a:cubicBezTo>
                  <a:lnTo>
                    <a:pt x="0" y="138903"/>
                  </a:lnTo>
                  <a:cubicBezTo>
                    <a:pt x="0" y="102064"/>
                    <a:pt x="14634" y="66733"/>
                    <a:pt x="40684" y="40684"/>
                  </a:cubicBezTo>
                  <a:cubicBezTo>
                    <a:pt x="66733" y="14634"/>
                    <a:pt x="102064" y="0"/>
                    <a:pt x="138903" y="0"/>
                  </a:cubicBezTo>
                  <a:close/>
                </a:path>
              </a:pathLst>
            </a:custGeom>
            <a:solidFill>
              <a:srgbClr val="0003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76200"/>
              <a:ext cx="678382" cy="354006"/>
            </a:xfrm>
            <a:prstGeom prst="rect">
              <a:avLst/>
            </a:prstGeom>
          </p:spPr>
          <p:txBody>
            <a:bodyPr anchor="ctr" rtlCol="false" tIns="40036" lIns="40036" bIns="40036" rIns="40036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FFFFFF"/>
                  </a:solidFill>
                  <a:latin typeface="TT Hoves"/>
                  <a:ea typeface="TT Hoves"/>
                  <a:cs typeface="TT Hoves"/>
                  <a:sym typeface="TT Hoves"/>
                </a:rPr>
                <a:t>Hasil</a:t>
              </a:r>
            </a:p>
          </p:txBody>
        </p:sp>
      </p:grpSp>
      <p:sp>
        <p:nvSpPr>
          <p:cNvPr name="AutoShape 9" id="9"/>
          <p:cNvSpPr/>
          <p:nvPr/>
        </p:nvSpPr>
        <p:spPr>
          <a:xfrm flipH="true">
            <a:off x="14319844" y="3646676"/>
            <a:ext cx="1542962" cy="1589432"/>
          </a:xfrm>
          <a:prstGeom prst="line">
            <a:avLst/>
          </a:prstGeom>
          <a:ln cap="rnd" w="6667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10" id="10"/>
          <p:cNvSpPr txBox="true"/>
          <p:nvPr/>
        </p:nvSpPr>
        <p:spPr>
          <a:xfrm rot="0">
            <a:off x="1028700" y="470535"/>
            <a:ext cx="9794698" cy="1354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10185"/>
              </a:lnSpc>
              <a:spcBef>
                <a:spcPct val="0"/>
              </a:spcBef>
            </a:pPr>
            <a:r>
              <a:rPr lang="en-US" b="true" sz="10500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Pertanyaan 04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1979081"/>
            <a:ext cx="16230600" cy="836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240"/>
              </a:lnSpc>
            </a:pPr>
            <a:r>
              <a:rPr lang="en-US" sz="3000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Negara manakah yang memiliki gaji Data Analyst tertinggi dibandingkan dengan rata-rata gaji berdasarkan Experience Level dan Employment Type?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800488" y="6987465"/>
            <a:ext cx="8113613" cy="11776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132"/>
              </a:lnSpc>
            </a:pPr>
            <a:r>
              <a:rPr lang="en-US" sz="2900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Negara dengan rata-rata gaji tertinggi berdasarkan Experience Level dan Employment Type adalah US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126789" y="-2986203"/>
            <a:ext cx="7624730" cy="7624730"/>
          </a:xfrm>
          <a:custGeom>
            <a:avLst/>
            <a:gdLst/>
            <a:ahLst/>
            <a:cxnLst/>
            <a:rect r="r" b="b" t="t" l="l"/>
            <a:pathLst>
              <a:path h="7624730" w="7624730">
                <a:moveTo>
                  <a:pt x="0" y="0"/>
                </a:moveTo>
                <a:lnTo>
                  <a:pt x="7624731" y="0"/>
                </a:lnTo>
                <a:lnTo>
                  <a:pt x="7624731" y="7624731"/>
                </a:lnTo>
                <a:lnTo>
                  <a:pt x="0" y="76247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2949991" y="-801881"/>
            <a:ext cx="5882031" cy="45374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437"/>
              </a:lnSpc>
            </a:pPr>
            <a:r>
              <a:rPr lang="en-US" b="true" sz="35571" spc="-1743">
                <a:solidFill>
                  <a:srgbClr val="343434"/>
                </a:solidFill>
                <a:latin typeface="TT Hoves Bold"/>
                <a:ea typeface="TT Hoves Bold"/>
                <a:cs typeface="TT Hoves Bold"/>
                <a:sym typeface="TT Hoves Bold"/>
              </a:rPr>
              <a:t>08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0834547" y="3522846"/>
            <a:ext cx="2029975" cy="831300"/>
            <a:chOff x="0" y="0"/>
            <a:chExt cx="678382" cy="27780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78382" cy="277806"/>
            </a:xfrm>
            <a:custGeom>
              <a:avLst/>
              <a:gdLst/>
              <a:ahLst/>
              <a:cxnLst/>
              <a:rect r="r" b="b" t="t" l="l"/>
              <a:pathLst>
                <a:path h="277806" w="678382">
                  <a:moveTo>
                    <a:pt x="138903" y="0"/>
                  </a:moveTo>
                  <a:lnTo>
                    <a:pt x="539479" y="0"/>
                  </a:lnTo>
                  <a:cubicBezTo>
                    <a:pt x="616193" y="0"/>
                    <a:pt x="678382" y="62189"/>
                    <a:pt x="678382" y="138903"/>
                  </a:cubicBezTo>
                  <a:lnTo>
                    <a:pt x="678382" y="138903"/>
                  </a:lnTo>
                  <a:cubicBezTo>
                    <a:pt x="678382" y="175742"/>
                    <a:pt x="663748" y="211073"/>
                    <a:pt x="637698" y="237122"/>
                  </a:cubicBezTo>
                  <a:cubicBezTo>
                    <a:pt x="611649" y="263172"/>
                    <a:pt x="576318" y="277806"/>
                    <a:pt x="539479" y="277806"/>
                  </a:cubicBezTo>
                  <a:lnTo>
                    <a:pt x="138903" y="277806"/>
                  </a:lnTo>
                  <a:cubicBezTo>
                    <a:pt x="102064" y="277806"/>
                    <a:pt x="66733" y="263172"/>
                    <a:pt x="40684" y="237122"/>
                  </a:cubicBezTo>
                  <a:cubicBezTo>
                    <a:pt x="14634" y="211073"/>
                    <a:pt x="0" y="175742"/>
                    <a:pt x="0" y="138903"/>
                  </a:cubicBezTo>
                  <a:lnTo>
                    <a:pt x="0" y="138903"/>
                  </a:lnTo>
                  <a:cubicBezTo>
                    <a:pt x="0" y="102064"/>
                    <a:pt x="14634" y="66733"/>
                    <a:pt x="40684" y="40684"/>
                  </a:cubicBezTo>
                  <a:cubicBezTo>
                    <a:pt x="66733" y="14634"/>
                    <a:pt x="102064" y="0"/>
                    <a:pt x="138903" y="0"/>
                  </a:cubicBezTo>
                  <a:close/>
                </a:path>
              </a:pathLst>
            </a:custGeom>
            <a:solidFill>
              <a:srgbClr val="0003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76200"/>
              <a:ext cx="678382" cy="354006"/>
            </a:xfrm>
            <a:prstGeom prst="rect">
              <a:avLst/>
            </a:prstGeom>
          </p:spPr>
          <p:txBody>
            <a:bodyPr anchor="ctr" rtlCol="false" tIns="40036" lIns="40036" bIns="40036" rIns="40036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FFFFFF"/>
                  </a:solidFill>
                  <a:latin typeface="TT Hoves"/>
                  <a:ea typeface="TT Hoves"/>
                  <a:cs typeface="TT Hoves"/>
                  <a:sym typeface="TT Hoves"/>
                </a:rPr>
                <a:t>Hasil</a:t>
              </a: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684722" y="2737903"/>
            <a:ext cx="9602456" cy="7442554"/>
          </a:xfrm>
          <a:custGeom>
            <a:avLst/>
            <a:gdLst/>
            <a:ahLst/>
            <a:cxnLst/>
            <a:rect r="r" b="b" t="t" l="l"/>
            <a:pathLst>
              <a:path h="7442554" w="9602456">
                <a:moveTo>
                  <a:pt x="0" y="0"/>
                </a:moveTo>
                <a:lnTo>
                  <a:pt x="9602456" y="0"/>
                </a:lnTo>
                <a:lnTo>
                  <a:pt x="9602456" y="7442554"/>
                </a:lnTo>
                <a:lnTo>
                  <a:pt x="0" y="744255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369906" y="5858847"/>
            <a:ext cx="8959258" cy="2957508"/>
          </a:xfrm>
          <a:custGeom>
            <a:avLst/>
            <a:gdLst/>
            <a:ahLst/>
            <a:cxnLst/>
            <a:rect r="r" b="b" t="t" l="l"/>
            <a:pathLst>
              <a:path h="2957508" w="8959258">
                <a:moveTo>
                  <a:pt x="0" y="0"/>
                </a:moveTo>
                <a:lnTo>
                  <a:pt x="8959258" y="0"/>
                </a:lnTo>
                <a:lnTo>
                  <a:pt x="8959258" y="2957508"/>
                </a:lnTo>
                <a:lnTo>
                  <a:pt x="0" y="295750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902" t="-24547" r="0" b="0"/>
            </a:stretch>
          </a:blipFill>
        </p:spPr>
      </p:sp>
      <p:sp>
        <p:nvSpPr>
          <p:cNvPr name="AutoShape 9" id="9"/>
          <p:cNvSpPr/>
          <p:nvPr/>
        </p:nvSpPr>
        <p:spPr>
          <a:xfrm>
            <a:off x="11849535" y="4354146"/>
            <a:ext cx="83465" cy="1724878"/>
          </a:xfrm>
          <a:prstGeom prst="line">
            <a:avLst/>
          </a:prstGeom>
          <a:ln cap="rnd" w="6667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10" id="10"/>
          <p:cNvGrpSpPr/>
          <p:nvPr/>
        </p:nvGrpSpPr>
        <p:grpSpPr>
          <a:xfrm rot="0">
            <a:off x="14349486" y="2846028"/>
            <a:ext cx="2171447" cy="831300"/>
            <a:chOff x="0" y="0"/>
            <a:chExt cx="725659" cy="277806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725659" cy="277806"/>
            </a:xfrm>
            <a:custGeom>
              <a:avLst/>
              <a:gdLst/>
              <a:ahLst/>
              <a:cxnLst/>
              <a:rect r="r" b="b" t="t" l="l"/>
              <a:pathLst>
                <a:path h="277806" w="725659">
                  <a:moveTo>
                    <a:pt x="138903" y="0"/>
                  </a:moveTo>
                  <a:lnTo>
                    <a:pt x="586756" y="0"/>
                  </a:lnTo>
                  <a:cubicBezTo>
                    <a:pt x="623596" y="0"/>
                    <a:pt x="658926" y="14634"/>
                    <a:pt x="684976" y="40684"/>
                  </a:cubicBezTo>
                  <a:cubicBezTo>
                    <a:pt x="711025" y="66733"/>
                    <a:pt x="725659" y="102064"/>
                    <a:pt x="725659" y="138903"/>
                  </a:cubicBezTo>
                  <a:lnTo>
                    <a:pt x="725659" y="138903"/>
                  </a:lnTo>
                  <a:cubicBezTo>
                    <a:pt x="725659" y="215617"/>
                    <a:pt x="663470" y="277806"/>
                    <a:pt x="586756" y="277806"/>
                  </a:cubicBezTo>
                  <a:lnTo>
                    <a:pt x="138903" y="277806"/>
                  </a:lnTo>
                  <a:cubicBezTo>
                    <a:pt x="102064" y="277806"/>
                    <a:pt x="66733" y="263172"/>
                    <a:pt x="40684" y="237122"/>
                  </a:cubicBezTo>
                  <a:cubicBezTo>
                    <a:pt x="14634" y="211073"/>
                    <a:pt x="0" y="175742"/>
                    <a:pt x="0" y="138903"/>
                  </a:cubicBezTo>
                  <a:lnTo>
                    <a:pt x="0" y="138903"/>
                  </a:lnTo>
                  <a:cubicBezTo>
                    <a:pt x="0" y="102064"/>
                    <a:pt x="14634" y="66733"/>
                    <a:pt x="40684" y="40684"/>
                  </a:cubicBezTo>
                  <a:cubicBezTo>
                    <a:pt x="66733" y="14634"/>
                    <a:pt x="102064" y="0"/>
                    <a:pt x="138903" y="0"/>
                  </a:cubicBezTo>
                  <a:close/>
                </a:path>
              </a:pathLst>
            </a:custGeom>
            <a:solidFill>
              <a:srgbClr val="0003FF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57150"/>
              <a:ext cx="725659" cy="334956"/>
            </a:xfrm>
            <a:prstGeom prst="rect">
              <a:avLst/>
            </a:prstGeom>
          </p:spPr>
          <p:txBody>
            <a:bodyPr anchor="ctr" rtlCol="false" tIns="40036" lIns="40036" bIns="40036" rIns="40036"/>
            <a:lstStyle/>
            <a:p>
              <a:pPr algn="ctr">
                <a:lnSpc>
                  <a:spcPts val="4199"/>
                </a:lnSpc>
              </a:pPr>
              <a:r>
                <a:rPr lang="en-US" sz="2999">
                  <a:solidFill>
                    <a:srgbClr val="FFFFFF"/>
                  </a:solidFill>
                  <a:latin typeface="TT Hoves"/>
                  <a:ea typeface="TT Hoves"/>
                  <a:cs typeface="TT Hoves"/>
                  <a:sym typeface="TT Hoves"/>
                </a:rPr>
                <a:t>Rerata Gaji</a:t>
              </a: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14086253" y="4730708"/>
            <a:ext cx="2697913" cy="1128139"/>
          </a:xfrm>
          <a:custGeom>
            <a:avLst/>
            <a:gdLst/>
            <a:ahLst/>
            <a:cxnLst/>
            <a:rect r="r" b="b" t="t" l="l"/>
            <a:pathLst>
              <a:path h="1128139" w="2697913">
                <a:moveTo>
                  <a:pt x="0" y="0"/>
                </a:moveTo>
                <a:lnTo>
                  <a:pt x="2697913" y="0"/>
                </a:lnTo>
                <a:lnTo>
                  <a:pt x="2697913" y="1128139"/>
                </a:lnTo>
                <a:lnTo>
                  <a:pt x="0" y="112813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2996" t="-56744" r="0" b="0"/>
            </a:stretch>
          </a:blipFill>
        </p:spPr>
      </p:sp>
      <p:sp>
        <p:nvSpPr>
          <p:cNvPr name="AutoShape 14" id="14"/>
          <p:cNvSpPr/>
          <p:nvPr/>
        </p:nvSpPr>
        <p:spPr>
          <a:xfrm>
            <a:off x="15435210" y="3677329"/>
            <a:ext cx="0" cy="1053379"/>
          </a:xfrm>
          <a:prstGeom prst="line">
            <a:avLst/>
          </a:prstGeom>
          <a:ln cap="flat" w="6667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15" id="15"/>
          <p:cNvSpPr txBox="true"/>
          <p:nvPr/>
        </p:nvSpPr>
        <p:spPr>
          <a:xfrm rot="0">
            <a:off x="690351" y="270510"/>
            <a:ext cx="10014901" cy="1354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0185"/>
              </a:lnSpc>
            </a:pPr>
            <a:r>
              <a:rPr lang="en-US" b="true" sz="10500" spc="-504">
                <a:solidFill>
                  <a:srgbClr val="343434"/>
                </a:solidFill>
                <a:latin typeface="TT Hoves Bold"/>
                <a:ea typeface="TT Hoves Bold"/>
                <a:cs typeface="TT Hoves Bold"/>
                <a:sym typeface="TT Hoves Bold"/>
              </a:rPr>
              <a:t>Pertanyaan 05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85577" y="1746843"/>
            <a:ext cx="12130515" cy="9372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779"/>
              </a:lnSpc>
              <a:spcBef>
                <a:spcPct val="0"/>
              </a:spcBef>
            </a:pPr>
            <a:r>
              <a:rPr lang="en-US" sz="2799" spc="167">
                <a:solidFill>
                  <a:srgbClr val="343434"/>
                </a:solidFill>
                <a:latin typeface="TT Hoves"/>
                <a:ea typeface="TT Hoves"/>
                <a:cs typeface="TT Hoves"/>
                <a:sym typeface="TT Hoves"/>
              </a:rPr>
              <a:t>Negara manakah yang memiliki rata-rata gaji Data Analyst tertinggi dengan Experience Level “EN” dan “MI” dan Employment Type “FT”?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7745499" y="8766685"/>
            <a:ext cx="9889394" cy="1247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374"/>
              </a:lnSpc>
              <a:spcBef>
                <a:spcPct val="0"/>
              </a:spcBef>
            </a:pPr>
            <a:r>
              <a:rPr lang="en-US" sz="2499" spc="149">
                <a:solidFill>
                  <a:srgbClr val="343434"/>
                </a:solidFill>
                <a:latin typeface="TT Hoves"/>
                <a:ea typeface="TT Hoves"/>
                <a:cs typeface="TT Hoves"/>
                <a:sym typeface="TT Hoves"/>
              </a:rPr>
              <a:t>Negara dengan rata-rata gaji tertinggi dengan Experience Level “Entry” dan “Middle”, dengan Employment Type “Full Time” adalah US dan CA.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DAGWp0u5sKc</dc:identifier>
  <dcterms:modified xsi:type="dcterms:W3CDTF">2011-08-01T06:04:30Z</dcterms:modified>
  <cp:revision>1</cp:revision>
  <dc:title>MySQL Portfolio 1</dc:title>
</cp:coreProperties>
</file>