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32"/>
  </p:notesMasterIdLst>
  <p:sldIdLst>
    <p:sldId id="256" r:id="rId2"/>
    <p:sldId id="258" r:id="rId3"/>
    <p:sldId id="261" r:id="rId4"/>
    <p:sldId id="259" r:id="rId5"/>
    <p:sldId id="262" r:id="rId6"/>
    <p:sldId id="286" r:id="rId7"/>
    <p:sldId id="287" r:id="rId8"/>
    <p:sldId id="288" r:id="rId9"/>
    <p:sldId id="293" r:id="rId10"/>
    <p:sldId id="260" r:id="rId11"/>
    <p:sldId id="285" r:id="rId12"/>
    <p:sldId id="283" r:id="rId13"/>
    <p:sldId id="267" r:id="rId14"/>
    <p:sldId id="272" r:id="rId15"/>
    <p:sldId id="273" r:id="rId16"/>
    <p:sldId id="289" r:id="rId17"/>
    <p:sldId id="290" r:id="rId18"/>
    <p:sldId id="291" r:id="rId19"/>
    <p:sldId id="269" r:id="rId20"/>
    <p:sldId id="275" r:id="rId21"/>
    <p:sldId id="295" r:id="rId22"/>
    <p:sldId id="270" r:id="rId23"/>
    <p:sldId id="282" r:id="rId24"/>
    <p:sldId id="276" r:id="rId25"/>
    <p:sldId id="277" r:id="rId26"/>
    <p:sldId id="281" r:id="rId27"/>
    <p:sldId id="278" r:id="rId28"/>
    <p:sldId id="280" r:id="rId29"/>
    <p:sldId id="265" r:id="rId30"/>
    <p:sldId id="26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D69B0-B68A-0BB7-4F39-47B5B96BC0AB}" v="114" dt="2025-05-26T22:57:46.770"/>
    <p1510:client id="{3458FA60-8E64-58C5-A553-5B210EE386B4}" v="79" dt="2025-05-27T18:40:59.359"/>
    <p1510:client id="{3A2AE8D1-AD57-B6CE-377C-5A87CEEC24DA}" v="592" dt="2025-05-27T01:49:49.148"/>
    <p1510:client id="{5C09D365-1947-9410-4FC6-58F72025AFE2}" v="15" dt="2025-05-27T18:35:37.029"/>
    <p1510:client id="{C30E0247-DE03-BF30-F2E8-B4DCDADDF869}" v="68" dt="2025-05-27T20:01:20.279"/>
    <p1510:client id="{DA8F9E2C-0B27-469A-AE61-A8123952C004}" v="20" dt="2025-05-27T18:35:42.649"/>
    <p1510:client id="{DB65726C-F28C-C62F-107C-D9060081792A}" v="524" dt="2025-05-27T00:05:55.509"/>
    <p1510:client id="{EB70840C-A49D-9344-0F25-C92E2D81B89F}" v="658" dt="2025-05-27T03:36:16.636"/>
    <p1510:client id="{EDEBDB15-8024-16CD-50F0-18F26C948E49}" v="234" dt="2025-05-26T04:23:20.256"/>
    <p1510:client id="{F7748E1F-882B-F351-4E10-DBCEB5E57EAE}" v="137" dt="2025-05-27T03:54:55.009"/>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3CA77-F949-4565-B580-66BF1D112856}" type="doc">
      <dgm:prSet loTypeId="urn:microsoft.com/office/officeart/2005/8/layout/vList2" loCatId="list" qsTypeId="urn:microsoft.com/office/officeart/2005/8/quickstyle/simple2" qsCatId="simple" csTypeId="urn:microsoft.com/office/officeart/2005/8/colors/accent2_3" csCatId="accent2" phldr="1"/>
      <dgm:spPr/>
      <dgm:t>
        <a:bodyPr/>
        <a:lstStyle/>
        <a:p>
          <a:endParaRPr lang="zh-TW" altLang="en-US"/>
        </a:p>
      </dgm:t>
    </dgm:pt>
    <dgm:pt modelId="{5567BDA6-9E97-452F-AD8F-9567841A915B}">
      <dgm:prSet phldr="0"/>
      <dgm:spPr/>
      <dgm:t>
        <a:bodyPr/>
        <a:lstStyle/>
        <a:p>
          <a:pPr rtl="0"/>
          <a:r>
            <a:rPr lang="en-US" altLang="zh-TW" dirty="0">
              <a:solidFill>
                <a:schemeClr val="bg1"/>
              </a:solidFill>
              <a:latin typeface="Segoe UI"/>
              <a:cs typeface="Arial"/>
            </a:rPr>
            <a:t>Variables</a:t>
          </a:r>
        </a:p>
      </dgm:t>
    </dgm:pt>
    <dgm:pt modelId="{7BBAB1A7-497B-4667-A547-69CC349A83A0}" type="parTrans" cxnId="{0AE9C62D-C9D7-4294-93B0-E6DCBCF3F993}">
      <dgm:prSet/>
      <dgm:spPr/>
    </dgm:pt>
    <dgm:pt modelId="{9ACFC3D0-D00F-417C-86F3-D8E2F0278FF7}" type="sibTrans" cxnId="{0AE9C62D-C9D7-4294-93B0-E6DCBCF3F993}">
      <dgm:prSet/>
      <dgm:spPr/>
    </dgm:pt>
    <dgm:pt modelId="{0017536A-D26A-4089-A025-C05861809B35}">
      <dgm:prSet phldr="0"/>
      <dgm:spPr/>
      <dgm:t>
        <a:bodyPr/>
        <a:lstStyle/>
        <a:p>
          <a:r>
            <a:rPr lang="en-US" altLang="zh-TW" dirty="0">
              <a:solidFill>
                <a:schemeClr val="bg1"/>
              </a:solidFill>
              <a:latin typeface="Segoe UI"/>
              <a:cs typeface="Arial"/>
            </a:rPr>
            <a:t>Analysis</a:t>
          </a:r>
        </a:p>
      </dgm:t>
    </dgm:pt>
    <dgm:pt modelId="{FA93F1F2-C555-41B0-95D1-4710AA1FA8B5}" type="parTrans" cxnId="{A3DCF34F-5DE0-4717-BAFD-F06747EF1970}">
      <dgm:prSet/>
      <dgm:spPr/>
    </dgm:pt>
    <dgm:pt modelId="{57591B6B-E6C6-4F57-B962-9CEC2258303E}" type="sibTrans" cxnId="{A3DCF34F-5DE0-4717-BAFD-F06747EF1970}">
      <dgm:prSet/>
      <dgm:spPr/>
    </dgm:pt>
    <dgm:pt modelId="{6AF3FCAA-A083-4B16-A7F7-453D622B2701}">
      <dgm:prSet phldr="0"/>
      <dgm:spPr/>
      <dgm:t>
        <a:bodyPr/>
        <a:lstStyle/>
        <a:p>
          <a:r>
            <a:rPr lang="en-US" dirty="0">
              <a:solidFill>
                <a:schemeClr val="tx2"/>
              </a:solidFill>
              <a:latin typeface="Segoe UI"/>
              <a:ea typeface="PMingLiU"/>
              <a:cs typeface="Arial"/>
            </a:rPr>
            <a:t>Python Model</a:t>
          </a:r>
        </a:p>
      </dgm:t>
    </dgm:pt>
    <dgm:pt modelId="{34235CE8-EF00-4EA8-A95E-AEC0AC67C201}" type="parTrans" cxnId="{40430FD6-5164-4E8E-A7FC-B26670A94B4B}">
      <dgm:prSet/>
      <dgm:spPr/>
    </dgm:pt>
    <dgm:pt modelId="{D399DFDF-6F9B-4442-AFEA-B19C3E8953BA}" type="sibTrans" cxnId="{40430FD6-5164-4E8E-A7FC-B26670A94B4B}">
      <dgm:prSet/>
      <dgm:spPr/>
    </dgm:pt>
    <dgm:pt modelId="{BE5F5A53-0FB2-4AE1-86B5-CA36D6EAC74B}">
      <dgm:prSet phldr="0"/>
      <dgm:spPr/>
      <dgm:t>
        <a:bodyPr/>
        <a:lstStyle/>
        <a:p>
          <a:pPr rtl="0"/>
          <a:r>
            <a:rPr lang="en-US" dirty="0">
              <a:solidFill>
                <a:srgbClr val="FFFFFF"/>
              </a:solidFill>
              <a:latin typeface="Calibri"/>
              <a:ea typeface="Calibri"/>
              <a:cs typeface="Calibri"/>
            </a:rPr>
            <a:t>Two Data Building Procedures</a:t>
          </a:r>
        </a:p>
      </dgm:t>
    </dgm:pt>
    <dgm:pt modelId="{63AF53B2-514D-4740-9D70-B1453564D047}" type="parTrans" cxnId="{B3DD4F24-EBDF-4070-AF38-088A35B7D3B2}">
      <dgm:prSet/>
      <dgm:spPr/>
    </dgm:pt>
    <dgm:pt modelId="{C1824227-AC86-45FA-A2C0-3F8A3A497727}" type="sibTrans" cxnId="{B3DD4F24-EBDF-4070-AF38-088A35B7D3B2}">
      <dgm:prSet/>
      <dgm:spPr/>
    </dgm:pt>
    <dgm:pt modelId="{1297D480-E744-4670-9ED8-18D8E614023C}">
      <dgm:prSet phldr="0"/>
      <dgm:spPr/>
      <dgm:t>
        <a:bodyPr/>
        <a:lstStyle/>
        <a:p>
          <a:r>
            <a:rPr lang="en-US" dirty="0">
              <a:solidFill>
                <a:schemeClr val="tx2"/>
              </a:solidFill>
              <a:latin typeface="Segoe UI"/>
              <a:ea typeface="PMingLiU"/>
              <a:cs typeface="Arial"/>
            </a:rPr>
            <a:t>Geospatial</a:t>
          </a:r>
        </a:p>
      </dgm:t>
    </dgm:pt>
    <dgm:pt modelId="{0034E1F1-A9F1-46B6-8D0C-B3907E222321}" type="parTrans" cxnId="{C0D0130E-88BE-4B98-B5A7-9825B38A8AF9}">
      <dgm:prSet/>
      <dgm:spPr/>
    </dgm:pt>
    <dgm:pt modelId="{3E677328-835D-4660-8A7B-EE126914F8FF}" type="sibTrans" cxnId="{C0D0130E-88BE-4B98-B5A7-9825B38A8AF9}">
      <dgm:prSet/>
      <dgm:spPr/>
    </dgm:pt>
    <dgm:pt modelId="{FE76A4AA-401E-4D31-9367-70C6FAEF3D44}">
      <dgm:prSet phldr="0"/>
      <dgm:spPr/>
      <dgm:t>
        <a:bodyPr/>
        <a:lstStyle/>
        <a:p>
          <a:r>
            <a:rPr lang="en-US" dirty="0">
              <a:solidFill>
                <a:schemeClr val="bg1"/>
              </a:solidFill>
              <a:latin typeface="Segoe UI"/>
              <a:ea typeface="PMingLiU"/>
              <a:cs typeface="Arial"/>
            </a:rPr>
            <a:t>Summary</a:t>
          </a:r>
        </a:p>
      </dgm:t>
    </dgm:pt>
    <dgm:pt modelId="{1EAADAB8-4DBC-4EE4-AC3D-BE135F748C3C}" type="parTrans" cxnId="{002D8C47-FCFF-4F21-8084-3D4E9DE43D79}">
      <dgm:prSet/>
      <dgm:spPr/>
    </dgm:pt>
    <dgm:pt modelId="{54948D0D-84C4-4999-9FE8-D7BE80C88A67}" type="sibTrans" cxnId="{002D8C47-FCFF-4F21-8084-3D4E9DE43D79}">
      <dgm:prSet/>
      <dgm:spPr/>
    </dgm:pt>
    <dgm:pt modelId="{D749C469-6C7B-4FE4-95B3-1EECED2CFCDA}" type="pres">
      <dgm:prSet presAssocID="{0DA3CA77-F949-4565-B580-66BF1D112856}" presName="linear" presStyleCnt="0">
        <dgm:presLayoutVars>
          <dgm:animLvl val="lvl"/>
          <dgm:resizeHandles val="exact"/>
        </dgm:presLayoutVars>
      </dgm:prSet>
      <dgm:spPr/>
    </dgm:pt>
    <dgm:pt modelId="{94F221D3-C8E2-477E-B94E-F05F607CA2CE}" type="pres">
      <dgm:prSet presAssocID="{5567BDA6-9E97-452F-AD8F-9567841A915B}" presName="parentText" presStyleLbl="node1" presStyleIdx="0" presStyleCnt="4">
        <dgm:presLayoutVars>
          <dgm:chMax val="0"/>
          <dgm:bulletEnabled val="1"/>
        </dgm:presLayoutVars>
      </dgm:prSet>
      <dgm:spPr/>
    </dgm:pt>
    <dgm:pt modelId="{3250383B-A3BA-4D2D-8B8F-726D2242D292}" type="pres">
      <dgm:prSet presAssocID="{9ACFC3D0-D00F-417C-86F3-D8E2F0278FF7}" presName="spacer" presStyleCnt="0"/>
      <dgm:spPr/>
    </dgm:pt>
    <dgm:pt modelId="{3BD49BF0-071D-42CB-BA58-1CC7BE4B198A}" type="pres">
      <dgm:prSet presAssocID="{0017536A-D26A-4089-A025-C05861809B35}" presName="parentText" presStyleLbl="node1" presStyleIdx="1" presStyleCnt="4">
        <dgm:presLayoutVars>
          <dgm:chMax val="0"/>
          <dgm:bulletEnabled val="1"/>
        </dgm:presLayoutVars>
      </dgm:prSet>
      <dgm:spPr/>
    </dgm:pt>
    <dgm:pt modelId="{A1809298-52D7-4103-859B-75C1EFDAC9E9}" type="pres">
      <dgm:prSet presAssocID="{57591B6B-E6C6-4F57-B962-9CEC2258303E}" presName="spacer" presStyleCnt="0"/>
      <dgm:spPr/>
    </dgm:pt>
    <dgm:pt modelId="{05C3722A-69FB-4ABC-87E5-16BDA6A2C113}" type="pres">
      <dgm:prSet presAssocID="{BE5F5A53-0FB2-4AE1-86B5-CA36D6EAC74B}" presName="parentText" presStyleLbl="node1" presStyleIdx="2" presStyleCnt="4">
        <dgm:presLayoutVars>
          <dgm:chMax val="0"/>
          <dgm:bulletEnabled val="1"/>
        </dgm:presLayoutVars>
      </dgm:prSet>
      <dgm:spPr/>
    </dgm:pt>
    <dgm:pt modelId="{5ADA2897-899B-405E-833F-649D45BD44FB}" type="pres">
      <dgm:prSet presAssocID="{BE5F5A53-0FB2-4AE1-86B5-CA36D6EAC74B}" presName="childText" presStyleLbl="revTx" presStyleIdx="0" presStyleCnt="1">
        <dgm:presLayoutVars>
          <dgm:bulletEnabled val="1"/>
        </dgm:presLayoutVars>
      </dgm:prSet>
      <dgm:spPr/>
    </dgm:pt>
    <dgm:pt modelId="{178765D4-827B-493E-80BA-1671997DB0CC}" type="pres">
      <dgm:prSet presAssocID="{FE76A4AA-401E-4D31-9367-70C6FAEF3D44}" presName="parentText" presStyleLbl="node1" presStyleIdx="3" presStyleCnt="4">
        <dgm:presLayoutVars>
          <dgm:chMax val="0"/>
          <dgm:bulletEnabled val="1"/>
        </dgm:presLayoutVars>
      </dgm:prSet>
      <dgm:spPr/>
    </dgm:pt>
  </dgm:ptLst>
  <dgm:cxnLst>
    <dgm:cxn modelId="{5F9FE101-8690-4027-A681-4F8E3C12A189}" type="presOf" srcId="{0DA3CA77-F949-4565-B580-66BF1D112856}" destId="{D749C469-6C7B-4FE4-95B3-1EECED2CFCDA}" srcOrd="0" destOrd="0" presId="urn:microsoft.com/office/officeart/2005/8/layout/vList2"/>
    <dgm:cxn modelId="{C0D0130E-88BE-4B98-B5A7-9825B38A8AF9}" srcId="{BE5F5A53-0FB2-4AE1-86B5-CA36D6EAC74B}" destId="{1297D480-E744-4670-9ED8-18D8E614023C}" srcOrd="0" destOrd="0" parTransId="{0034E1F1-A9F1-46B6-8D0C-B3907E222321}" sibTransId="{3E677328-835D-4660-8A7B-EE126914F8FF}"/>
    <dgm:cxn modelId="{767B1E21-3AD2-400D-9963-FAE2CA5A7BA1}" type="presOf" srcId="{5567BDA6-9E97-452F-AD8F-9567841A915B}" destId="{94F221D3-C8E2-477E-B94E-F05F607CA2CE}" srcOrd="0" destOrd="0" presId="urn:microsoft.com/office/officeart/2005/8/layout/vList2"/>
    <dgm:cxn modelId="{B3DD4F24-EBDF-4070-AF38-088A35B7D3B2}" srcId="{0DA3CA77-F949-4565-B580-66BF1D112856}" destId="{BE5F5A53-0FB2-4AE1-86B5-CA36D6EAC74B}" srcOrd="2" destOrd="0" parTransId="{63AF53B2-514D-4740-9D70-B1453564D047}" sibTransId="{C1824227-AC86-45FA-A2C0-3F8A3A497727}"/>
    <dgm:cxn modelId="{0AE9C62D-C9D7-4294-93B0-E6DCBCF3F993}" srcId="{0DA3CA77-F949-4565-B580-66BF1D112856}" destId="{5567BDA6-9E97-452F-AD8F-9567841A915B}" srcOrd="0" destOrd="0" parTransId="{7BBAB1A7-497B-4667-A547-69CC349A83A0}" sibTransId="{9ACFC3D0-D00F-417C-86F3-D8E2F0278FF7}"/>
    <dgm:cxn modelId="{2A2FA239-1FAE-42C0-8B8E-4F403CE7A4FE}" type="presOf" srcId="{0017536A-D26A-4089-A025-C05861809B35}" destId="{3BD49BF0-071D-42CB-BA58-1CC7BE4B198A}" srcOrd="0" destOrd="0" presId="urn:microsoft.com/office/officeart/2005/8/layout/vList2"/>
    <dgm:cxn modelId="{A2F84746-4127-439F-9D5F-CA08E8C41842}" type="presOf" srcId="{6AF3FCAA-A083-4B16-A7F7-453D622B2701}" destId="{5ADA2897-899B-405E-833F-649D45BD44FB}" srcOrd="0" destOrd="1" presId="urn:microsoft.com/office/officeart/2005/8/layout/vList2"/>
    <dgm:cxn modelId="{002D8C47-FCFF-4F21-8084-3D4E9DE43D79}" srcId="{0DA3CA77-F949-4565-B580-66BF1D112856}" destId="{FE76A4AA-401E-4D31-9367-70C6FAEF3D44}" srcOrd="3" destOrd="0" parTransId="{1EAADAB8-4DBC-4EE4-AC3D-BE135F748C3C}" sibTransId="{54948D0D-84C4-4999-9FE8-D7BE80C88A67}"/>
    <dgm:cxn modelId="{E3DECA48-21A2-4716-87BB-479C2794CE95}" type="presOf" srcId="{FE76A4AA-401E-4D31-9367-70C6FAEF3D44}" destId="{178765D4-827B-493E-80BA-1671997DB0CC}" srcOrd="0" destOrd="0" presId="urn:microsoft.com/office/officeart/2005/8/layout/vList2"/>
    <dgm:cxn modelId="{A3DCF34F-5DE0-4717-BAFD-F06747EF1970}" srcId="{0DA3CA77-F949-4565-B580-66BF1D112856}" destId="{0017536A-D26A-4089-A025-C05861809B35}" srcOrd="1" destOrd="0" parTransId="{FA93F1F2-C555-41B0-95D1-4710AA1FA8B5}" sibTransId="{57591B6B-E6C6-4F57-B962-9CEC2258303E}"/>
    <dgm:cxn modelId="{ABC1F6AD-ADBB-40F1-A5EC-DB5BBBB3A5F9}" type="presOf" srcId="{1297D480-E744-4670-9ED8-18D8E614023C}" destId="{5ADA2897-899B-405E-833F-649D45BD44FB}" srcOrd="0" destOrd="0" presId="urn:microsoft.com/office/officeart/2005/8/layout/vList2"/>
    <dgm:cxn modelId="{EB315AD2-1BD4-4233-80C3-4C7BFD791972}" type="presOf" srcId="{BE5F5A53-0FB2-4AE1-86B5-CA36D6EAC74B}" destId="{05C3722A-69FB-4ABC-87E5-16BDA6A2C113}" srcOrd="0" destOrd="0" presId="urn:microsoft.com/office/officeart/2005/8/layout/vList2"/>
    <dgm:cxn modelId="{40430FD6-5164-4E8E-A7FC-B26670A94B4B}" srcId="{BE5F5A53-0FB2-4AE1-86B5-CA36D6EAC74B}" destId="{6AF3FCAA-A083-4B16-A7F7-453D622B2701}" srcOrd="1" destOrd="0" parTransId="{34235CE8-EF00-4EA8-A95E-AEC0AC67C201}" sibTransId="{D399DFDF-6F9B-4442-AFEA-B19C3E8953BA}"/>
    <dgm:cxn modelId="{04A9DF46-506A-4C69-941E-92A6087CE7AD}" type="presParOf" srcId="{D749C469-6C7B-4FE4-95B3-1EECED2CFCDA}" destId="{94F221D3-C8E2-477E-B94E-F05F607CA2CE}" srcOrd="0" destOrd="0" presId="urn:microsoft.com/office/officeart/2005/8/layout/vList2"/>
    <dgm:cxn modelId="{767DA68B-4BC5-496C-942D-1EB893B48ADD}" type="presParOf" srcId="{D749C469-6C7B-4FE4-95B3-1EECED2CFCDA}" destId="{3250383B-A3BA-4D2D-8B8F-726D2242D292}" srcOrd="1" destOrd="0" presId="urn:microsoft.com/office/officeart/2005/8/layout/vList2"/>
    <dgm:cxn modelId="{F80483FD-01EA-4952-84DC-39882AAF0729}" type="presParOf" srcId="{D749C469-6C7B-4FE4-95B3-1EECED2CFCDA}" destId="{3BD49BF0-071D-42CB-BA58-1CC7BE4B198A}" srcOrd="2" destOrd="0" presId="urn:microsoft.com/office/officeart/2005/8/layout/vList2"/>
    <dgm:cxn modelId="{5314AF8D-D0CD-4C5D-84F0-9BED129884D1}" type="presParOf" srcId="{D749C469-6C7B-4FE4-95B3-1EECED2CFCDA}" destId="{A1809298-52D7-4103-859B-75C1EFDAC9E9}" srcOrd="3" destOrd="0" presId="urn:microsoft.com/office/officeart/2005/8/layout/vList2"/>
    <dgm:cxn modelId="{3931123D-7F52-4088-9924-5F10A58D6DBC}" type="presParOf" srcId="{D749C469-6C7B-4FE4-95B3-1EECED2CFCDA}" destId="{05C3722A-69FB-4ABC-87E5-16BDA6A2C113}" srcOrd="4" destOrd="0" presId="urn:microsoft.com/office/officeart/2005/8/layout/vList2"/>
    <dgm:cxn modelId="{FD2FDD45-FC53-4556-AC50-7EA2A3186DC5}" type="presParOf" srcId="{D749C469-6C7B-4FE4-95B3-1EECED2CFCDA}" destId="{5ADA2897-899B-405E-833F-649D45BD44FB}" srcOrd="5" destOrd="0" presId="urn:microsoft.com/office/officeart/2005/8/layout/vList2"/>
    <dgm:cxn modelId="{7B953280-3131-468F-B5A3-547574D6ACEE}" type="presParOf" srcId="{D749C469-6C7B-4FE4-95B3-1EECED2CFCDA}" destId="{178765D4-827B-493E-80BA-1671997DB0C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196E3-488B-4426-A0F7-89C24501B872}" type="doc">
      <dgm:prSet loTypeId="urn:microsoft.com/office/officeart/2005/8/layout/vList2" loCatId="list" qsTypeId="urn:microsoft.com/office/officeart/2005/8/quickstyle/simple2" qsCatId="simple" csTypeId="urn:microsoft.com/office/officeart/2005/8/colors/accent2_3" csCatId="accent2" phldr="1"/>
      <dgm:spPr/>
      <dgm:t>
        <a:bodyPr/>
        <a:lstStyle/>
        <a:p>
          <a:endParaRPr lang="zh-TW" altLang="en-US"/>
        </a:p>
      </dgm:t>
    </dgm:pt>
    <dgm:pt modelId="{34B6582B-5AA4-4A55-8E19-6FA6299D5684}">
      <dgm:prSet phldrT="[文字]" phldr="0"/>
      <dgm:spPr/>
      <dgm:t>
        <a:bodyPr/>
        <a:lstStyle/>
        <a:p>
          <a:pPr rtl="0"/>
          <a:r>
            <a:rPr lang="zh-TW" altLang="en-US">
              <a:latin typeface="Calibri Light" panose="020F0302020204030204"/>
            </a:rPr>
            <a:t>Key Findings</a:t>
          </a:r>
          <a:endParaRPr lang="zh-TW" altLang="en-US"/>
        </a:p>
      </dgm:t>
    </dgm:pt>
    <dgm:pt modelId="{34D286B0-E04A-4430-9988-560C5508B5F7}" type="parTrans" cxnId="{91316B09-9BD3-423F-BC8C-DDD6ADED8D15}">
      <dgm:prSet/>
      <dgm:spPr/>
      <dgm:t>
        <a:bodyPr/>
        <a:lstStyle/>
        <a:p>
          <a:endParaRPr lang="zh-TW" altLang="en-US"/>
        </a:p>
      </dgm:t>
    </dgm:pt>
    <dgm:pt modelId="{C0F5ED20-FB10-4C6E-8CF2-B9006F2A43A9}" type="sibTrans" cxnId="{91316B09-9BD3-423F-BC8C-DDD6ADED8D15}">
      <dgm:prSet/>
      <dgm:spPr/>
      <dgm:t>
        <a:bodyPr/>
        <a:lstStyle/>
        <a:p>
          <a:endParaRPr lang="zh-TW" altLang="en-US"/>
        </a:p>
      </dgm:t>
    </dgm:pt>
    <dgm:pt modelId="{2F8F9832-57E9-4311-8AE0-D969328D6EE6}">
      <dgm:prSet phldrT="[文字]"/>
      <dgm:spPr/>
      <dgm:t>
        <a:bodyPr/>
        <a:lstStyle/>
        <a:p>
          <a:r>
            <a:rPr lang="zh-TW" altLang="en-US">
              <a:latin typeface="Calibri Light" panose="020F0302020204030204"/>
            </a:rPr>
            <a:t>Recommendations</a:t>
          </a:r>
          <a:endParaRPr lang="zh-TW" altLang="en-US"/>
        </a:p>
      </dgm:t>
    </dgm:pt>
    <dgm:pt modelId="{E01C3875-A818-4CF0-B0E2-544BE2E4AF0F}" type="parTrans" cxnId="{6D1C9323-78C1-4DD3-B7BE-48312E23BC93}">
      <dgm:prSet/>
      <dgm:spPr/>
      <dgm:t>
        <a:bodyPr/>
        <a:lstStyle/>
        <a:p>
          <a:endParaRPr lang="zh-TW" altLang="en-US"/>
        </a:p>
      </dgm:t>
    </dgm:pt>
    <dgm:pt modelId="{3A86FBE7-B068-44A3-8A61-139EEE487F4B}" type="sibTrans" cxnId="{6D1C9323-78C1-4DD3-B7BE-48312E23BC93}">
      <dgm:prSet/>
      <dgm:spPr/>
      <dgm:t>
        <a:bodyPr/>
        <a:lstStyle/>
        <a:p>
          <a:endParaRPr lang="zh-TW" altLang="en-US"/>
        </a:p>
      </dgm:t>
    </dgm:pt>
    <dgm:pt modelId="{C482792A-CABE-438C-8B6E-F3C13A4A769B}">
      <dgm:prSet phldrT="[文字]" phldr="0"/>
      <dgm:spPr/>
      <dgm:t>
        <a:bodyPr/>
        <a:lstStyle/>
        <a:p>
          <a:pPr rtl="0"/>
          <a:r>
            <a:rPr lang="zh-TW" altLang="en-US">
              <a:latin typeface="Calibri Light" panose="020F0302020204030204"/>
            </a:rPr>
            <a:t>Implementation Plan</a:t>
          </a:r>
          <a:endParaRPr lang="zh-TW" altLang="en-US"/>
        </a:p>
      </dgm:t>
    </dgm:pt>
    <dgm:pt modelId="{86F35023-AC6F-49D6-9139-0CBAEF32DFD5}" type="parTrans" cxnId="{C7F85F4B-4471-49AF-B73D-6DB9E545C203}">
      <dgm:prSet/>
      <dgm:spPr/>
      <dgm:t>
        <a:bodyPr/>
        <a:lstStyle/>
        <a:p>
          <a:endParaRPr lang="zh-TW" altLang="en-US"/>
        </a:p>
      </dgm:t>
    </dgm:pt>
    <dgm:pt modelId="{BB171589-F203-4EE4-98B2-9E23F4C7711E}" type="sibTrans" cxnId="{C7F85F4B-4471-49AF-B73D-6DB9E545C203}">
      <dgm:prSet/>
      <dgm:spPr/>
      <dgm:t>
        <a:bodyPr/>
        <a:lstStyle/>
        <a:p>
          <a:endParaRPr lang="zh-TW" altLang="en-US"/>
        </a:p>
      </dgm:t>
    </dgm:pt>
    <dgm:pt modelId="{E5D9321A-168A-4B9B-A958-C6909CF26B9A}">
      <dgm:prSet phldrT="[文字]" phldr="0"/>
      <dgm:spPr/>
      <dgm:t>
        <a:bodyPr/>
        <a:lstStyle/>
        <a:p>
          <a:r>
            <a:rPr lang="zh-TW" altLang="en-US">
              <a:latin typeface="Calibri Light" panose="020F0302020204030204"/>
            </a:rPr>
            <a:t>Conclusion</a:t>
          </a:r>
          <a:endParaRPr lang="zh-TW" altLang="en-US"/>
        </a:p>
      </dgm:t>
    </dgm:pt>
    <dgm:pt modelId="{C5CCE5C8-C0E4-485A-8BF3-975EA86AC6EB}" type="parTrans" cxnId="{D7FD63F4-3F3A-4EC9-B938-AB2D79B76F88}">
      <dgm:prSet/>
      <dgm:spPr/>
      <dgm:t>
        <a:bodyPr/>
        <a:lstStyle/>
        <a:p>
          <a:endParaRPr lang="zh-TW" altLang="en-US"/>
        </a:p>
      </dgm:t>
    </dgm:pt>
    <dgm:pt modelId="{58F3DFD8-7363-40E9-8391-E5E2492DC433}" type="sibTrans" cxnId="{D7FD63F4-3F3A-4EC9-B938-AB2D79B76F88}">
      <dgm:prSet/>
      <dgm:spPr/>
      <dgm:t>
        <a:bodyPr/>
        <a:lstStyle/>
        <a:p>
          <a:endParaRPr lang="zh-TW" altLang="en-US"/>
        </a:p>
      </dgm:t>
    </dgm:pt>
    <dgm:pt modelId="{9B8AE916-8FBF-40DB-9CF3-2CB846332E82}" type="pres">
      <dgm:prSet presAssocID="{F66196E3-488B-4426-A0F7-89C24501B872}" presName="linear" presStyleCnt="0">
        <dgm:presLayoutVars>
          <dgm:animLvl val="lvl"/>
          <dgm:resizeHandles val="exact"/>
        </dgm:presLayoutVars>
      </dgm:prSet>
      <dgm:spPr/>
    </dgm:pt>
    <dgm:pt modelId="{EA19DB94-9B1B-4531-A0B0-7FF1FA4B4701}" type="pres">
      <dgm:prSet presAssocID="{34B6582B-5AA4-4A55-8E19-6FA6299D5684}" presName="parentText" presStyleLbl="node1" presStyleIdx="0" presStyleCnt="4">
        <dgm:presLayoutVars>
          <dgm:chMax val="0"/>
          <dgm:bulletEnabled val="1"/>
        </dgm:presLayoutVars>
      </dgm:prSet>
      <dgm:spPr/>
    </dgm:pt>
    <dgm:pt modelId="{E94D2B0E-FCEC-4D4A-8AF9-3C4BD7671D8B}" type="pres">
      <dgm:prSet presAssocID="{C0F5ED20-FB10-4C6E-8CF2-B9006F2A43A9}" presName="spacer" presStyleCnt="0"/>
      <dgm:spPr/>
    </dgm:pt>
    <dgm:pt modelId="{D4CE2FC2-FDB8-44A3-B661-8561D64FD88F}" type="pres">
      <dgm:prSet presAssocID="{2F8F9832-57E9-4311-8AE0-D969328D6EE6}" presName="parentText" presStyleLbl="node1" presStyleIdx="1" presStyleCnt="4">
        <dgm:presLayoutVars>
          <dgm:chMax val="0"/>
          <dgm:bulletEnabled val="1"/>
        </dgm:presLayoutVars>
      </dgm:prSet>
      <dgm:spPr/>
    </dgm:pt>
    <dgm:pt modelId="{98C4DB54-68D1-44C0-8B93-D8C7FEF20AA7}" type="pres">
      <dgm:prSet presAssocID="{3A86FBE7-B068-44A3-8A61-139EEE487F4B}" presName="spacer" presStyleCnt="0"/>
      <dgm:spPr/>
    </dgm:pt>
    <dgm:pt modelId="{1A9B0A1A-9A56-4483-A906-D14FBBA827CB}" type="pres">
      <dgm:prSet presAssocID="{C482792A-CABE-438C-8B6E-F3C13A4A769B}" presName="parentText" presStyleLbl="node1" presStyleIdx="2" presStyleCnt="4">
        <dgm:presLayoutVars>
          <dgm:chMax val="0"/>
          <dgm:bulletEnabled val="1"/>
        </dgm:presLayoutVars>
      </dgm:prSet>
      <dgm:spPr/>
    </dgm:pt>
    <dgm:pt modelId="{035F3C3E-180F-4266-8885-DC506D30CAB9}" type="pres">
      <dgm:prSet presAssocID="{BB171589-F203-4EE4-98B2-9E23F4C7711E}" presName="spacer" presStyleCnt="0"/>
      <dgm:spPr/>
    </dgm:pt>
    <dgm:pt modelId="{9CF64BAA-63E9-4463-AFB8-A92733B4A552}" type="pres">
      <dgm:prSet presAssocID="{E5D9321A-168A-4B9B-A958-C6909CF26B9A}" presName="parentText" presStyleLbl="node1" presStyleIdx="3" presStyleCnt="4">
        <dgm:presLayoutVars>
          <dgm:chMax val="0"/>
          <dgm:bulletEnabled val="1"/>
        </dgm:presLayoutVars>
      </dgm:prSet>
      <dgm:spPr/>
    </dgm:pt>
  </dgm:ptLst>
  <dgm:cxnLst>
    <dgm:cxn modelId="{91316B09-9BD3-423F-BC8C-DDD6ADED8D15}" srcId="{F66196E3-488B-4426-A0F7-89C24501B872}" destId="{34B6582B-5AA4-4A55-8E19-6FA6299D5684}" srcOrd="0" destOrd="0" parTransId="{34D286B0-E04A-4430-9988-560C5508B5F7}" sibTransId="{C0F5ED20-FB10-4C6E-8CF2-B9006F2A43A9}"/>
    <dgm:cxn modelId="{6D1C9323-78C1-4DD3-B7BE-48312E23BC93}" srcId="{F66196E3-488B-4426-A0F7-89C24501B872}" destId="{2F8F9832-57E9-4311-8AE0-D969328D6EE6}" srcOrd="1" destOrd="0" parTransId="{E01C3875-A818-4CF0-B0E2-544BE2E4AF0F}" sibTransId="{3A86FBE7-B068-44A3-8A61-139EEE487F4B}"/>
    <dgm:cxn modelId="{12983530-2124-4AF8-9E5A-B7D1C16CD9A0}" type="presOf" srcId="{F66196E3-488B-4426-A0F7-89C24501B872}" destId="{9B8AE916-8FBF-40DB-9CF3-2CB846332E82}" srcOrd="0" destOrd="0" presId="urn:microsoft.com/office/officeart/2005/8/layout/vList2"/>
    <dgm:cxn modelId="{DBB69D49-DA0D-4A6C-A770-6F7D57AF114B}" type="presOf" srcId="{2F8F9832-57E9-4311-8AE0-D969328D6EE6}" destId="{D4CE2FC2-FDB8-44A3-B661-8561D64FD88F}" srcOrd="0" destOrd="0" presId="urn:microsoft.com/office/officeart/2005/8/layout/vList2"/>
    <dgm:cxn modelId="{C7F85F4B-4471-49AF-B73D-6DB9E545C203}" srcId="{F66196E3-488B-4426-A0F7-89C24501B872}" destId="{C482792A-CABE-438C-8B6E-F3C13A4A769B}" srcOrd="2" destOrd="0" parTransId="{86F35023-AC6F-49D6-9139-0CBAEF32DFD5}" sibTransId="{BB171589-F203-4EE4-98B2-9E23F4C7711E}"/>
    <dgm:cxn modelId="{E19C14A7-4E88-4A85-A9C3-F17AA671AED7}" type="presOf" srcId="{C482792A-CABE-438C-8B6E-F3C13A4A769B}" destId="{1A9B0A1A-9A56-4483-A906-D14FBBA827CB}" srcOrd="0" destOrd="0" presId="urn:microsoft.com/office/officeart/2005/8/layout/vList2"/>
    <dgm:cxn modelId="{14CC6CE9-5580-4E85-AFE4-E95359715DB9}" type="presOf" srcId="{E5D9321A-168A-4B9B-A958-C6909CF26B9A}" destId="{9CF64BAA-63E9-4463-AFB8-A92733B4A552}" srcOrd="0" destOrd="0" presId="urn:microsoft.com/office/officeart/2005/8/layout/vList2"/>
    <dgm:cxn modelId="{D7FD63F4-3F3A-4EC9-B938-AB2D79B76F88}" srcId="{F66196E3-488B-4426-A0F7-89C24501B872}" destId="{E5D9321A-168A-4B9B-A958-C6909CF26B9A}" srcOrd="3" destOrd="0" parTransId="{C5CCE5C8-C0E4-485A-8BF3-975EA86AC6EB}" sibTransId="{58F3DFD8-7363-40E9-8391-E5E2492DC433}"/>
    <dgm:cxn modelId="{219094F5-B063-47D9-96FF-D8583803506D}" type="presOf" srcId="{34B6582B-5AA4-4A55-8E19-6FA6299D5684}" destId="{EA19DB94-9B1B-4531-A0B0-7FF1FA4B4701}" srcOrd="0" destOrd="0" presId="urn:microsoft.com/office/officeart/2005/8/layout/vList2"/>
    <dgm:cxn modelId="{3DDB4AB2-00E8-4628-BD81-52C3FDA1FA32}" type="presParOf" srcId="{9B8AE916-8FBF-40DB-9CF3-2CB846332E82}" destId="{EA19DB94-9B1B-4531-A0B0-7FF1FA4B4701}" srcOrd="0" destOrd="0" presId="urn:microsoft.com/office/officeart/2005/8/layout/vList2"/>
    <dgm:cxn modelId="{E9B62525-291D-4A8F-9509-429161402ECA}" type="presParOf" srcId="{9B8AE916-8FBF-40DB-9CF3-2CB846332E82}" destId="{E94D2B0E-FCEC-4D4A-8AF9-3C4BD7671D8B}" srcOrd="1" destOrd="0" presId="urn:microsoft.com/office/officeart/2005/8/layout/vList2"/>
    <dgm:cxn modelId="{0523CEFF-103D-4B89-84EE-EBD5E1F2133B}" type="presParOf" srcId="{9B8AE916-8FBF-40DB-9CF3-2CB846332E82}" destId="{D4CE2FC2-FDB8-44A3-B661-8561D64FD88F}" srcOrd="2" destOrd="0" presId="urn:microsoft.com/office/officeart/2005/8/layout/vList2"/>
    <dgm:cxn modelId="{2630529D-8ED6-45FE-B3C9-1B79ACB71826}" type="presParOf" srcId="{9B8AE916-8FBF-40DB-9CF3-2CB846332E82}" destId="{98C4DB54-68D1-44C0-8B93-D8C7FEF20AA7}" srcOrd="3" destOrd="0" presId="urn:microsoft.com/office/officeart/2005/8/layout/vList2"/>
    <dgm:cxn modelId="{2BCDEE4B-33D0-4487-BF25-BA18B2B908E1}" type="presParOf" srcId="{9B8AE916-8FBF-40DB-9CF3-2CB846332E82}" destId="{1A9B0A1A-9A56-4483-A906-D14FBBA827CB}" srcOrd="4" destOrd="0" presId="urn:microsoft.com/office/officeart/2005/8/layout/vList2"/>
    <dgm:cxn modelId="{A01B5533-E817-4F55-A6ED-DB353F3F3AD9}" type="presParOf" srcId="{9B8AE916-8FBF-40DB-9CF3-2CB846332E82}" destId="{035F3C3E-180F-4266-8885-DC506D30CAB9}" srcOrd="5" destOrd="0" presId="urn:microsoft.com/office/officeart/2005/8/layout/vList2"/>
    <dgm:cxn modelId="{256BF8DC-7891-43ED-AA36-996C02658E3F}" type="presParOf" srcId="{9B8AE916-8FBF-40DB-9CF3-2CB846332E82}" destId="{9CF64BAA-63E9-4463-AFB8-A92733B4A55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21D3-C8E2-477E-B94E-F05F607CA2CE}">
      <dsp:nvSpPr>
        <dsp:cNvPr id="0" name=""/>
        <dsp:cNvSpPr/>
      </dsp:nvSpPr>
      <dsp:spPr>
        <a:xfrm>
          <a:off x="0" y="2767"/>
          <a:ext cx="6583967" cy="978120"/>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altLang="zh-TW" sz="3800" kern="1200" dirty="0">
              <a:solidFill>
                <a:schemeClr val="bg1"/>
              </a:solidFill>
              <a:latin typeface="Segoe UI"/>
              <a:cs typeface="Arial"/>
            </a:rPr>
            <a:t>Variables</a:t>
          </a:r>
        </a:p>
      </dsp:txBody>
      <dsp:txXfrm>
        <a:off x="47748" y="50515"/>
        <a:ext cx="6488471" cy="882624"/>
      </dsp:txXfrm>
    </dsp:sp>
    <dsp:sp modelId="{3BD49BF0-071D-42CB-BA58-1CC7BE4B198A}">
      <dsp:nvSpPr>
        <dsp:cNvPr id="0" name=""/>
        <dsp:cNvSpPr/>
      </dsp:nvSpPr>
      <dsp:spPr>
        <a:xfrm>
          <a:off x="0" y="1090327"/>
          <a:ext cx="6583967" cy="978120"/>
        </a:xfrm>
        <a:prstGeom prst="roundRect">
          <a:avLst/>
        </a:prstGeom>
        <a:solidFill>
          <a:schemeClr val="accent2">
            <a:shade val="80000"/>
            <a:hueOff val="269720"/>
            <a:satOff val="-27627"/>
            <a:lumOff val="1421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altLang="zh-TW" sz="3800" kern="1200" dirty="0">
              <a:solidFill>
                <a:schemeClr val="bg1"/>
              </a:solidFill>
              <a:latin typeface="Segoe UI"/>
              <a:cs typeface="Arial"/>
            </a:rPr>
            <a:t>Analysis</a:t>
          </a:r>
        </a:p>
      </dsp:txBody>
      <dsp:txXfrm>
        <a:off x="47748" y="1138075"/>
        <a:ext cx="6488471" cy="882624"/>
      </dsp:txXfrm>
    </dsp:sp>
    <dsp:sp modelId="{05C3722A-69FB-4ABC-87E5-16BDA6A2C113}">
      <dsp:nvSpPr>
        <dsp:cNvPr id="0" name=""/>
        <dsp:cNvSpPr/>
      </dsp:nvSpPr>
      <dsp:spPr>
        <a:xfrm>
          <a:off x="0" y="2177887"/>
          <a:ext cx="6583967" cy="978120"/>
        </a:xfrm>
        <a:prstGeom prst="roundRect">
          <a:avLst/>
        </a:prstGeom>
        <a:solidFill>
          <a:schemeClr val="accent2">
            <a:shade val="80000"/>
            <a:hueOff val="539439"/>
            <a:satOff val="-55254"/>
            <a:lumOff val="2842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dirty="0">
              <a:solidFill>
                <a:srgbClr val="FFFFFF"/>
              </a:solidFill>
              <a:latin typeface="Calibri"/>
              <a:ea typeface="Calibri"/>
              <a:cs typeface="Calibri"/>
            </a:rPr>
            <a:t>Two Data Building Procedures</a:t>
          </a:r>
        </a:p>
      </dsp:txBody>
      <dsp:txXfrm>
        <a:off x="47748" y="2225635"/>
        <a:ext cx="6488471" cy="882624"/>
      </dsp:txXfrm>
    </dsp:sp>
    <dsp:sp modelId="{5ADA2897-899B-405E-833F-649D45BD44FB}">
      <dsp:nvSpPr>
        <dsp:cNvPr id="0" name=""/>
        <dsp:cNvSpPr/>
      </dsp:nvSpPr>
      <dsp:spPr>
        <a:xfrm>
          <a:off x="0" y="3156007"/>
          <a:ext cx="6583967" cy="11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041"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solidFill>
                <a:schemeClr val="tx2"/>
              </a:solidFill>
              <a:latin typeface="Segoe UI"/>
              <a:ea typeface="PMingLiU"/>
              <a:cs typeface="Arial"/>
            </a:rPr>
            <a:t>Geospatial</a:t>
          </a:r>
        </a:p>
        <a:p>
          <a:pPr marL="285750" lvl="1" indent="-285750" algn="l" defTabSz="1333500">
            <a:lnSpc>
              <a:spcPct val="90000"/>
            </a:lnSpc>
            <a:spcBef>
              <a:spcPct val="0"/>
            </a:spcBef>
            <a:spcAft>
              <a:spcPct val="20000"/>
            </a:spcAft>
            <a:buChar char="•"/>
          </a:pPr>
          <a:r>
            <a:rPr lang="en-US" sz="3000" kern="1200" dirty="0">
              <a:solidFill>
                <a:schemeClr val="tx2"/>
              </a:solidFill>
              <a:latin typeface="Segoe UI"/>
              <a:ea typeface="PMingLiU"/>
              <a:cs typeface="Arial"/>
            </a:rPr>
            <a:t>Python Model</a:t>
          </a:r>
        </a:p>
      </dsp:txBody>
      <dsp:txXfrm>
        <a:off x="0" y="3156007"/>
        <a:ext cx="6583967" cy="1120904"/>
      </dsp:txXfrm>
    </dsp:sp>
    <dsp:sp modelId="{178765D4-827B-493E-80BA-1671997DB0CC}">
      <dsp:nvSpPr>
        <dsp:cNvPr id="0" name=""/>
        <dsp:cNvSpPr/>
      </dsp:nvSpPr>
      <dsp:spPr>
        <a:xfrm>
          <a:off x="0" y="4276912"/>
          <a:ext cx="6583967" cy="978120"/>
        </a:xfrm>
        <a:prstGeom prst="roundRect">
          <a:avLst/>
        </a:prstGeom>
        <a:solidFill>
          <a:schemeClr val="accent2">
            <a:shade val="80000"/>
            <a:hueOff val="809159"/>
            <a:satOff val="-82881"/>
            <a:lumOff val="4264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solidFill>
                <a:schemeClr val="bg1"/>
              </a:solidFill>
              <a:latin typeface="Segoe UI"/>
              <a:ea typeface="PMingLiU"/>
              <a:cs typeface="Arial"/>
            </a:rPr>
            <a:t>Summary</a:t>
          </a:r>
        </a:p>
      </dsp:txBody>
      <dsp:txXfrm>
        <a:off x="47748" y="4324660"/>
        <a:ext cx="6488471" cy="882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9DB94-9B1B-4531-A0B0-7FF1FA4B4701}">
      <dsp:nvSpPr>
        <dsp:cNvPr id="0" name=""/>
        <dsp:cNvSpPr/>
      </dsp:nvSpPr>
      <dsp:spPr>
        <a:xfrm>
          <a:off x="0" y="29217"/>
          <a:ext cx="5385819" cy="887445"/>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zh-TW" altLang="en-US" sz="3700" kern="1200">
              <a:latin typeface="Calibri Light" panose="020F0302020204030204"/>
            </a:rPr>
            <a:t>Key Findings</a:t>
          </a:r>
          <a:endParaRPr lang="zh-TW" altLang="en-US" sz="3700" kern="1200"/>
        </a:p>
      </dsp:txBody>
      <dsp:txXfrm>
        <a:off x="43321" y="72538"/>
        <a:ext cx="5299177" cy="800803"/>
      </dsp:txXfrm>
    </dsp:sp>
    <dsp:sp modelId="{D4CE2FC2-FDB8-44A3-B661-8561D64FD88F}">
      <dsp:nvSpPr>
        <dsp:cNvPr id="0" name=""/>
        <dsp:cNvSpPr/>
      </dsp:nvSpPr>
      <dsp:spPr>
        <a:xfrm>
          <a:off x="0" y="1023222"/>
          <a:ext cx="5385819" cy="887445"/>
        </a:xfrm>
        <a:prstGeom prst="roundRect">
          <a:avLst/>
        </a:prstGeom>
        <a:solidFill>
          <a:schemeClr val="accent2">
            <a:shade val="80000"/>
            <a:hueOff val="269720"/>
            <a:satOff val="-27627"/>
            <a:lumOff val="14213"/>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zh-TW" altLang="en-US" sz="3700" kern="1200">
              <a:latin typeface="Calibri Light" panose="020F0302020204030204"/>
            </a:rPr>
            <a:t>Recommendations</a:t>
          </a:r>
          <a:endParaRPr lang="zh-TW" altLang="en-US" sz="3700" kern="1200"/>
        </a:p>
      </dsp:txBody>
      <dsp:txXfrm>
        <a:off x="43321" y="1066543"/>
        <a:ext cx="5299177" cy="800803"/>
      </dsp:txXfrm>
    </dsp:sp>
    <dsp:sp modelId="{1A9B0A1A-9A56-4483-A906-D14FBBA827CB}">
      <dsp:nvSpPr>
        <dsp:cNvPr id="0" name=""/>
        <dsp:cNvSpPr/>
      </dsp:nvSpPr>
      <dsp:spPr>
        <a:xfrm>
          <a:off x="0" y="2017227"/>
          <a:ext cx="5385819" cy="887445"/>
        </a:xfrm>
        <a:prstGeom prst="roundRect">
          <a:avLst/>
        </a:prstGeom>
        <a:solidFill>
          <a:schemeClr val="accent2">
            <a:shade val="80000"/>
            <a:hueOff val="539439"/>
            <a:satOff val="-55254"/>
            <a:lumOff val="28427"/>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zh-TW" altLang="en-US" sz="3700" kern="1200">
              <a:latin typeface="Calibri Light" panose="020F0302020204030204"/>
            </a:rPr>
            <a:t>Implementation Plan</a:t>
          </a:r>
          <a:endParaRPr lang="zh-TW" altLang="en-US" sz="3700" kern="1200"/>
        </a:p>
      </dsp:txBody>
      <dsp:txXfrm>
        <a:off x="43321" y="2060548"/>
        <a:ext cx="5299177" cy="800803"/>
      </dsp:txXfrm>
    </dsp:sp>
    <dsp:sp modelId="{9CF64BAA-63E9-4463-AFB8-A92733B4A552}">
      <dsp:nvSpPr>
        <dsp:cNvPr id="0" name=""/>
        <dsp:cNvSpPr/>
      </dsp:nvSpPr>
      <dsp:spPr>
        <a:xfrm>
          <a:off x="0" y="3011232"/>
          <a:ext cx="5385819" cy="887445"/>
        </a:xfrm>
        <a:prstGeom prst="roundRect">
          <a:avLst/>
        </a:prstGeom>
        <a:solidFill>
          <a:schemeClr val="accent2">
            <a:shade val="80000"/>
            <a:hueOff val="809159"/>
            <a:satOff val="-82881"/>
            <a:lumOff val="4264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zh-TW" altLang="en-US" sz="3700" kern="1200">
              <a:latin typeface="Calibri Light" panose="020F0302020204030204"/>
            </a:rPr>
            <a:t>Conclusion</a:t>
          </a:r>
          <a:endParaRPr lang="zh-TW" altLang="en-US" sz="3700" kern="1200"/>
        </a:p>
      </dsp:txBody>
      <dsp:txXfrm>
        <a:off x="43321" y="3054553"/>
        <a:ext cx="5299177" cy="8008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008B2-2F0C-4EAE-A3DD-E6FD2FBEA94B}" type="datetimeFigureOut">
              <a:rPr lang="zh-TW" altLang="en-US" smtClean="0"/>
              <a:t>2025/5/27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359CF-1B14-4A1B-9773-203DE565B3F0}" type="slidenum">
              <a:rPr lang="zh-TW" altLang="en-US" smtClean="0"/>
              <a:t>‹#›</a:t>
            </a:fld>
            <a:endParaRPr lang="zh-TW" altLang="en-US"/>
          </a:p>
        </p:txBody>
      </p:sp>
    </p:spTree>
    <p:extLst>
      <p:ext uri="{BB962C8B-B14F-4D97-AF65-F5344CB8AC3E}">
        <p14:creationId xmlns:p14="http://schemas.microsoft.com/office/powerpoint/2010/main" val="240088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7C3359CF-1B14-4A1B-9773-203DE565B3F0}" type="slidenum">
              <a:rPr lang="zh-TW" altLang="en-US" smtClean="0"/>
              <a:t>2</a:t>
            </a:fld>
            <a:endParaRPr lang="zh-TW" altLang="en-US"/>
          </a:p>
        </p:txBody>
      </p:sp>
    </p:spTree>
    <p:extLst>
      <p:ext uri="{BB962C8B-B14F-4D97-AF65-F5344CB8AC3E}">
        <p14:creationId xmlns:p14="http://schemas.microsoft.com/office/powerpoint/2010/main" val="163547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earlier values, the LAI value has a negligible effect on the average predicted probability</a:t>
            </a:r>
          </a:p>
          <a:p>
            <a:r>
              <a:rPr lang="en-US" dirty="0"/>
              <a:t>At a certain point, it then starts to increase until it reaches a peak of 20 percent  before flattening out</a:t>
            </a:r>
          </a:p>
          <a:p>
            <a:r>
              <a:rPr lang="en-US" dirty="0"/>
              <a:t>This pattern is understandable with a high LAI indicating more available fuel and more intense fires.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18</a:t>
            </a:fld>
            <a:endParaRPr lang="zh-TW" altLang="en-US"/>
          </a:p>
        </p:txBody>
      </p:sp>
    </p:spTree>
    <p:extLst>
      <p:ext uri="{BB962C8B-B14F-4D97-AF65-F5344CB8AC3E}">
        <p14:creationId xmlns:p14="http://schemas.microsoft.com/office/powerpoint/2010/main" val="218841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1DB21-7AD0-F099-40A2-63DC34206D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BEF2C-4370-33DA-1473-6540A9648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51C3C0-B214-BE96-ED6E-601DDE1C7E80}"/>
              </a:ext>
            </a:extLst>
          </p:cNvPr>
          <p:cNvSpPr>
            <a:spLocks noGrp="1"/>
          </p:cNvSpPr>
          <p:nvPr>
            <p:ph type="body" idx="1"/>
          </p:nvPr>
        </p:nvSpPr>
        <p:spPr/>
        <p:txBody>
          <a:bodyPr/>
          <a:lstStyle/>
          <a:p>
            <a:r>
              <a:rPr lang="en-US"/>
              <a:t>Interpretation:</a:t>
            </a:r>
          </a:p>
          <a:p>
            <a:pPr marL="285750" indent="-285750">
              <a:buFont typeface="Arial"/>
              <a:buChar char="•"/>
            </a:pPr>
            <a:r>
              <a:rPr lang="en-US" b="1"/>
              <a:t>Low dewpoint = drier air</a:t>
            </a:r>
            <a:r>
              <a:rPr lang="en-US"/>
              <a:t>, which typically promotes </a:t>
            </a:r>
            <a:r>
              <a:rPr lang="en-US" b="1"/>
              <a:t>fire ignition and spread</a:t>
            </a:r>
            <a:r>
              <a:rPr lang="en-US"/>
              <a:t>.</a:t>
            </a:r>
          </a:p>
          <a:p>
            <a:pPr marL="285750" indent="-285750">
              <a:buFont typeface="Arial"/>
              <a:buChar char="•"/>
            </a:pPr>
            <a:r>
              <a:rPr lang="en-US"/>
              <a:t>As </a:t>
            </a:r>
            <a:r>
              <a:rPr lang="en-US" b="1"/>
              <a:t>humidity increases</a:t>
            </a:r>
            <a:r>
              <a:rPr lang="en-US"/>
              <a:t> (higher dewpoint), conditions are </a:t>
            </a:r>
            <a:r>
              <a:rPr lang="en-US" b="1"/>
              <a:t>less favorable for fire</a:t>
            </a:r>
            <a:r>
              <a:rPr lang="en-US"/>
              <a:t>, and thus, </a:t>
            </a:r>
            <a:r>
              <a:rPr lang="en-US" b="1"/>
              <a:t>predicted property loss drops</a:t>
            </a:r>
            <a:r>
              <a:rPr lang="en-US"/>
              <a:t>.</a:t>
            </a:r>
          </a:p>
          <a:p>
            <a:pPr marL="285750" indent="-285750">
              <a:buFont typeface="Arial"/>
              <a:buChar char="•"/>
            </a:pPr>
            <a:r>
              <a:rPr lang="en-US"/>
              <a:t>Your model sees </a:t>
            </a:r>
            <a:r>
              <a:rPr lang="en-US" b="1"/>
              <a:t>dewpoint temperature as a protective factor</a:t>
            </a:r>
            <a:r>
              <a:rPr lang="en-US"/>
              <a:t>: the </a:t>
            </a:r>
            <a:r>
              <a:rPr lang="en-US" b="1"/>
              <a:t>lower it is</a:t>
            </a:r>
            <a:r>
              <a:rPr lang="en-US"/>
              <a:t>, the more likely fires could become destructive.</a:t>
            </a:r>
          </a:p>
          <a:p>
            <a:r>
              <a:rPr lang="en-US"/>
              <a:t>Conclusion:</a:t>
            </a:r>
          </a:p>
          <a:p>
            <a:pPr marL="285750" indent="-285750">
              <a:buFont typeface="Arial"/>
              <a:buChar char="•"/>
            </a:pPr>
            <a:r>
              <a:rPr lang="en-US"/>
              <a:t>This aligns with fire science — </a:t>
            </a:r>
            <a:r>
              <a:rPr lang="en-US" b="1"/>
              <a:t>drier air (low dewpoint)</a:t>
            </a:r>
            <a:r>
              <a:rPr lang="en-US"/>
              <a:t> increases wildfire risk.</a:t>
            </a:r>
          </a:p>
          <a:p>
            <a:pPr marL="285750" indent="-285750">
              <a:buFont typeface="Arial"/>
              <a:buChar char="•"/>
            </a:pPr>
            <a:r>
              <a:rPr lang="en-US"/>
              <a:t>Dewpoint temperature is likely a </a:t>
            </a:r>
            <a:r>
              <a:rPr lang="en-US" b="1"/>
              <a:t>key predictor</a:t>
            </a:r>
            <a:r>
              <a:rPr lang="en-US"/>
              <a:t> in your model and should be </a:t>
            </a:r>
            <a:r>
              <a:rPr lang="en-US" b="1"/>
              <a:t>monitored for early warning systems</a:t>
            </a:r>
            <a:r>
              <a:rPr lang="en-US"/>
              <a:t>.</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8CB32532-49A2-4A3A-A60C-67B6968F903A}"/>
              </a:ext>
            </a:extLst>
          </p:cNvPr>
          <p:cNvSpPr>
            <a:spLocks noGrp="1"/>
          </p:cNvSpPr>
          <p:nvPr>
            <p:ph type="sldNum" sz="quarter" idx="5"/>
          </p:nvPr>
        </p:nvSpPr>
        <p:spPr/>
        <p:txBody>
          <a:bodyPr/>
          <a:lstStyle/>
          <a:p>
            <a:fld id="{7C3359CF-1B14-4A1B-9773-203DE565B3F0}" type="slidenum">
              <a:rPr lang="zh-TW" altLang="en-US" smtClean="0"/>
              <a:t>23</a:t>
            </a:fld>
            <a:endParaRPr lang="zh-TW" altLang="en-US"/>
          </a:p>
        </p:txBody>
      </p:sp>
    </p:spTree>
    <p:extLst>
      <p:ext uri="{BB962C8B-B14F-4D97-AF65-F5344CB8AC3E}">
        <p14:creationId xmlns:p14="http://schemas.microsoft.com/office/powerpoint/2010/main" val="862197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t>In all models, the sensitivity was higher than precision, which is indicative of its increased ability to detect fires. This could also be dependent on the sample as 83.1% of the test data consisted of fire points.</a:t>
            </a:r>
          </a:p>
          <a:p>
            <a:pPr marL="285750" indent="-285750">
              <a:buFont typeface="Calibri"/>
              <a:buChar char="-"/>
            </a:pPr>
            <a:r>
              <a:rPr lang="en-US" dirty="0">
                <a:latin typeface="Calibri"/>
                <a:ea typeface="Calibri"/>
                <a:cs typeface="Calibri"/>
              </a:rPr>
              <a:t>Random forest most accurate model and logistic regression least accurate</a:t>
            </a:r>
          </a:p>
          <a:p>
            <a:pPr marL="285750" indent="-285750">
              <a:buFont typeface="Calibri"/>
              <a:buChar char="-"/>
            </a:pP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10</a:t>
            </a:fld>
            <a:endParaRPr lang="zh-TW" altLang="en-US"/>
          </a:p>
        </p:txBody>
      </p:sp>
    </p:spTree>
    <p:extLst>
      <p:ext uri="{BB962C8B-B14F-4D97-AF65-F5344CB8AC3E}">
        <p14:creationId xmlns:p14="http://schemas.microsoft.com/office/powerpoint/2010/main" val="2522322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5ED54-9F79-8234-27AC-859460A5DE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77B40-ECBB-D93A-EC43-D1F0802501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F88C95-DC53-34EA-3F5F-C0E87197637D}"/>
              </a:ext>
            </a:extLst>
          </p:cNvPr>
          <p:cNvSpPr>
            <a:spLocks noGrp="1"/>
          </p:cNvSpPr>
          <p:nvPr>
            <p:ph type="body" idx="1"/>
          </p:nvPr>
        </p:nvSpPr>
        <p:spPr/>
        <p:txBody>
          <a:bodyPr/>
          <a:lstStyle/>
          <a:p>
            <a:pPr>
              <a:buFont typeface="Symbol"/>
              <a:buChar char="•"/>
            </a:pPr>
            <a:r>
              <a:rPr lang="en-US" dirty="0"/>
              <a:t>Out of the 639 thousand total tested fire points, it managed to predict 633 thousand of them accurately. </a:t>
            </a:r>
          </a:p>
          <a:p>
            <a:pPr>
              <a:buFont typeface="Symbol"/>
              <a:buChar char="•"/>
            </a:pPr>
            <a:r>
              <a:rPr lang="en-US" dirty="0"/>
              <a:t>Out of the 130 thousand non-fire points, it managed to predict only 122 thousand of them accurately. </a:t>
            </a:r>
          </a:p>
          <a:p>
            <a:pPr>
              <a:buFont typeface="Symbol"/>
              <a:buChar char="•"/>
            </a:pPr>
            <a:r>
              <a:rPr lang="en-US" dirty="0"/>
              <a:t>The number of fire points predicted inaccurately was less than 1500 more than the inaccurately predicted non-fire points even though there were almost 5 times as many fire points than non-fire points. </a:t>
            </a:r>
          </a:p>
          <a:p>
            <a:pPr>
              <a:buFont typeface="Symbol"/>
              <a:buChar char="•"/>
            </a:pPr>
            <a:r>
              <a:rPr lang="en-US" dirty="0"/>
              <a:t>This reinforces the observation that the model is better at detecting areas with fires than areas without fires.</a:t>
            </a:r>
          </a:p>
          <a:p>
            <a:pPr marL="285750" indent="-285750">
              <a:buFont typeface="Calibri"/>
              <a:buChar char="-"/>
            </a:pPr>
            <a:endParaRPr lang="en-US" dirty="0">
              <a:latin typeface="Calibri"/>
              <a:ea typeface="Calibri"/>
              <a:cs typeface="Calibri"/>
            </a:endParaRPr>
          </a:p>
        </p:txBody>
      </p:sp>
      <p:sp>
        <p:nvSpPr>
          <p:cNvPr id="4" name="Slide Number Placeholder 3">
            <a:extLst>
              <a:ext uri="{FF2B5EF4-FFF2-40B4-BE49-F238E27FC236}">
                <a16:creationId xmlns:a16="http://schemas.microsoft.com/office/drawing/2014/main" id="{958B5146-5D54-E088-8B25-2371512F4BE0}"/>
              </a:ext>
            </a:extLst>
          </p:cNvPr>
          <p:cNvSpPr>
            <a:spLocks noGrp="1"/>
          </p:cNvSpPr>
          <p:nvPr>
            <p:ph type="sldNum" sz="quarter" idx="5"/>
          </p:nvPr>
        </p:nvSpPr>
        <p:spPr/>
        <p:txBody>
          <a:bodyPr/>
          <a:lstStyle/>
          <a:p>
            <a:fld id="{7C3359CF-1B14-4A1B-9773-203DE565B3F0}" type="slidenum">
              <a:rPr lang="zh-TW" altLang="en-US" smtClean="0"/>
              <a:t>11</a:t>
            </a:fld>
            <a:endParaRPr lang="zh-TW" altLang="en-US"/>
          </a:p>
        </p:txBody>
      </p:sp>
    </p:spTree>
    <p:extLst>
      <p:ext uri="{BB962C8B-B14F-4D97-AF65-F5344CB8AC3E}">
        <p14:creationId xmlns:p14="http://schemas.microsoft.com/office/powerpoint/2010/main" val="2064525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56DA5-4CF4-F236-C532-C6C6E21835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62DB74-625E-EB62-769B-71CA7CF134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C0CEBC-1351-0F30-D5CF-9DD13632C694}"/>
              </a:ext>
            </a:extLst>
          </p:cNvPr>
          <p:cNvSpPr>
            <a:spLocks noGrp="1"/>
          </p:cNvSpPr>
          <p:nvPr>
            <p:ph type="body" idx="1"/>
          </p:nvPr>
        </p:nvSpPr>
        <p:spPr/>
        <p:txBody>
          <a:bodyPr/>
          <a:lstStyle/>
          <a:p>
            <a:pPr marL="285750" indent="-285750">
              <a:buFont typeface="Calibri"/>
              <a:buChar char="-"/>
            </a:pPr>
            <a:r>
              <a:rPr lang="en-US" dirty="0"/>
              <a:t>This outlines the comparison between the predicted fire points and the actual fire points in August 2024 using the random forest model. The map on the left highlights the actual fire points that were predicted correctly, and the map on the right highlights the fire points that were predicted incorrectly.</a:t>
            </a:r>
          </a:p>
          <a:p>
            <a:pPr marL="285750" indent="-285750">
              <a:buFont typeface="Calibri"/>
              <a:buChar char="-"/>
            </a:pPr>
            <a:r>
              <a:rPr lang="en-US" dirty="0"/>
              <a:t>Out of the 74,819 actual fire points, it failed to predict not 1000, not 500, but 73 of them. This highlights the heightened ability of the model to detect fires.</a:t>
            </a:r>
          </a:p>
        </p:txBody>
      </p:sp>
      <p:sp>
        <p:nvSpPr>
          <p:cNvPr id="4" name="Slide Number Placeholder 3">
            <a:extLst>
              <a:ext uri="{FF2B5EF4-FFF2-40B4-BE49-F238E27FC236}">
                <a16:creationId xmlns:a16="http://schemas.microsoft.com/office/drawing/2014/main" id="{528B05F1-A081-1F87-4A05-EBEE233DEE35}"/>
              </a:ext>
            </a:extLst>
          </p:cNvPr>
          <p:cNvSpPr>
            <a:spLocks noGrp="1"/>
          </p:cNvSpPr>
          <p:nvPr>
            <p:ph type="sldNum" sz="quarter" idx="5"/>
          </p:nvPr>
        </p:nvSpPr>
        <p:spPr/>
        <p:txBody>
          <a:bodyPr/>
          <a:lstStyle/>
          <a:p>
            <a:fld id="{7C3359CF-1B14-4A1B-9773-203DE565B3F0}" type="slidenum">
              <a:rPr lang="zh-TW" altLang="en-US" smtClean="0"/>
              <a:t>12</a:t>
            </a:fld>
            <a:endParaRPr lang="zh-TW" altLang="en-US"/>
          </a:p>
        </p:txBody>
      </p:sp>
    </p:spTree>
    <p:extLst>
      <p:ext uri="{BB962C8B-B14F-4D97-AF65-F5344CB8AC3E}">
        <p14:creationId xmlns:p14="http://schemas.microsoft.com/office/powerpoint/2010/main" val="2580190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important features 2m-temperature, 2m-dewpoint temperature and total precipitation.</a:t>
            </a:r>
          </a:p>
          <a:p>
            <a:r>
              <a:rPr lang="en-US" dirty="0"/>
              <a:t>Leaf Area Index and Windspeed not as important</a:t>
            </a:r>
          </a:p>
          <a:p>
            <a:r>
              <a:rPr lang="en-US" dirty="0"/>
              <a:t>Most important fuel type is 119  which funny enough is "non-fuel" </a:t>
            </a:r>
          </a:p>
          <a:p>
            <a:r>
              <a:rPr lang="en-US" dirty="0"/>
              <a:t>This is used for alpine areas with patchy vegetation that would not normally support fire</a:t>
            </a: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13</a:t>
            </a:fld>
            <a:endParaRPr lang="zh-TW" altLang="en-US"/>
          </a:p>
        </p:txBody>
      </p:sp>
    </p:spTree>
    <p:extLst>
      <p:ext uri="{BB962C8B-B14F-4D97-AF65-F5344CB8AC3E}">
        <p14:creationId xmlns:p14="http://schemas.microsoft.com/office/powerpoint/2010/main" val="1552754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deduce the estimated impact of certain features, partial independence plots were produced which display the average predicted probabilities for each training point with a certain value of the feature. This can be used to isolate the effects of certain variables on a more specific level by </a:t>
            </a:r>
            <a:r>
              <a:rPr lang="en-US" err="1"/>
              <a:t>standardising</a:t>
            </a:r>
            <a:r>
              <a:rPr lang="en-US"/>
              <a:t> the conditions through the average values.</a:t>
            </a: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14</a:t>
            </a:fld>
            <a:endParaRPr lang="zh-TW" altLang="en-US"/>
          </a:p>
        </p:txBody>
      </p:sp>
    </p:spTree>
    <p:extLst>
      <p:ext uri="{BB962C8B-B14F-4D97-AF65-F5344CB8AC3E}">
        <p14:creationId xmlns:p14="http://schemas.microsoft.com/office/powerpoint/2010/main" val="361481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the temperature has no influence on the average probability from 245 to 282K with it remaining at 13 percent.</a:t>
            </a:r>
          </a:p>
          <a:p>
            <a:r>
              <a:rPr lang="en-US" dirty="0"/>
              <a:t>From 282 to 284 K, it decreases from 13% to 7%</a:t>
            </a:r>
          </a:p>
          <a:p>
            <a:r>
              <a:rPr lang="en-US" dirty="0"/>
              <a:t>From 284 to 285 K, it increases by 7%  and continues to generally rise from there. </a:t>
            </a:r>
          </a:p>
          <a:p>
            <a:r>
              <a:rPr lang="en-US" dirty="0"/>
              <a:t>Understandable as high temperatures cause vegetation to dry out, making it more flammable thereby increasing fire risk.</a:t>
            </a: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15</a:t>
            </a:fld>
            <a:endParaRPr lang="zh-TW" altLang="en-US"/>
          </a:p>
        </p:txBody>
      </p:sp>
    </p:spTree>
    <p:extLst>
      <p:ext uri="{BB962C8B-B14F-4D97-AF65-F5344CB8AC3E}">
        <p14:creationId xmlns:p14="http://schemas.microsoft.com/office/powerpoint/2010/main" val="4211747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Symbol"/>
              <a:buChar char="•"/>
            </a:pPr>
            <a:r>
              <a:rPr lang="en-US"/>
              <a:t>2m dew point temperature has an opposite effect on the average probabilities. </a:t>
            </a:r>
          </a:p>
          <a:p>
            <a:pPr marL="285750" indent="-285750">
              <a:buFont typeface="Symbol"/>
              <a:buChar char="•"/>
            </a:pPr>
            <a:r>
              <a:rPr lang="en-US"/>
              <a:t>From 241 K to 276 K, increasing it has no effect with it remaining at a consistent level of 19%.</a:t>
            </a:r>
          </a:p>
          <a:p>
            <a:pPr marL="285750" indent="-285750">
              <a:buFont typeface="Symbol"/>
              <a:buChar char="•"/>
            </a:pPr>
            <a:r>
              <a:rPr lang="en-US"/>
              <a:t>At 277 K, it decreases to 14% and generally exhibits the same trend. </a:t>
            </a:r>
          </a:p>
          <a:p>
            <a:pPr marL="285750" indent="-285750">
              <a:buFont typeface="Symbol"/>
              <a:buChar char="•"/>
            </a:pPr>
            <a:r>
              <a:rPr lang="en-US"/>
              <a:t>Higher dewpoint temperatures indicate more humid air, which decreases the potential for ignition for vegetation.</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16</a:t>
            </a:fld>
            <a:endParaRPr lang="zh-TW" altLang="en-US"/>
          </a:p>
        </p:txBody>
      </p:sp>
    </p:spTree>
    <p:extLst>
      <p:ext uri="{BB962C8B-B14F-4D97-AF65-F5344CB8AC3E}">
        <p14:creationId xmlns:p14="http://schemas.microsoft.com/office/powerpoint/2010/main" val="377059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probabilities generally decrease with an increase in total precipitation. </a:t>
            </a:r>
          </a:p>
          <a:p>
            <a:r>
              <a:rPr lang="en-US" dirty="0"/>
              <a:t>At values higher than 0.005 m, an increase in precipitation has no effect.</a:t>
            </a:r>
          </a:p>
          <a:p>
            <a:pPr marL="171450" indent="-171450">
              <a:buFont typeface="Calibri"/>
              <a:buChar char="-"/>
            </a:pPr>
            <a:r>
              <a:rPr lang="en-US" dirty="0"/>
              <a:t>The lower total precipitation values indicate a lack of rain which leads to dry conditions and fuel buildup, increasing fire potential</a:t>
            </a:r>
          </a:p>
        </p:txBody>
      </p:sp>
      <p:sp>
        <p:nvSpPr>
          <p:cNvPr id="4" name="Slide Number Placeholder 3"/>
          <p:cNvSpPr>
            <a:spLocks noGrp="1"/>
          </p:cNvSpPr>
          <p:nvPr>
            <p:ph type="sldNum" sz="quarter" idx="5"/>
          </p:nvPr>
        </p:nvSpPr>
        <p:spPr/>
        <p:txBody>
          <a:bodyPr/>
          <a:lstStyle/>
          <a:p>
            <a:fld id="{7C3359CF-1B14-4A1B-9773-203DE565B3F0}" type="slidenum">
              <a:rPr lang="zh-TW" altLang="en-US" smtClean="0"/>
              <a:t>17</a:t>
            </a:fld>
            <a:endParaRPr lang="zh-TW" altLang="en-US"/>
          </a:p>
        </p:txBody>
      </p:sp>
    </p:spTree>
    <p:extLst>
      <p:ext uri="{BB962C8B-B14F-4D97-AF65-F5344CB8AC3E}">
        <p14:creationId xmlns:p14="http://schemas.microsoft.com/office/powerpoint/2010/main" val="228041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accent2"/>
                </a:solidFill>
              </a:defRPr>
            </a:lvl1pPr>
          </a:lstStyle>
          <a:p>
            <a:r>
              <a:rPr lang="zh-TW" altLang="en-US"/>
              <a:t>按一下以編輯母片標題樣式</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a:p>
        </p:txBody>
      </p:sp>
      <p:sp>
        <p:nvSpPr>
          <p:cNvPr id="4" name="Date Placeholder 3"/>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A3D946-379D-45B9-AADF-0CAEE9B1411F}"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77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270515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3093441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136348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accent2"/>
                </a:solidFill>
              </a:defRPr>
            </a:lvl1pPr>
          </a:lstStyle>
          <a:p>
            <a:r>
              <a:rPr lang="zh-TW" altLang="en-US"/>
              <a:t>按一下以編輯母片標題樣式</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5BA3D946-379D-45B9-AADF-0CAEE9B1411F}"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3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968439"/>
          </a:xfrm>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1097280" y="1414130"/>
            <a:ext cx="4937760" cy="445496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6217920" y="1414130"/>
            <a:ext cx="4937760" cy="445496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73278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968758"/>
          </a:xfrm>
        </p:spPr>
        <p:txBody>
          <a:bodyPr/>
          <a:lstStyle/>
          <a:p>
            <a:r>
              <a:rPr lang="zh-TW" altLang="en-US"/>
              <a:t>按一下以編輯母片標題樣式</a:t>
            </a:r>
            <a:endParaRPr lang="en-US"/>
          </a:p>
        </p:txBody>
      </p:sp>
      <p:sp>
        <p:nvSpPr>
          <p:cNvPr id="3" name="Text Placeholder 2"/>
          <p:cNvSpPr>
            <a:spLocks noGrp="1"/>
          </p:cNvSpPr>
          <p:nvPr>
            <p:ph type="body" idx="1"/>
          </p:nvPr>
        </p:nvSpPr>
        <p:spPr>
          <a:xfrm>
            <a:off x="109728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360428"/>
            <a:ext cx="4937760" cy="35086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6217920" y="1477911"/>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360427"/>
            <a:ext cx="4937760" cy="350866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26015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233737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27614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a:p>
        </p:txBody>
      </p:sp>
      <p:sp>
        <p:nvSpPr>
          <p:cNvPr id="3" name="Content Placeholder 2"/>
          <p:cNvSpPr>
            <a:spLocks noGrp="1"/>
          </p:cNvSpPr>
          <p:nvPr>
            <p:ph idx="1"/>
          </p:nvPr>
        </p:nvSpPr>
        <p:spPr>
          <a:xfrm>
            <a:off x="4800600" y="731520"/>
            <a:ext cx="6492240" cy="52578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08ED09-303A-4074-A61D-1D5F1EB60903}" type="datetimeFigureOut">
              <a:rPr lang="zh-TW" altLang="en-US" smtClean="0"/>
              <a:t>2025/5/27</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355085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TW" altLang="en-US"/>
              <a:t>按一下以編輯母片標題樣式</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508ED09-303A-4074-A61D-1D5F1EB60903}" type="datetimeFigureOut">
              <a:rPr lang="zh-TW" altLang="en-US" smtClean="0"/>
              <a:t>2025/5/27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5BA3D946-379D-45B9-AADF-0CAEE9B1411F}" type="slidenum">
              <a:rPr lang="zh-TW" altLang="en-US" smtClean="0"/>
              <a:t>‹#›</a:t>
            </a:fld>
            <a:endParaRPr lang="zh-TW" altLang="en-US"/>
          </a:p>
        </p:txBody>
      </p:sp>
    </p:spTree>
    <p:extLst>
      <p:ext uri="{BB962C8B-B14F-4D97-AF65-F5344CB8AC3E}">
        <p14:creationId xmlns:p14="http://schemas.microsoft.com/office/powerpoint/2010/main" val="410097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39" y="6400800"/>
            <a:ext cx="12362213" cy="5284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1097280" y="1456660"/>
            <a:ext cx="10058400" cy="4412434"/>
          </a:xfrm>
          <a:prstGeom prst="rect">
            <a:avLst/>
          </a:prstGeom>
          <a:ln>
            <a:noFill/>
          </a:ln>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08ED09-303A-4074-A61D-1D5F1EB60903}" type="datetimeFigureOut">
              <a:rPr lang="zh-TW" altLang="en-US" smtClean="0"/>
              <a:t>2025/5/27</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A3D946-379D-45B9-AADF-0CAEE9B1411F}" type="slidenum">
              <a:rPr lang="zh-TW" altLang="en-US" smtClean="0"/>
              <a:t>‹#›</a:t>
            </a:fld>
            <a:endParaRPr lang="zh-TW" altLang="en-US"/>
          </a:p>
        </p:txBody>
      </p:sp>
      <p:cxnSp>
        <p:nvCxnSpPr>
          <p:cNvPr id="10" name="Straight Connector 9"/>
          <p:cNvCxnSpPr/>
          <p:nvPr/>
        </p:nvCxnSpPr>
        <p:spPr>
          <a:xfrm>
            <a:off x="1193532" y="125936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38692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85000"/>
        </a:lnSpc>
        <a:spcBef>
          <a:spcPct val="0"/>
        </a:spcBef>
        <a:buNone/>
        <a:defRPr sz="4800" kern="1200" spc="-50" baseline="0">
          <a:solidFill>
            <a:schemeClr val="accent2"/>
          </a:solidFill>
          <a:latin typeface="Calibri" panose="020F0502020204030204" pitchFamily="34" charset="0"/>
          <a:ea typeface="+mj-ea"/>
          <a:cs typeface="Calibri" panose="020F050202020403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chemeClr val="accent2"/>
          </a:solidFill>
          <a:latin typeface="+mj-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Wingdings" panose="05000000000000000000" pitchFamily="2" charset="2"/>
        <a:buChar char="l"/>
        <a:defRPr sz="3200" kern="1200">
          <a:solidFill>
            <a:schemeClr val="accent2"/>
          </a:solidFill>
          <a:latin typeface="+mj-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Calibri" pitchFamily="34" charset="0"/>
        <a:buChar char="◦"/>
        <a:defRPr sz="2400" kern="1200">
          <a:solidFill>
            <a:schemeClr val="accent2"/>
          </a:solidFill>
          <a:latin typeface="+mj-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Calibri" pitchFamily="34" charset="0"/>
        <a:buChar char="◦"/>
        <a:defRPr sz="2400" kern="1200">
          <a:solidFill>
            <a:schemeClr val="accent2"/>
          </a:solidFill>
          <a:latin typeface="+mj-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Calibri" pitchFamily="34" charset="0"/>
        <a:buChar char="◦"/>
        <a:defRPr sz="2400" kern="1200">
          <a:solidFill>
            <a:schemeClr val="accent2"/>
          </a:solidFill>
          <a:latin typeface="+mj-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irms.modaps.eosdis.nasa.gov/download/create.php" TargetMode="External"/><Relationship Id="rId2" Type="http://schemas.openxmlformats.org/officeDocument/2006/relationships/hyperlink" Target="http://nfdp.ccfm.org/en/data/fires.php" TargetMode="External"/><Relationship Id="rId1" Type="http://schemas.openxmlformats.org/officeDocument/2006/relationships/slideLayout" Target="../slideLayouts/slideLayout8.xml"/><Relationship Id="rId5" Type="http://schemas.openxmlformats.org/officeDocument/2006/relationships/hyperlink" Target="https://climate.weather.gc.ca/climate_data/monthly_data_e.html" TargetMode="External"/><Relationship Id="rId4" Type="http://schemas.openxmlformats.org/officeDocument/2006/relationships/hyperlink" Target="https://cds.climate.copernicus.eu/datasets/reanalysis-era5-single-levels-monthly-means?tab=downloa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E84632-E99D-190E-A1A4-12C7CC1FEC0E}"/>
              </a:ext>
            </a:extLst>
          </p:cNvPr>
          <p:cNvSpPr>
            <a:spLocks noGrp="1"/>
          </p:cNvSpPr>
          <p:nvPr>
            <p:ph type="ctrTitle"/>
          </p:nvPr>
        </p:nvSpPr>
        <p:spPr/>
        <p:txBody>
          <a:bodyPr/>
          <a:lstStyle/>
          <a:p>
            <a:r>
              <a:rPr lang="en-US" altLang="zh-TW">
                <a:solidFill>
                  <a:schemeClr val="accent2"/>
                </a:solidFill>
              </a:rPr>
              <a:t>BC wildfire </a:t>
            </a:r>
            <a:br>
              <a:rPr lang="en-US" altLang="zh-TW">
                <a:solidFill>
                  <a:schemeClr val="accent2"/>
                </a:solidFill>
              </a:rPr>
            </a:br>
            <a:r>
              <a:rPr lang="en-US" altLang="zh-TW">
                <a:solidFill>
                  <a:schemeClr val="accent2"/>
                </a:solidFill>
              </a:rPr>
              <a:t>predictive model</a:t>
            </a:r>
            <a:endParaRPr lang="zh-TW" altLang="en-US" b="1">
              <a:solidFill>
                <a:schemeClr val="accent2"/>
              </a:solidFill>
            </a:endParaRPr>
          </a:p>
        </p:txBody>
      </p:sp>
      <p:sp>
        <p:nvSpPr>
          <p:cNvPr id="3" name="副標題 2">
            <a:extLst>
              <a:ext uri="{FF2B5EF4-FFF2-40B4-BE49-F238E27FC236}">
                <a16:creationId xmlns:a16="http://schemas.microsoft.com/office/drawing/2014/main" id="{395DB9A9-F964-B645-79E6-EFC8FA92B58F}"/>
              </a:ext>
            </a:extLst>
          </p:cNvPr>
          <p:cNvSpPr>
            <a:spLocks noGrp="1"/>
          </p:cNvSpPr>
          <p:nvPr>
            <p:ph type="subTitle" idx="1"/>
          </p:nvPr>
        </p:nvSpPr>
        <p:spPr>
          <a:xfrm>
            <a:off x="1100051" y="4455621"/>
            <a:ext cx="10058400" cy="1498612"/>
          </a:xfrm>
        </p:spPr>
        <p:txBody>
          <a:bodyPr>
            <a:normAutofit/>
          </a:bodyPr>
          <a:lstStyle/>
          <a:p>
            <a:r>
              <a:rPr lang="en-CA" altLang="zh-TW"/>
              <a:t>Tolulope Adegboye</a:t>
            </a:r>
          </a:p>
          <a:p>
            <a:r>
              <a:rPr lang="en-CA" altLang="zh-TW"/>
              <a:t>Dien Vo (Jay)</a:t>
            </a:r>
          </a:p>
          <a:p>
            <a:r>
              <a:rPr lang="en-CA" altLang="zh-TW"/>
              <a:t>Chi-Yu Lee (Alison)</a:t>
            </a:r>
            <a:endParaRPr lang="zh-TW" altLang="en-US"/>
          </a:p>
        </p:txBody>
      </p:sp>
      <p:pic>
        <p:nvPicPr>
          <p:cNvPr id="1026" name="Picture 2">
            <a:extLst>
              <a:ext uri="{FF2B5EF4-FFF2-40B4-BE49-F238E27FC236}">
                <a16:creationId xmlns:a16="http://schemas.microsoft.com/office/drawing/2014/main" id="{9C9CB082-8875-C2D5-B043-0B38628F3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4782" y="5027121"/>
            <a:ext cx="1313568" cy="119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80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490DE-BB88-1D35-0B4E-3C488C4E62B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F64FB1B-3FF8-2CAA-87AB-71D7760466DE}"/>
              </a:ext>
            </a:extLst>
          </p:cNvPr>
          <p:cNvSpPr>
            <a:spLocks noGrp="1"/>
          </p:cNvSpPr>
          <p:nvPr>
            <p:ph type="title"/>
          </p:nvPr>
        </p:nvSpPr>
        <p:spPr/>
        <p:txBody>
          <a:bodyPr/>
          <a:lstStyle/>
          <a:p>
            <a:r>
              <a:rPr lang="en-US" altLang="zh-TW" dirty="0" err="1">
                <a:latin typeface="Calibri"/>
                <a:ea typeface="新細明體"/>
                <a:cs typeface="Calibri"/>
              </a:rPr>
              <a:t>PyGIS</a:t>
            </a:r>
            <a:r>
              <a:rPr lang="en-US" altLang="zh-TW" dirty="0">
                <a:latin typeface="Calibri"/>
                <a:ea typeface="新細明體"/>
                <a:cs typeface="Calibri"/>
              </a:rPr>
              <a:t>: Model Accuracy</a:t>
            </a:r>
            <a:endParaRPr lang="en-US" altLang="zh-TW" dirty="0">
              <a:ea typeface="新細明體"/>
            </a:endParaRPr>
          </a:p>
        </p:txBody>
      </p:sp>
      <p:graphicFrame>
        <p:nvGraphicFramePr>
          <p:cNvPr id="8" name="Table 7">
            <a:extLst>
              <a:ext uri="{FF2B5EF4-FFF2-40B4-BE49-F238E27FC236}">
                <a16:creationId xmlns:a16="http://schemas.microsoft.com/office/drawing/2014/main" id="{70684922-C8F6-4CE9-F3A5-B7FA586E8C91}"/>
              </a:ext>
            </a:extLst>
          </p:cNvPr>
          <p:cNvGraphicFramePr>
            <a:graphicFrameLocks noGrp="1"/>
          </p:cNvGraphicFramePr>
          <p:nvPr>
            <p:extLst>
              <p:ext uri="{D42A27DB-BD31-4B8C-83A1-F6EECF244321}">
                <p14:modId xmlns:p14="http://schemas.microsoft.com/office/powerpoint/2010/main" val="1259237796"/>
              </p:ext>
            </p:extLst>
          </p:nvPr>
        </p:nvGraphicFramePr>
        <p:xfrm>
          <a:off x="1253613" y="1506957"/>
          <a:ext cx="9915890" cy="3851354"/>
        </p:xfrm>
        <a:graphic>
          <a:graphicData uri="http://schemas.openxmlformats.org/drawingml/2006/table">
            <a:tbl>
              <a:tblPr bandRow="1">
                <a:tableStyleId>{5C22544A-7EE6-4342-B048-85BDC9FD1C3A}</a:tableStyleId>
              </a:tblPr>
              <a:tblGrid>
                <a:gridCol w="1611333">
                  <a:extLst>
                    <a:ext uri="{9D8B030D-6E8A-4147-A177-3AD203B41FA5}">
                      <a16:colId xmlns:a16="http://schemas.microsoft.com/office/drawing/2014/main" val="3844985391"/>
                    </a:ext>
                  </a:extLst>
                </a:gridCol>
                <a:gridCol w="1508523">
                  <a:extLst>
                    <a:ext uri="{9D8B030D-6E8A-4147-A177-3AD203B41FA5}">
                      <a16:colId xmlns:a16="http://schemas.microsoft.com/office/drawing/2014/main" val="1340751941"/>
                    </a:ext>
                  </a:extLst>
                </a:gridCol>
                <a:gridCol w="1961084">
                  <a:extLst>
                    <a:ext uri="{9D8B030D-6E8A-4147-A177-3AD203B41FA5}">
                      <a16:colId xmlns:a16="http://schemas.microsoft.com/office/drawing/2014/main" val="2023530348"/>
                    </a:ext>
                  </a:extLst>
                </a:gridCol>
                <a:gridCol w="1659375">
                  <a:extLst>
                    <a:ext uri="{9D8B030D-6E8A-4147-A177-3AD203B41FA5}">
                      <a16:colId xmlns:a16="http://schemas.microsoft.com/office/drawing/2014/main" val="1746094417"/>
                    </a:ext>
                  </a:extLst>
                </a:gridCol>
                <a:gridCol w="1635070">
                  <a:extLst>
                    <a:ext uri="{9D8B030D-6E8A-4147-A177-3AD203B41FA5}">
                      <a16:colId xmlns:a16="http://schemas.microsoft.com/office/drawing/2014/main" val="2949902780"/>
                    </a:ext>
                  </a:extLst>
                </a:gridCol>
                <a:gridCol w="1540505">
                  <a:extLst>
                    <a:ext uri="{9D8B030D-6E8A-4147-A177-3AD203B41FA5}">
                      <a16:colId xmlns:a16="http://schemas.microsoft.com/office/drawing/2014/main" val="1100497745"/>
                    </a:ext>
                  </a:extLst>
                </a:gridCol>
              </a:tblGrid>
              <a:tr h="1205186">
                <a:tc>
                  <a:txBody>
                    <a:bodyPr/>
                    <a:lstStyle/>
                    <a:p>
                      <a:pPr fontAlgn="t">
                        <a:buNone/>
                      </a:pPr>
                      <a:endParaRPr lang="en-US" sz="1800" b="1">
                        <a:effectLst/>
                      </a:endParaRPr>
                    </a:p>
                    <a:p>
                      <a:pPr algn="l" rtl="0" fontAlgn="base">
                        <a:lnSpc>
                          <a:spcPts val="1350"/>
                        </a:lnSpc>
                        <a:buNone/>
                      </a:pPr>
                      <a:r>
                        <a:rPr lang="en-US" sz="1800" b="1" i="0" dirty="0">
                          <a:effectLst/>
                          <a:latin typeface="Aptos"/>
                        </a:rPr>
                        <a:t>Model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buNone/>
                      </a:pPr>
                      <a:endParaRPr lang="en-US" sz="1800" b="1">
                        <a:effectLst/>
                      </a:endParaRPr>
                    </a:p>
                    <a:p>
                      <a:pPr algn="l" rtl="0" fontAlgn="base">
                        <a:lnSpc>
                          <a:spcPts val="1350"/>
                        </a:lnSpc>
                        <a:buNone/>
                      </a:pPr>
                      <a:r>
                        <a:rPr lang="en-US" sz="1800" b="1" i="0" dirty="0">
                          <a:effectLst/>
                          <a:latin typeface="Aptos"/>
                        </a:rPr>
                        <a:t>AUC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buNone/>
                      </a:pPr>
                      <a:endParaRPr lang="en-US" sz="1800" b="1">
                        <a:effectLst/>
                      </a:endParaRPr>
                    </a:p>
                    <a:p>
                      <a:pPr algn="l" rtl="0" fontAlgn="base">
                        <a:lnSpc>
                          <a:spcPts val="1350"/>
                        </a:lnSpc>
                        <a:buNone/>
                      </a:pPr>
                      <a:r>
                        <a:rPr lang="en-US" sz="1800" b="1" i="0" dirty="0">
                          <a:effectLst/>
                          <a:latin typeface="Aptos"/>
                        </a:rPr>
                        <a:t>Root Mean Squared Error (RMSE)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buNone/>
                      </a:pPr>
                      <a:endParaRPr lang="en-US" sz="1800" b="1">
                        <a:effectLst/>
                      </a:endParaRPr>
                    </a:p>
                    <a:p>
                      <a:pPr algn="l" rtl="0" fontAlgn="base">
                        <a:lnSpc>
                          <a:spcPts val="1350"/>
                        </a:lnSpc>
                        <a:buNone/>
                      </a:pPr>
                      <a:r>
                        <a:rPr lang="en-US" sz="1800" b="1" i="0" dirty="0">
                          <a:effectLst/>
                          <a:latin typeface="Aptos"/>
                        </a:rPr>
                        <a:t>Accuracy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buNone/>
                      </a:pPr>
                      <a:endParaRPr lang="en-US" sz="1800" b="1">
                        <a:effectLst/>
                      </a:endParaRPr>
                    </a:p>
                    <a:p>
                      <a:pPr algn="l" rtl="0" fontAlgn="base">
                        <a:lnSpc>
                          <a:spcPts val="1350"/>
                        </a:lnSpc>
                        <a:buNone/>
                      </a:pPr>
                      <a:r>
                        <a:rPr lang="en-US" sz="1800" b="1" i="0" dirty="0">
                          <a:effectLst/>
                          <a:latin typeface="Aptos"/>
                        </a:rPr>
                        <a:t>Precision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buNone/>
                      </a:pPr>
                      <a:endParaRPr lang="en-US" sz="1800" b="1">
                        <a:effectLst/>
                      </a:endParaRPr>
                    </a:p>
                    <a:p>
                      <a:pPr algn="l" rtl="0" fontAlgn="base">
                        <a:lnSpc>
                          <a:spcPts val="1350"/>
                        </a:lnSpc>
                        <a:buNone/>
                      </a:pPr>
                      <a:r>
                        <a:rPr lang="en-US" sz="1800" b="1" i="0" dirty="0">
                          <a:effectLst/>
                          <a:latin typeface="Aptos"/>
                        </a:rPr>
                        <a:t>Sensitivity (recall)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9200316"/>
                  </a:ext>
                </a:extLst>
              </a:tr>
              <a:tr h="969388">
                <a:tc>
                  <a:txBody>
                    <a:bodyPr/>
                    <a:lstStyle/>
                    <a:p>
                      <a:pPr fontAlgn="t">
                        <a:buNone/>
                      </a:pPr>
                      <a:endParaRPr lang="en-US" sz="1800">
                        <a:effectLst/>
                      </a:endParaRPr>
                    </a:p>
                    <a:p>
                      <a:pPr algn="l" rtl="0" fontAlgn="base">
                        <a:lnSpc>
                          <a:spcPts val="1350"/>
                        </a:lnSpc>
                        <a:buNone/>
                      </a:pPr>
                      <a:r>
                        <a:rPr lang="en-US" sz="1800" b="0" i="0" dirty="0">
                          <a:effectLst/>
                          <a:latin typeface="Aptos"/>
                        </a:rPr>
                        <a:t>Logistic regression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0.8679 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0.3479 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0.8789 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0.9012</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0.9596 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069704"/>
                  </a:ext>
                </a:extLst>
              </a:tr>
              <a:tr h="707392">
                <a:tc>
                  <a:txBody>
                    <a:bodyPr/>
                    <a:lstStyle/>
                    <a:p>
                      <a:pPr fontAlgn="t">
                        <a:buNone/>
                      </a:pPr>
                      <a:endParaRPr lang="en-US" sz="1800">
                        <a:effectLst/>
                      </a:endParaRPr>
                    </a:p>
                    <a:p>
                      <a:pPr algn="l" rtl="0" fontAlgn="base">
                        <a:lnSpc>
                          <a:spcPts val="1350"/>
                        </a:lnSpc>
                        <a:buNone/>
                      </a:pPr>
                      <a:r>
                        <a:rPr lang="en-US" sz="1800" b="0" i="0" dirty="0" err="1">
                          <a:effectLst/>
                          <a:latin typeface="Aptos"/>
                        </a:rPr>
                        <a:t>XGBoost</a:t>
                      </a:r>
                      <a:r>
                        <a:rPr lang="en-US" sz="1800" b="0" i="0" dirty="0">
                          <a:effectLst/>
                          <a:latin typeface="Aptos"/>
                        </a:rPr>
                        <a:t>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0.9679 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0.2633 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0.93066 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0.9425 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0" i="0" dirty="0">
                          <a:effectLst/>
                          <a:latin typeface="Aptos"/>
                        </a:rPr>
                        <a:t>0.9762 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3706506"/>
                  </a:ext>
                </a:extLst>
              </a:tr>
              <a:tr h="969388">
                <a:tc>
                  <a:txBody>
                    <a:bodyPr/>
                    <a:lstStyle/>
                    <a:p>
                      <a:pPr fontAlgn="t">
                        <a:buNone/>
                      </a:pPr>
                      <a:endParaRPr lang="en-US" sz="1800">
                        <a:effectLst/>
                      </a:endParaRPr>
                    </a:p>
                    <a:p>
                      <a:pPr algn="l" rtl="0" fontAlgn="base">
                        <a:lnSpc>
                          <a:spcPts val="1350"/>
                        </a:lnSpc>
                        <a:buNone/>
                      </a:pPr>
                      <a:r>
                        <a:rPr lang="en-US" sz="1800" b="0" i="0" dirty="0">
                          <a:effectLst/>
                          <a:latin typeface="Aptos"/>
                        </a:rPr>
                        <a:t>Random forest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1" i="0" dirty="0">
                          <a:solidFill>
                            <a:srgbClr val="002060"/>
                          </a:solidFill>
                          <a:effectLst/>
                          <a:latin typeface="Aptos"/>
                        </a:rPr>
                        <a:t>0.9883</a:t>
                      </a:r>
                      <a:endParaRPr lang="en-US" sz="1800" b="0" i="0" dirty="0">
                        <a:solidFill>
                          <a:srgbClr val="002060"/>
                        </a:solidFill>
                        <a:effectLst/>
                        <a:latin typeface="Aptos"/>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564"/>
                        </a:lnSpc>
                        <a:spcAft>
                          <a:spcPts val="800"/>
                        </a:spcAft>
                        <a:buNone/>
                      </a:pPr>
                      <a:r>
                        <a:rPr lang="en-US" sz="1800" b="1" i="0" dirty="0">
                          <a:solidFill>
                            <a:srgbClr val="002060"/>
                          </a:solidFill>
                          <a:effectLst/>
                          <a:latin typeface="Aptos"/>
                        </a:rPr>
                        <a:t>0.1281</a:t>
                      </a:r>
                      <a:endParaRPr lang="en-US" sz="1800" b="0" i="0" dirty="0">
                        <a:solidFill>
                          <a:srgbClr val="002060"/>
                        </a:solidFill>
                        <a:effectLst/>
                        <a:latin typeface="Aptos"/>
                      </a:endParaRP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564"/>
                        </a:lnSpc>
                        <a:spcAft>
                          <a:spcPts val="800"/>
                        </a:spcAft>
                        <a:buNone/>
                      </a:pPr>
                      <a:r>
                        <a:rPr lang="en-US" sz="1800" b="1" i="0" dirty="0">
                          <a:solidFill>
                            <a:srgbClr val="002060"/>
                          </a:solidFill>
                          <a:effectLst/>
                          <a:latin typeface="Aptos"/>
                        </a:rPr>
                        <a:t>0.9840</a:t>
                      </a:r>
                      <a:r>
                        <a:rPr lang="en-US" sz="1800" b="0" i="0" dirty="0">
                          <a:solidFill>
                            <a:srgbClr val="002060"/>
                          </a:solidFill>
                          <a:effectLst/>
                          <a:latin typeface="Aptos"/>
                        </a:rPr>
                        <a:t>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1" i="0" dirty="0">
                          <a:solidFill>
                            <a:srgbClr val="002060"/>
                          </a:solidFill>
                          <a:effectLst/>
                          <a:latin typeface="Aptos"/>
                        </a:rPr>
                        <a:t>0.9890</a:t>
                      </a:r>
                      <a:r>
                        <a:rPr lang="en-US" sz="1800" b="0" i="0" dirty="0">
                          <a:solidFill>
                            <a:srgbClr val="002060"/>
                          </a:solidFill>
                          <a:effectLst/>
                          <a:latin typeface="Aptos"/>
                        </a:rPr>
                        <a:t>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base">
                        <a:lnSpc>
                          <a:spcPts val="1350"/>
                        </a:lnSpc>
                        <a:buNone/>
                      </a:pPr>
                      <a:r>
                        <a:rPr lang="en-US" sz="1800" b="1" i="0" dirty="0">
                          <a:solidFill>
                            <a:srgbClr val="002060"/>
                          </a:solidFill>
                          <a:effectLst/>
                          <a:latin typeface="Aptos"/>
                        </a:rPr>
                        <a:t>0.9913</a:t>
                      </a:r>
                      <a:r>
                        <a:rPr lang="en-US" sz="1800" b="0" i="0" dirty="0">
                          <a:solidFill>
                            <a:srgbClr val="002060"/>
                          </a:solidFill>
                          <a:effectLst/>
                          <a:latin typeface="Aptos"/>
                        </a:rPr>
                        <a:t> </a:t>
                      </a:r>
                    </a:p>
                  </a:txBody>
                  <a:tcPr marL="66675" marR="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4000755"/>
                  </a:ext>
                </a:extLst>
              </a:tr>
            </a:tbl>
          </a:graphicData>
        </a:graphic>
      </p:graphicFrame>
    </p:spTree>
    <p:extLst>
      <p:ext uri="{BB962C8B-B14F-4D97-AF65-F5344CB8AC3E}">
        <p14:creationId xmlns:p14="http://schemas.microsoft.com/office/powerpoint/2010/main" val="22431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6D3E9-2718-D948-8246-0DDED13591F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E3511BB-BB5C-1241-DF1F-E9CCD3541B2E}"/>
              </a:ext>
            </a:extLst>
          </p:cNvPr>
          <p:cNvSpPr>
            <a:spLocks noGrp="1"/>
          </p:cNvSpPr>
          <p:nvPr>
            <p:ph type="title"/>
          </p:nvPr>
        </p:nvSpPr>
        <p:spPr/>
        <p:txBody>
          <a:bodyPr/>
          <a:lstStyle/>
          <a:p>
            <a:r>
              <a:rPr lang="en-US" altLang="zh-TW">
                <a:latin typeface="Calibri"/>
                <a:ea typeface="新細明體"/>
                <a:cs typeface="Calibri"/>
              </a:rPr>
              <a:t>Analysis: Confusion Matrix</a:t>
            </a:r>
            <a:endParaRPr lang="en-US" altLang="zh-TW">
              <a:ea typeface="新細明體"/>
            </a:endParaRPr>
          </a:p>
        </p:txBody>
      </p:sp>
      <p:graphicFrame>
        <p:nvGraphicFramePr>
          <p:cNvPr id="4" name="Table 3">
            <a:extLst>
              <a:ext uri="{FF2B5EF4-FFF2-40B4-BE49-F238E27FC236}">
                <a16:creationId xmlns:a16="http://schemas.microsoft.com/office/drawing/2014/main" id="{C6D8D7FA-5BF3-FC9D-AFA3-F5ACE573BBE5}"/>
              </a:ext>
            </a:extLst>
          </p:cNvPr>
          <p:cNvGraphicFramePr>
            <a:graphicFrameLocks noGrp="1"/>
          </p:cNvGraphicFramePr>
          <p:nvPr/>
        </p:nvGraphicFramePr>
        <p:xfrm>
          <a:off x="1097796" y="1459423"/>
          <a:ext cx="9249458" cy="1954425"/>
        </p:xfrm>
        <a:graphic>
          <a:graphicData uri="http://schemas.openxmlformats.org/drawingml/2006/table">
            <a:tbl>
              <a:tblPr bandRow="1">
                <a:tableStyleId>{5C22544A-7EE6-4342-B048-85BDC9FD1C3A}</a:tableStyleId>
              </a:tblPr>
              <a:tblGrid>
                <a:gridCol w="3263489">
                  <a:extLst>
                    <a:ext uri="{9D8B030D-6E8A-4147-A177-3AD203B41FA5}">
                      <a16:colId xmlns:a16="http://schemas.microsoft.com/office/drawing/2014/main" val="1262257433"/>
                    </a:ext>
                  </a:extLst>
                </a:gridCol>
                <a:gridCol w="3263489">
                  <a:extLst>
                    <a:ext uri="{9D8B030D-6E8A-4147-A177-3AD203B41FA5}">
                      <a16:colId xmlns:a16="http://schemas.microsoft.com/office/drawing/2014/main" val="377831342"/>
                    </a:ext>
                  </a:extLst>
                </a:gridCol>
                <a:gridCol w="2722480">
                  <a:extLst>
                    <a:ext uri="{9D8B030D-6E8A-4147-A177-3AD203B41FA5}">
                      <a16:colId xmlns:a16="http://schemas.microsoft.com/office/drawing/2014/main" val="1253035479"/>
                    </a:ext>
                  </a:extLst>
                </a:gridCol>
              </a:tblGrid>
              <a:tr h="651475">
                <a:tc>
                  <a:txBody>
                    <a:bodyPr/>
                    <a:lstStyle/>
                    <a:p>
                      <a:pPr fontAlgn="b">
                        <a:buNone/>
                      </a:pPr>
                      <a:endParaRPr lang="en-US" sz="2000">
                        <a:effectLst/>
                      </a:endParaRPr>
                    </a:p>
                    <a:p>
                      <a:pPr rtl="0" fontAlgn="base">
                        <a:lnSpc>
                          <a:spcPts val="1477"/>
                        </a:lnSpc>
                        <a:spcAft>
                          <a:spcPts val="800"/>
                        </a:spcAft>
                        <a:buNone/>
                      </a:pPr>
                      <a:endParaRPr lang="en-US" sz="2000">
                        <a:effectLst/>
                        <a:latin typeface="Aptos Narrow"/>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buNone/>
                      </a:pPr>
                      <a:endParaRPr lang="en-US" sz="2000">
                        <a:effectLst/>
                      </a:endParaRPr>
                    </a:p>
                    <a:p>
                      <a:pPr algn="ctr" rtl="0" fontAlgn="base">
                        <a:lnSpc>
                          <a:spcPts val="1477"/>
                        </a:lnSpc>
                        <a:buNone/>
                      </a:pPr>
                      <a:r>
                        <a:rPr lang="en-US" sz="2000" b="1">
                          <a:effectLst/>
                          <a:latin typeface="Aptos Narrow"/>
                        </a:rPr>
                        <a:t>Predicted Non-Fire Points</a:t>
                      </a:r>
                      <a:r>
                        <a:rPr lang="en-US" sz="2000">
                          <a:effectLst/>
                          <a:latin typeface="Aptos Narrow"/>
                        </a:rPr>
                        <a:t>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b">
                        <a:buNone/>
                      </a:pPr>
                      <a:endParaRPr lang="en-US" sz="2000">
                        <a:effectLst/>
                      </a:endParaRPr>
                    </a:p>
                    <a:p>
                      <a:pPr algn="ctr" rtl="0" fontAlgn="base">
                        <a:lnSpc>
                          <a:spcPts val="1477"/>
                        </a:lnSpc>
                        <a:buNone/>
                      </a:pPr>
                      <a:r>
                        <a:rPr lang="en-US" sz="2000" b="1">
                          <a:effectLst/>
                          <a:latin typeface="Aptos Narrow"/>
                        </a:rPr>
                        <a:t>Predicted Fire Points</a:t>
                      </a:r>
                      <a:r>
                        <a:rPr lang="en-US" sz="2000">
                          <a:effectLst/>
                          <a:latin typeface="Aptos Narrow"/>
                        </a:rPr>
                        <a:t>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9194989"/>
                  </a:ext>
                </a:extLst>
              </a:tr>
              <a:tr h="651475">
                <a:tc>
                  <a:txBody>
                    <a:bodyPr/>
                    <a:lstStyle/>
                    <a:p>
                      <a:pPr fontAlgn="b">
                        <a:buNone/>
                      </a:pPr>
                      <a:endParaRPr lang="en-US" sz="2000">
                        <a:effectLst/>
                      </a:endParaRPr>
                    </a:p>
                    <a:p>
                      <a:pPr algn="ctr" rtl="0" fontAlgn="base">
                        <a:lnSpc>
                          <a:spcPts val="1477"/>
                        </a:lnSpc>
                        <a:spcAft>
                          <a:spcPts val="800"/>
                        </a:spcAft>
                        <a:buNone/>
                      </a:pPr>
                      <a:r>
                        <a:rPr lang="en-US" sz="2000" b="1">
                          <a:effectLst/>
                          <a:latin typeface="Aptos Narrow"/>
                        </a:rPr>
                        <a:t>Actual Non-Fire Points</a:t>
                      </a:r>
                      <a:r>
                        <a:rPr lang="en-US" sz="2000">
                          <a:effectLst/>
                          <a:latin typeface="Aptos Narrow"/>
                        </a:rPr>
                        <a:t>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ase">
                        <a:lnSpc>
                          <a:spcPts val="1477"/>
                        </a:lnSpc>
                        <a:buNone/>
                      </a:pPr>
                      <a:r>
                        <a:rPr lang="en-US" sz="2000">
                          <a:effectLst/>
                          <a:latin typeface="Aptos Narrow"/>
                        </a:rPr>
                        <a:t>122655 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ase">
                        <a:lnSpc>
                          <a:spcPts val="1477"/>
                        </a:lnSpc>
                        <a:buNone/>
                      </a:pPr>
                      <a:r>
                        <a:rPr lang="en-US" sz="2000">
                          <a:effectLst/>
                          <a:latin typeface="Aptos Narrow"/>
                        </a:rPr>
                        <a:t>7025 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9181972"/>
                  </a:ext>
                </a:extLst>
              </a:tr>
              <a:tr h="651475">
                <a:tc>
                  <a:txBody>
                    <a:bodyPr/>
                    <a:lstStyle/>
                    <a:p>
                      <a:pPr fontAlgn="b">
                        <a:buNone/>
                      </a:pPr>
                      <a:endParaRPr lang="en-US" sz="2000">
                        <a:effectLst/>
                      </a:endParaRPr>
                    </a:p>
                    <a:p>
                      <a:pPr algn="ctr" rtl="0" fontAlgn="base">
                        <a:lnSpc>
                          <a:spcPts val="1477"/>
                        </a:lnSpc>
                        <a:spcAft>
                          <a:spcPts val="800"/>
                        </a:spcAft>
                        <a:buNone/>
                      </a:pPr>
                      <a:r>
                        <a:rPr lang="en-US" sz="2000" b="1">
                          <a:effectLst/>
                          <a:latin typeface="Aptos Narrow"/>
                        </a:rPr>
                        <a:t>Actual Fire Points</a:t>
                      </a:r>
                      <a:r>
                        <a:rPr lang="en-US" sz="2000">
                          <a:effectLst/>
                          <a:latin typeface="Aptos Narrow"/>
                        </a:rPr>
                        <a:t>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ase">
                        <a:lnSpc>
                          <a:spcPts val="1477"/>
                        </a:lnSpc>
                        <a:buNone/>
                      </a:pPr>
                      <a:r>
                        <a:rPr lang="en-US" sz="2000">
                          <a:effectLst/>
                          <a:latin typeface="Aptos Narrow"/>
                        </a:rPr>
                        <a:t>5589 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ase">
                        <a:lnSpc>
                          <a:spcPts val="1477"/>
                        </a:lnSpc>
                        <a:buNone/>
                      </a:pPr>
                      <a:r>
                        <a:rPr lang="en-US" sz="2000">
                          <a:effectLst/>
                          <a:latin typeface="Aptos Narrow"/>
                        </a:rPr>
                        <a:t>633838 </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339818"/>
                  </a:ext>
                </a:extLst>
              </a:tr>
            </a:tbl>
          </a:graphicData>
        </a:graphic>
      </p:graphicFrame>
    </p:spTree>
    <p:extLst>
      <p:ext uri="{BB962C8B-B14F-4D97-AF65-F5344CB8AC3E}">
        <p14:creationId xmlns:p14="http://schemas.microsoft.com/office/powerpoint/2010/main" val="4122989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12B78-634F-8BCA-5153-98902480682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E0795D1-00FF-C25B-2ADC-9139BAC393C0}"/>
              </a:ext>
            </a:extLst>
          </p:cNvPr>
          <p:cNvSpPr>
            <a:spLocks noGrp="1"/>
          </p:cNvSpPr>
          <p:nvPr>
            <p:ph type="title"/>
          </p:nvPr>
        </p:nvSpPr>
        <p:spPr/>
        <p:txBody>
          <a:bodyPr/>
          <a:lstStyle/>
          <a:p>
            <a:r>
              <a:rPr lang="en-US" altLang="zh-TW">
                <a:latin typeface="Calibri"/>
                <a:ea typeface="新細明體"/>
                <a:cs typeface="Calibri"/>
              </a:rPr>
              <a:t>Analysis: Predicted Map Comparison</a:t>
            </a:r>
            <a:endParaRPr lang="en-US" altLang="zh-TW">
              <a:ea typeface="新細明體"/>
            </a:endParaRPr>
          </a:p>
        </p:txBody>
      </p:sp>
      <p:pic>
        <p:nvPicPr>
          <p:cNvPr id="7" name="Picture 6" descr="A map with blue dots&#10;&#10;AI-generated content may be incorrect.">
            <a:extLst>
              <a:ext uri="{FF2B5EF4-FFF2-40B4-BE49-F238E27FC236}">
                <a16:creationId xmlns:a16="http://schemas.microsoft.com/office/drawing/2014/main" id="{879E1BD2-B7EF-044E-C0A0-EA9C2596AE27}"/>
              </a:ext>
            </a:extLst>
          </p:cNvPr>
          <p:cNvPicPr>
            <a:picLocks noChangeAspect="1"/>
          </p:cNvPicPr>
          <p:nvPr/>
        </p:nvPicPr>
        <p:blipFill>
          <a:blip r:embed="rId3"/>
          <a:stretch>
            <a:fillRect/>
          </a:stretch>
        </p:blipFill>
        <p:spPr>
          <a:xfrm>
            <a:off x="1102775" y="1452145"/>
            <a:ext cx="4457055" cy="3939960"/>
          </a:xfrm>
          <a:prstGeom prst="rect">
            <a:avLst/>
          </a:prstGeom>
        </p:spPr>
      </p:pic>
      <p:pic>
        <p:nvPicPr>
          <p:cNvPr id="9" name="Picture 8" descr="A map of the united states with blue dots&#10;&#10;AI-generated content may be incorrect.">
            <a:extLst>
              <a:ext uri="{FF2B5EF4-FFF2-40B4-BE49-F238E27FC236}">
                <a16:creationId xmlns:a16="http://schemas.microsoft.com/office/drawing/2014/main" id="{AAA0D728-5206-0E4B-B324-68324FDD0442}"/>
              </a:ext>
            </a:extLst>
          </p:cNvPr>
          <p:cNvPicPr>
            <a:picLocks noChangeAspect="1"/>
          </p:cNvPicPr>
          <p:nvPr/>
        </p:nvPicPr>
        <p:blipFill>
          <a:blip r:embed="rId4"/>
          <a:stretch>
            <a:fillRect/>
          </a:stretch>
        </p:blipFill>
        <p:spPr>
          <a:xfrm>
            <a:off x="6787644" y="1452623"/>
            <a:ext cx="4362450" cy="4248150"/>
          </a:xfrm>
          <a:prstGeom prst="rect">
            <a:avLst/>
          </a:prstGeom>
        </p:spPr>
      </p:pic>
    </p:spTree>
    <p:extLst>
      <p:ext uri="{BB962C8B-B14F-4D97-AF65-F5344CB8AC3E}">
        <p14:creationId xmlns:p14="http://schemas.microsoft.com/office/powerpoint/2010/main" val="345763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44203-523F-9686-275E-C718B24EEBB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950E65C-3292-E2B9-BF3E-47930E9F05A9}"/>
              </a:ext>
            </a:extLst>
          </p:cNvPr>
          <p:cNvSpPr>
            <a:spLocks noGrp="1"/>
          </p:cNvSpPr>
          <p:nvPr>
            <p:ph type="title"/>
          </p:nvPr>
        </p:nvSpPr>
        <p:spPr>
          <a:xfrm>
            <a:off x="35379" y="594359"/>
            <a:ext cx="3907971" cy="2286000"/>
          </a:xfrm>
        </p:spPr>
        <p:txBody>
          <a:bodyPr>
            <a:normAutofit/>
          </a:bodyPr>
          <a:lstStyle/>
          <a:p>
            <a:r>
              <a:rPr lang="en-US" altLang="zh-TW" sz="6000">
                <a:latin typeface="Calibri"/>
                <a:ea typeface="新細明體"/>
                <a:cs typeface="Calibri"/>
              </a:rPr>
              <a:t>Feature Importance</a:t>
            </a:r>
            <a:endParaRPr lang="en-US" altLang="zh-TW" sz="6000">
              <a:ea typeface="新細明體"/>
            </a:endParaRPr>
          </a:p>
        </p:txBody>
      </p:sp>
      <p:pic>
        <p:nvPicPr>
          <p:cNvPr id="4" name="Content Placeholder 3" descr="A graph with blue and white bars&#10;&#10;AI-generated content may be incorrect.">
            <a:extLst>
              <a:ext uri="{FF2B5EF4-FFF2-40B4-BE49-F238E27FC236}">
                <a16:creationId xmlns:a16="http://schemas.microsoft.com/office/drawing/2014/main" id="{91886EFD-0BEE-13CA-7EEC-7E26FD84401C}"/>
              </a:ext>
            </a:extLst>
          </p:cNvPr>
          <p:cNvPicPr>
            <a:picLocks noGrp="1" noChangeAspect="1"/>
          </p:cNvPicPr>
          <p:nvPr>
            <p:ph idx="1"/>
          </p:nvPr>
        </p:nvPicPr>
        <p:blipFill>
          <a:blip r:embed="rId3"/>
          <a:stretch>
            <a:fillRect/>
          </a:stretch>
        </p:blipFill>
        <p:spPr>
          <a:xfrm>
            <a:off x="4238737" y="1383682"/>
            <a:ext cx="7577121" cy="4077008"/>
          </a:xfrm>
        </p:spPr>
      </p:pic>
    </p:spTree>
    <p:extLst>
      <p:ext uri="{BB962C8B-B14F-4D97-AF65-F5344CB8AC3E}">
        <p14:creationId xmlns:p14="http://schemas.microsoft.com/office/powerpoint/2010/main" val="249435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1C3BA-F3C4-3547-7675-A06BF1F2DE6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3B72514-372B-10C2-2986-984E2A2B27F4}"/>
              </a:ext>
            </a:extLst>
          </p:cNvPr>
          <p:cNvSpPr>
            <a:spLocks noGrp="1"/>
          </p:cNvSpPr>
          <p:nvPr>
            <p:ph type="title"/>
          </p:nvPr>
        </p:nvSpPr>
        <p:spPr/>
        <p:txBody>
          <a:bodyPr>
            <a:normAutofit/>
          </a:bodyPr>
          <a:lstStyle/>
          <a:p>
            <a:r>
              <a:rPr lang="en-US" altLang="zh-TW">
                <a:latin typeface="Calibri"/>
                <a:ea typeface="新細明體"/>
                <a:cs typeface="Calibri"/>
              </a:rPr>
              <a:t>Analysis: Feature Impact on risk</a:t>
            </a:r>
            <a:endParaRPr lang="en-US"/>
          </a:p>
        </p:txBody>
      </p:sp>
      <p:sp>
        <p:nvSpPr>
          <p:cNvPr id="3" name="TextBox 2">
            <a:extLst>
              <a:ext uri="{FF2B5EF4-FFF2-40B4-BE49-F238E27FC236}">
                <a16:creationId xmlns:a16="http://schemas.microsoft.com/office/drawing/2014/main" id="{8CFCECF3-E700-FCB2-FD65-7578139E0C0C}"/>
              </a:ext>
            </a:extLst>
          </p:cNvPr>
          <p:cNvSpPr txBox="1"/>
          <p:nvPr/>
        </p:nvSpPr>
        <p:spPr>
          <a:xfrm>
            <a:off x="1131499" y="1448351"/>
            <a:ext cx="1000653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0" indent="-571500">
              <a:buFont typeface="Arial"/>
              <a:buChar char="•"/>
            </a:pPr>
            <a:r>
              <a:rPr lang="en-US" sz="3600">
                <a:latin typeface="Aptos"/>
                <a:ea typeface="Calibri"/>
                <a:cs typeface="Calibri"/>
              </a:rPr>
              <a:t>Used partial independence plots to portray average predicted probabilities for each training point based a certain value of the feature </a:t>
            </a:r>
            <a:endParaRPr lang="en-US">
              <a:latin typeface="Calibri" panose="020F0502020204030204"/>
              <a:ea typeface="Calibri"/>
              <a:cs typeface="Calibri"/>
            </a:endParaRPr>
          </a:p>
          <a:p>
            <a:pPr marL="571500" indent="-571500">
              <a:buFont typeface="Arial"/>
              <a:buChar char="•"/>
            </a:pPr>
            <a:r>
              <a:rPr lang="en-US" sz="3600">
                <a:latin typeface="Aptos"/>
                <a:ea typeface="Calibri"/>
                <a:cs typeface="Calibri"/>
              </a:rPr>
              <a:t>Used to isolate the effects of certain variables by standardizing the conditions</a:t>
            </a:r>
          </a:p>
        </p:txBody>
      </p:sp>
    </p:spTree>
    <p:extLst>
      <p:ext uri="{BB962C8B-B14F-4D97-AF65-F5344CB8AC3E}">
        <p14:creationId xmlns:p14="http://schemas.microsoft.com/office/powerpoint/2010/main" val="308744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4DFC9-5170-A4BF-40AE-5126DAA0E13A}"/>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CE538D3-C430-2513-CF78-55C5D65B3D62}"/>
              </a:ext>
            </a:extLst>
          </p:cNvPr>
          <p:cNvSpPr>
            <a:spLocks noGrp="1"/>
          </p:cNvSpPr>
          <p:nvPr>
            <p:ph type="title"/>
          </p:nvPr>
        </p:nvSpPr>
        <p:spPr/>
        <p:txBody>
          <a:bodyPr/>
          <a:lstStyle/>
          <a:p>
            <a:r>
              <a:rPr lang="en-US" altLang="zh-TW">
                <a:latin typeface="Calibri"/>
                <a:ea typeface="新細明體"/>
                <a:cs typeface="Calibri"/>
              </a:rPr>
              <a:t>Analysis: Feature Impact on Risk</a:t>
            </a:r>
            <a:endParaRPr lang="en-US"/>
          </a:p>
        </p:txBody>
      </p:sp>
      <p:sp>
        <p:nvSpPr>
          <p:cNvPr id="3" name="TextBox 2">
            <a:extLst>
              <a:ext uri="{FF2B5EF4-FFF2-40B4-BE49-F238E27FC236}">
                <a16:creationId xmlns:a16="http://schemas.microsoft.com/office/drawing/2014/main" id="{38C9F507-5A94-7B40-3DA7-DB70FA5EB0F4}"/>
              </a:ext>
            </a:extLst>
          </p:cNvPr>
          <p:cNvSpPr txBox="1"/>
          <p:nvPr/>
        </p:nvSpPr>
        <p:spPr>
          <a:xfrm>
            <a:off x="1200482" y="1374746"/>
            <a:ext cx="99523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ptos"/>
                <a:ea typeface="Calibri"/>
                <a:cs typeface="Calibri"/>
              </a:rPr>
              <a:t>2-meter temperature</a:t>
            </a:r>
          </a:p>
        </p:txBody>
      </p:sp>
      <p:pic>
        <p:nvPicPr>
          <p:cNvPr id="4" name="Picture 3" descr="A graph of a temperature&#10;&#10;AI-generated content may be incorrect.">
            <a:extLst>
              <a:ext uri="{FF2B5EF4-FFF2-40B4-BE49-F238E27FC236}">
                <a16:creationId xmlns:a16="http://schemas.microsoft.com/office/drawing/2014/main" id="{2C6BA304-52B4-5143-97A7-327C132F2FF3}"/>
              </a:ext>
            </a:extLst>
          </p:cNvPr>
          <p:cNvPicPr>
            <a:picLocks noChangeAspect="1"/>
          </p:cNvPicPr>
          <p:nvPr/>
        </p:nvPicPr>
        <p:blipFill>
          <a:blip r:embed="rId3"/>
          <a:stretch>
            <a:fillRect/>
          </a:stretch>
        </p:blipFill>
        <p:spPr>
          <a:xfrm>
            <a:off x="1101834" y="1889893"/>
            <a:ext cx="6762749" cy="4177393"/>
          </a:xfrm>
          <a:prstGeom prst="rect">
            <a:avLst/>
          </a:prstGeom>
        </p:spPr>
      </p:pic>
    </p:spTree>
    <p:extLst>
      <p:ext uri="{BB962C8B-B14F-4D97-AF65-F5344CB8AC3E}">
        <p14:creationId xmlns:p14="http://schemas.microsoft.com/office/powerpoint/2010/main" val="1236173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7213-EAB0-DD88-1E94-CE017ADED3A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015DD1D-C114-E746-28A9-6842FF389CCB}"/>
              </a:ext>
            </a:extLst>
          </p:cNvPr>
          <p:cNvSpPr>
            <a:spLocks noGrp="1"/>
          </p:cNvSpPr>
          <p:nvPr>
            <p:ph type="title"/>
          </p:nvPr>
        </p:nvSpPr>
        <p:spPr/>
        <p:txBody>
          <a:bodyPr/>
          <a:lstStyle/>
          <a:p>
            <a:r>
              <a:rPr lang="en-US" altLang="zh-TW">
                <a:latin typeface="Calibri"/>
                <a:ea typeface="新細明體"/>
                <a:cs typeface="Calibri"/>
              </a:rPr>
              <a:t>Analysis: Feature Impact on Risk</a:t>
            </a:r>
            <a:endParaRPr lang="en-US"/>
          </a:p>
        </p:txBody>
      </p:sp>
      <p:sp>
        <p:nvSpPr>
          <p:cNvPr id="3" name="TextBox 2">
            <a:extLst>
              <a:ext uri="{FF2B5EF4-FFF2-40B4-BE49-F238E27FC236}">
                <a16:creationId xmlns:a16="http://schemas.microsoft.com/office/drawing/2014/main" id="{05C7696B-A1E8-EEA5-4963-A2E9A8F04176}"/>
              </a:ext>
            </a:extLst>
          </p:cNvPr>
          <p:cNvSpPr txBox="1"/>
          <p:nvPr/>
        </p:nvSpPr>
        <p:spPr>
          <a:xfrm>
            <a:off x="1200482" y="1374746"/>
            <a:ext cx="99523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ptos"/>
                <a:ea typeface="Calibri"/>
                <a:cs typeface="Calibri"/>
              </a:rPr>
              <a:t>2-meter dewpoint temperature</a:t>
            </a:r>
          </a:p>
        </p:txBody>
      </p:sp>
      <p:pic>
        <p:nvPicPr>
          <p:cNvPr id="5" name="Picture 4" descr="A graph with a line graph&#10;&#10;AI-generated content may be incorrect.">
            <a:extLst>
              <a:ext uri="{FF2B5EF4-FFF2-40B4-BE49-F238E27FC236}">
                <a16:creationId xmlns:a16="http://schemas.microsoft.com/office/drawing/2014/main" id="{BB5EC067-4AF0-83E7-461F-90A39AC11F72}"/>
              </a:ext>
            </a:extLst>
          </p:cNvPr>
          <p:cNvPicPr>
            <a:picLocks noChangeAspect="1"/>
          </p:cNvPicPr>
          <p:nvPr/>
        </p:nvPicPr>
        <p:blipFill>
          <a:blip r:embed="rId3"/>
          <a:stretch>
            <a:fillRect/>
          </a:stretch>
        </p:blipFill>
        <p:spPr>
          <a:xfrm>
            <a:off x="1129048" y="1895429"/>
            <a:ext cx="7048500" cy="4340679"/>
          </a:xfrm>
          <a:prstGeom prst="rect">
            <a:avLst/>
          </a:prstGeom>
        </p:spPr>
      </p:pic>
    </p:spTree>
    <p:extLst>
      <p:ext uri="{BB962C8B-B14F-4D97-AF65-F5344CB8AC3E}">
        <p14:creationId xmlns:p14="http://schemas.microsoft.com/office/powerpoint/2010/main" val="119637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12DB7-DAC9-9385-4115-6BF8B08D5D6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6A7BED8-F361-E11D-CF84-AEF07EC935A8}"/>
              </a:ext>
            </a:extLst>
          </p:cNvPr>
          <p:cNvSpPr>
            <a:spLocks noGrp="1"/>
          </p:cNvSpPr>
          <p:nvPr>
            <p:ph type="title"/>
          </p:nvPr>
        </p:nvSpPr>
        <p:spPr/>
        <p:txBody>
          <a:bodyPr/>
          <a:lstStyle/>
          <a:p>
            <a:r>
              <a:rPr lang="en-US" altLang="zh-TW">
                <a:latin typeface="Calibri"/>
                <a:ea typeface="新細明體"/>
                <a:cs typeface="Calibri"/>
              </a:rPr>
              <a:t>Analysis: Feature Impact on Risk</a:t>
            </a:r>
            <a:endParaRPr lang="en-US"/>
          </a:p>
        </p:txBody>
      </p:sp>
      <p:sp>
        <p:nvSpPr>
          <p:cNvPr id="3" name="TextBox 2">
            <a:extLst>
              <a:ext uri="{FF2B5EF4-FFF2-40B4-BE49-F238E27FC236}">
                <a16:creationId xmlns:a16="http://schemas.microsoft.com/office/drawing/2014/main" id="{CFECF182-59A3-3C46-7BAF-FB90760D3423}"/>
              </a:ext>
            </a:extLst>
          </p:cNvPr>
          <p:cNvSpPr txBox="1"/>
          <p:nvPr/>
        </p:nvSpPr>
        <p:spPr>
          <a:xfrm>
            <a:off x="1200482" y="1374746"/>
            <a:ext cx="99523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ptos"/>
                <a:ea typeface="Calibri"/>
                <a:cs typeface="Calibri"/>
              </a:rPr>
              <a:t>Total precipitation</a:t>
            </a:r>
            <a:endParaRPr lang="en-US"/>
          </a:p>
        </p:txBody>
      </p:sp>
      <p:pic>
        <p:nvPicPr>
          <p:cNvPr id="4" name="Picture 3" descr="A graph of a graph showing a number of precipitation&#10;&#10;AI-generated content may be incorrect.">
            <a:extLst>
              <a:ext uri="{FF2B5EF4-FFF2-40B4-BE49-F238E27FC236}">
                <a16:creationId xmlns:a16="http://schemas.microsoft.com/office/drawing/2014/main" id="{067B5479-6C11-9C22-B19B-D68C3EF76E7C}"/>
              </a:ext>
            </a:extLst>
          </p:cNvPr>
          <p:cNvPicPr>
            <a:picLocks noChangeAspect="1"/>
          </p:cNvPicPr>
          <p:nvPr/>
        </p:nvPicPr>
        <p:blipFill>
          <a:blip r:embed="rId3"/>
          <a:stretch>
            <a:fillRect/>
          </a:stretch>
        </p:blipFill>
        <p:spPr>
          <a:xfrm>
            <a:off x="1129274" y="1897480"/>
            <a:ext cx="7157357" cy="4395108"/>
          </a:xfrm>
          <a:prstGeom prst="rect">
            <a:avLst/>
          </a:prstGeom>
        </p:spPr>
      </p:pic>
    </p:spTree>
    <p:extLst>
      <p:ext uri="{BB962C8B-B14F-4D97-AF65-F5344CB8AC3E}">
        <p14:creationId xmlns:p14="http://schemas.microsoft.com/office/powerpoint/2010/main" val="756189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6F5F1-F12A-65DF-22BE-8B433D703F8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E212DBCA-749A-C396-09E4-54FECB55F396}"/>
              </a:ext>
            </a:extLst>
          </p:cNvPr>
          <p:cNvSpPr>
            <a:spLocks noGrp="1"/>
          </p:cNvSpPr>
          <p:nvPr>
            <p:ph type="title"/>
          </p:nvPr>
        </p:nvSpPr>
        <p:spPr/>
        <p:txBody>
          <a:bodyPr/>
          <a:lstStyle/>
          <a:p>
            <a:r>
              <a:rPr lang="en-US" altLang="zh-TW">
                <a:latin typeface="Calibri"/>
                <a:ea typeface="新細明體"/>
                <a:cs typeface="Calibri"/>
              </a:rPr>
              <a:t>Analysis: Feature Impact on Risk</a:t>
            </a:r>
            <a:endParaRPr lang="en-US"/>
          </a:p>
        </p:txBody>
      </p:sp>
      <p:sp>
        <p:nvSpPr>
          <p:cNvPr id="3" name="TextBox 2">
            <a:extLst>
              <a:ext uri="{FF2B5EF4-FFF2-40B4-BE49-F238E27FC236}">
                <a16:creationId xmlns:a16="http://schemas.microsoft.com/office/drawing/2014/main" id="{E1F632C3-D9A8-F289-A535-D7B722BC6024}"/>
              </a:ext>
            </a:extLst>
          </p:cNvPr>
          <p:cNvSpPr txBox="1"/>
          <p:nvPr/>
        </p:nvSpPr>
        <p:spPr>
          <a:xfrm>
            <a:off x="1200482" y="1374746"/>
            <a:ext cx="99523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Aptos"/>
                <a:ea typeface="Calibri"/>
                <a:cs typeface="Calibri"/>
              </a:rPr>
              <a:t>Leaf Area Index</a:t>
            </a:r>
            <a:endParaRPr lang="en-US"/>
          </a:p>
        </p:txBody>
      </p:sp>
      <p:pic>
        <p:nvPicPr>
          <p:cNvPr id="4" name="Picture 3" descr="A graph showing a line graph&#10;&#10;AI-generated content may be incorrect.">
            <a:extLst>
              <a:ext uri="{FF2B5EF4-FFF2-40B4-BE49-F238E27FC236}">
                <a16:creationId xmlns:a16="http://schemas.microsoft.com/office/drawing/2014/main" id="{FD00E19B-28D2-4898-E956-DF63F34699F9}"/>
              </a:ext>
            </a:extLst>
          </p:cNvPr>
          <p:cNvPicPr>
            <a:picLocks noChangeAspect="1"/>
          </p:cNvPicPr>
          <p:nvPr/>
        </p:nvPicPr>
        <p:blipFill>
          <a:blip r:embed="rId3"/>
          <a:stretch>
            <a:fillRect/>
          </a:stretch>
        </p:blipFill>
        <p:spPr>
          <a:xfrm>
            <a:off x="1204232" y="1898196"/>
            <a:ext cx="7048500" cy="4367893"/>
          </a:xfrm>
          <a:prstGeom prst="rect">
            <a:avLst/>
          </a:prstGeom>
        </p:spPr>
      </p:pic>
    </p:spTree>
    <p:extLst>
      <p:ext uri="{BB962C8B-B14F-4D97-AF65-F5344CB8AC3E}">
        <p14:creationId xmlns:p14="http://schemas.microsoft.com/office/powerpoint/2010/main" val="108595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3A254-30FE-8CA1-C83A-B090972DCA1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DFD32BA-CE54-988E-6AA0-44FFE5B3F448}"/>
              </a:ext>
            </a:extLst>
          </p:cNvPr>
          <p:cNvSpPr>
            <a:spLocks noGrp="1"/>
          </p:cNvSpPr>
          <p:nvPr>
            <p:ph type="title"/>
          </p:nvPr>
        </p:nvSpPr>
        <p:spPr>
          <a:xfrm>
            <a:off x="229937" y="594359"/>
            <a:ext cx="3427663" cy="2286000"/>
          </a:xfrm>
        </p:spPr>
        <p:txBody>
          <a:bodyPr>
            <a:normAutofit fontScale="90000"/>
          </a:bodyPr>
          <a:lstStyle/>
          <a:p>
            <a:r>
              <a:rPr lang="en-US" altLang="zh-TW" sz="6000">
                <a:latin typeface="Calibri"/>
                <a:ea typeface="新細明體"/>
                <a:cs typeface="Calibri"/>
              </a:rPr>
              <a:t>Impact on Property Damage</a:t>
            </a:r>
            <a:endParaRPr lang="en-US" altLang="zh-TW" sz="6000">
              <a:ea typeface="新細明體"/>
            </a:endParaRPr>
          </a:p>
        </p:txBody>
      </p:sp>
      <p:pic>
        <p:nvPicPr>
          <p:cNvPr id="4" name="Content Placeholder 3" descr="Picture">
            <a:extLst>
              <a:ext uri="{FF2B5EF4-FFF2-40B4-BE49-F238E27FC236}">
                <a16:creationId xmlns:a16="http://schemas.microsoft.com/office/drawing/2014/main" id="{98A52D7D-96AF-1C3D-6D85-8DCA63E01980}"/>
              </a:ext>
            </a:extLst>
          </p:cNvPr>
          <p:cNvPicPr>
            <a:picLocks noGrp="1" noChangeAspect="1"/>
          </p:cNvPicPr>
          <p:nvPr>
            <p:ph idx="1"/>
          </p:nvPr>
        </p:nvPicPr>
        <p:blipFill>
          <a:blip r:embed="rId2"/>
          <a:stretch>
            <a:fillRect/>
          </a:stretch>
        </p:blipFill>
        <p:spPr>
          <a:xfrm>
            <a:off x="5226060" y="1925198"/>
            <a:ext cx="4931870" cy="742511"/>
          </a:xfrm>
        </p:spPr>
      </p:pic>
      <p:pic>
        <p:nvPicPr>
          <p:cNvPr id="5" name="Picture 4" descr="Picture">
            <a:extLst>
              <a:ext uri="{FF2B5EF4-FFF2-40B4-BE49-F238E27FC236}">
                <a16:creationId xmlns:a16="http://schemas.microsoft.com/office/drawing/2014/main" id="{2BAE31DB-AE27-6884-A361-F7E9F285DCAC}"/>
              </a:ext>
            </a:extLst>
          </p:cNvPr>
          <p:cNvPicPr>
            <a:picLocks noChangeAspect="1"/>
          </p:cNvPicPr>
          <p:nvPr/>
        </p:nvPicPr>
        <p:blipFill>
          <a:blip r:embed="rId3"/>
          <a:stretch>
            <a:fillRect/>
          </a:stretch>
        </p:blipFill>
        <p:spPr>
          <a:xfrm>
            <a:off x="5228459" y="3726649"/>
            <a:ext cx="4931979" cy="1200150"/>
          </a:xfrm>
          <a:prstGeom prst="rect">
            <a:avLst/>
          </a:prstGeom>
        </p:spPr>
      </p:pic>
      <p:sp>
        <p:nvSpPr>
          <p:cNvPr id="3" name="TextBox 2">
            <a:extLst>
              <a:ext uri="{FF2B5EF4-FFF2-40B4-BE49-F238E27FC236}">
                <a16:creationId xmlns:a16="http://schemas.microsoft.com/office/drawing/2014/main" id="{478B8A7A-64E1-D295-9471-59D919284DF4}"/>
              </a:ext>
            </a:extLst>
          </p:cNvPr>
          <p:cNvSpPr txBox="1"/>
          <p:nvPr/>
        </p:nvSpPr>
        <p:spPr>
          <a:xfrm>
            <a:off x="5227617" y="1420956"/>
            <a:ext cx="169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The Clients data </a:t>
            </a:r>
          </a:p>
        </p:txBody>
      </p:sp>
      <p:sp>
        <p:nvSpPr>
          <p:cNvPr id="7" name="TextBox 6">
            <a:extLst>
              <a:ext uri="{FF2B5EF4-FFF2-40B4-BE49-F238E27FC236}">
                <a16:creationId xmlns:a16="http://schemas.microsoft.com/office/drawing/2014/main" id="{59798DD2-A405-D5C1-DA60-8504F74D289D}"/>
              </a:ext>
            </a:extLst>
          </p:cNvPr>
          <p:cNvSpPr txBox="1"/>
          <p:nvPr/>
        </p:nvSpPr>
        <p:spPr>
          <a:xfrm>
            <a:off x="5228295" y="3248713"/>
            <a:ext cx="1525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Our built data</a:t>
            </a:r>
            <a:endParaRPr lang="en-US"/>
          </a:p>
        </p:txBody>
      </p:sp>
    </p:spTree>
    <p:extLst>
      <p:ext uri="{BB962C8B-B14F-4D97-AF65-F5344CB8AC3E}">
        <p14:creationId xmlns:p14="http://schemas.microsoft.com/office/powerpoint/2010/main" val="288254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4E173C-E797-F221-FFDD-76E6E4FE3F51}"/>
              </a:ext>
            </a:extLst>
          </p:cNvPr>
          <p:cNvSpPr>
            <a:spLocks noGrp="1"/>
          </p:cNvSpPr>
          <p:nvPr>
            <p:ph type="title"/>
          </p:nvPr>
        </p:nvSpPr>
        <p:spPr/>
        <p:txBody>
          <a:bodyPr>
            <a:normAutofit/>
          </a:bodyPr>
          <a:lstStyle/>
          <a:p>
            <a:pPr algn="ctr"/>
            <a:r>
              <a:rPr lang="en-US" altLang="zh-TW" sz="6000"/>
              <a:t>Table of Contents</a:t>
            </a:r>
            <a:endParaRPr lang="zh-TW" altLang="en-US" sz="6000"/>
          </a:p>
        </p:txBody>
      </p:sp>
      <p:graphicFrame>
        <p:nvGraphicFramePr>
          <p:cNvPr id="5" name="內容版面配置區 4">
            <a:extLst>
              <a:ext uri="{FF2B5EF4-FFF2-40B4-BE49-F238E27FC236}">
                <a16:creationId xmlns:a16="http://schemas.microsoft.com/office/drawing/2014/main" id="{B233D0DA-3B72-5C16-E2A9-B8C5B6AF6290}"/>
              </a:ext>
            </a:extLst>
          </p:cNvPr>
          <p:cNvGraphicFramePr>
            <a:graphicFrameLocks noGrp="1"/>
          </p:cNvGraphicFramePr>
          <p:nvPr>
            <p:ph idx="1"/>
            <p:extLst>
              <p:ext uri="{D42A27DB-BD31-4B8C-83A1-F6EECF244321}">
                <p14:modId xmlns:p14="http://schemas.microsoft.com/office/powerpoint/2010/main" val="2296338441"/>
              </p:ext>
            </p:extLst>
          </p:nvPr>
        </p:nvGraphicFramePr>
        <p:xfrm>
          <a:off x="4980317" y="803407"/>
          <a:ext cx="6583967"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526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74AD7-1E95-1AB5-2C43-D7480C203CB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CE54D82-3853-4908-DD3C-AFE04A267DBF}"/>
              </a:ext>
            </a:extLst>
          </p:cNvPr>
          <p:cNvSpPr>
            <a:spLocks noGrp="1"/>
          </p:cNvSpPr>
          <p:nvPr>
            <p:ph type="title"/>
          </p:nvPr>
        </p:nvSpPr>
        <p:spPr/>
        <p:txBody>
          <a:bodyPr/>
          <a:lstStyle/>
          <a:p>
            <a:r>
              <a:rPr lang="en-US" altLang="zh-TW">
                <a:latin typeface="Calibri"/>
                <a:ea typeface="新細明體"/>
                <a:cs typeface="Calibri"/>
              </a:rPr>
              <a:t>Impact on Property Damage</a:t>
            </a:r>
            <a:endParaRPr lang="en-US"/>
          </a:p>
        </p:txBody>
      </p:sp>
      <p:pic>
        <p:nvPicPr>
          <p:cNvPr id="3" name="Picture 2" descr="A graph of a graph showing the impact of air temperature on fire-related property levels&#10;&#10;AI-generated content may be incorrect.">
            <a:extLst>
              <a:ext uri="{FF2B5EF4-FFF2-40B4-BE49-F238E27FC236}">
                <a16:creationId xmlns:a16="http://schemas.microsoft.com/office/drawing/2014/main" id="{F328C2A3-6986-E647-DDE9-E45F03FC83C2}"/>
              </a:ext>
            </a:extLst>
          </p:cNvPr>
          <p:cNvPicPr>
            <a:picLocks noChangeAspect="1"/>
          </p:cNvPicPr>
          <p:nvPr/>
        </p:nvPicPr>
        <p:blipFill>
          <a:blip r:embed="rId2"/>
          <a:stretch>
            <a:fillRect/>
          </a:stretch>
        </p:blipFill>
        <p:spPr>
          <a:xfrm>
            <a:off x="2731685" y="1652658"/>
            <a:ext cx="6728631" cy="4178206"/>
          </a:xfrm>
          <a:prstGeom prst="rect">
            <a:avLst/>
          </a:prstGeom>
        </p:spPr>
      </p:pic>
    </p:spTree>
    <p:extLst>
      <p:ext uri="{BB962C8B-B14F-4D97-AF65-F5344CB8AC3E}">
        <p14:creationId xmlns:p14="http://schemas.microsoft.com/office/powerpoint/2010/main" val="785271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C123B-626D-D58B-15C7-A80BAC5954DA}"/>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2277E5B5-70A0-65BD-51FB-662C0002F8D6}"/>
              </a:ext>
            </a:extLst>
          </p:cNvPr>
          <p:cNvSpPr>
            <a:spLocks noGrp="1"/>
          </p:cNvSpPr>
          <p:nvPr>
            <p:ph type="title"/>
          </p:nvPr>
        </p:nvSpPr>
        <p:spPr/>
        <p:txBody>
          <a:bodyPr/>
          <a:lstStyle/>
          <a:p>
            <a:r>
              <a:rPr lang="en-US" altLang="zh-TW">
                <a:latin typeface="Calibri"/>
                <a:ea typeface="新細明體"/>
                <a:cs typeface="Calibri"/>
              </a:rPr>
              <a:t>Impact on Property Damage</a:t>
            </a:r>
            <a:endParaRPr lang="en-US"/>
          </a:p>
        </p:txBody>
      </p:sp>
      <p:pic>
        <p:nvPicPr>
          <p:cNvPr id="3" name="Picture 2" descr="A graph of a leaf area&#10;&#10;AI-generated content may be incorrect.">
            <a:extLst>
              <a:ext uri="{FF2B5EF4-FFF2-40B4-BE49-F238E27FC236}">
                <a16:creationId xmlns:a16="http://schemas.microsoft.com/office/drawing/2014/main" id="{BA1CCE1C-DF7B-1558-9A08-6D8C531B662E}"/>
              </a:ext>
            </a:extLst>
          </p:cNvPr>
          <p:cNvPicPr>
            <a:picLocks noChangeAspect="1"/>
          </p:cNvPicPr>
          <p:nvPr/>
        </p:nvPicPr>
        <p:blipFill>
          <a:blip r:embed="rId3"/>
          <a:stretch>
            <a:fillRect/>
          </a:stretch>
        </p:blipFill>
        <p:spPr>
          <a:xfrm>
            <a:off x="2385845" y="1574131"/>
            <a:ext cx="6548020" cy="4062329"/>
          </a:xfrm>
          <a:prstGeom prst="rect">
            <a:avLst/>
          </a:prstGeom>
        </p:spPr>
      </p:pic>
    </p:spTree>
    <p:extLst>
      <p:ext uri="{BB962C8B-B14F-4D97-AF65-F5344CB8AC3E}">
        <p14:creationId xmlns:p14="http://schemas.microsoft.com/office/powerpoint/2010/main" val="351999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CC79F-6974-8D10-2494-B40722474F6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CE0DDFFC-1E60-15E0-095F-F93F28E229D2}"/>
              </a:ext>
            </a:extLst>
          </p:cNvPr>
          <p:cNvSpPr>
            <a:spLocks noGrp="1"/>
          </p:cNvSpPr>
          <p:nvPr>
            <p:ph type="title"/>
          </p:nvPr>
        </p:nvSpPr>
        <p:spPr>
          <a:xfrm>
            <a:off x="229937" y="594359"/>
            <a:ext cx="3427663" cy="2286000"/>
          </a:xfrm>
        </p:spPr>
        <p:txBody>
          <a:bodyPr>
            <a:normAutofit fontScale="90000"/>
          </a:bodyPr>
          <a:lstStyle/>
          <a:p>
            <a:r>
              <a:rPr lang="en-US" altLang="zh-TW" sz="6000">
                <a:latin typeface="Calibri"/>
                <a:ea typeface="新細明體"/>
                <a:cs typeface="Calibri"/>
              </a:rPr>
              <a:t>Seasonal risk prediction</a:t>
            </a:r>
            <a:endParaRPr lang="en-US" altLang="zh-TW" sz="6000">
              <a:ea typeface="新細明體"/>
            </a:endParaRPr>
          </a:p>
        </p:txBody>
      </p:sp>
      <p:pic>
        <p:nvPicPr>
          <p:cNvPr id="5" name="圖片 4" descr="圖片">
            <a:extLst>
              <a:ext uri="{FF2B5EF4-FFF2-40B4-BE49-F238E27FC236}">
                <a16:creationId xmlns:a16="http://schemas.microsoft.com/office/drawing/2014/main" id="{8C3B50AF-DAD5-EF8D-D172-D478B94B3721}"/>
              </a:ext>
            </a:extLst>
          </p:cNvPr>
          <p:cNvPicPr>
            <a:picLocks noChangeAspect="1"/>
          </p:cNvPicPr>
          <p:nvPr/>
        </p:nvPicPr>
        <p:blipFill>
          <a:blip r:embed="rId2"/>
          <a:stretch>
            <a:fillRect/>
          </a:stretch>
        </p:blipFill>
        <p:spPr>
          <a:xfrm>
            <a:off x="4332042" y="1423933"/>
            <a:ext cx="7699220" cy="4336930"/>
          </a:xfrm>
          <a:prstGeom prst="rect">
            <a:avLst/>
          </a:prstGeom>
        </p:spPr>
      </p:pic>
    </p:spTree>
    <p:extLst>
      <p:ext uri="{BB962C8B-B14F-4D97-AF65-F5344CB8AC3E}">
        <p14:creationId xmlns:p14="http://schemas.microsoft.com/office/powerpoint/2010/main" val="1040161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D1BF-2BBF-4C54-3747-157DE31460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6DA8C26-AA5F-FEE9-E7DC-B59997A3F30D}"/>
              </a:ext>
            </a:extLst>
          </p:cNvPr>
          <p:cNvSpPr>
            <a:spLocks noGrp="1"/>
          </p:cNvSpPr>
          <p:nvPr>
            <p:ph type="title"/>
          </p:nvPr>
        </p:nvSpPr>
        <p:spPr>
          <a:xfrm>
            <a:off x="229937" y="594359"/>
            <a:ext cx="3427663" cy="2286000"/>
          </a:xfrm>
        </p:spPr>
        <p:txBody>
          <a:bodyPr>
            <a:normAutofit/>
          </a:bodyPr>
          <a:lstStyle/>
          <a:p>
            <a:r>
              <a:rPr lang="en-US" altLang="zh-TW" sz="6000">
                <a:latin typeface="Calibri"/>
                <a:ea typeface="新細明體"/>
                <a:cs typeface="Calibri"/>
              </a:rPr>
              <a:t>Summary</a:t>
            </a:r>
            <a:endParaRPr lang="en-US" altLang="zh-TW" sz="6000">
              <a:ea typeface="新細明體"/>
            </a:endParaRPr>
          </a:p>
        </p:txBody>
      </p:sp>
      <p:graphicFrame>
        <p:nvGraphicFramePr>
          <p:cNvPr id="4" name="內容版面配置區 3">
            <a:extLst>
              <a:ext uri="{FF2B5EF4-FFF2-40B4-BE49-F238E27FC236}">
                <a16:creationId xmlns:a16="http://schemas.microsoft.com/office/drawing/2014/main" id="{D0A5FD89-425B-03FC-E2EA-F869B2B768A6}"/>
              </a:ext>
            </a:extLst>
          </p:cNvPr>
          <p:cNvGraphicFramePr>
            <a:graphicFrameLocks noGrp="1"/>
          </p:cNvGraphicFramePr>
          <p:nvPr>
            <p:ph idx="1"/>
            <p:extLst>
              <p:ext uri="{D42A27DB-BD31-4B8C-83A1-F6EECF244321}">
                <p14:modId xmlns:p14="http://schemas.microsoft.com/office/powerpoint/2010/main" val="4170010433"/>
              </p:ext>
            </p:extLst>
          </p:nvPr>
        </p:nvGraphicFramePr>
        <p:xfrm>
          <a:off x="5382883" y="1465083"/>
          <a:ext cx="5385819" cy="39278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765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991F8-B12C-8108-E18E-57B5E9A94BC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7357089-ACEB-DE15-D682-7EADA7EBDB0E}"/>
              </a:ext>
            </a:extLst>
          </p:cNvPr>
          <p:cNvSpPr>
            <a:spLocks noGrp="1"/>
          </p:cNvSpPr>
          <p:nvPr>
            <p:ph type="title"/>
          </p:nvPr>
        </p:nvSpPr>
        <p:spPr/>
        <p:txBody>
          <a:bodyPr/>
          <a:lstStyle/>
          <a:p>
            <a:r>
              <a:rPr lang="en-US" altLang="zh-TW">
                <a:latin typeface="Calibri"/>
                <a:ea typeface="新細明體"/>
                <a:cs typeface="Calibri"/>
              </a:rPr>
              <a:t>Key Findings</a:t>
            </a:r>
            <a:endParaRPr lang="en-US"/>
          </a:p>
        </p:txBody>
      </p:sp>
      <p:sp>
        <p:nvSpPr>
          <p:cNvPr id="3" name="文字方塊 2">
            <a:extLst>
              <a:ext uri="{FF2B5EF4-FFF2-40B4-BE49-F238E27FC236}">
                <a16:creationId xmlns:a16="http://schemas.microsoft.com/office/drawing/2014/main" id="{4C2960EE-C433-39B0-9D61-3819687D221D}"/>
              </a:ext>
            </a:extLst>
          </p:cNvPr>
          <p:cNvSpPr txBox="1"/>
          <p:nvPr/>
        </p:nvSpPr>
        <p:spPr>
          <a:xfrm>
            <a:off x="1100445" y="1352126"/>
            <a:ext cx="10054086" cy="5157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200"/>
              </a:spcBef>
              <a:spcAft>
                <a:spcPts val="200"/>
              </a:spcAft>
              <a:buFont typeface="Arial"/>
              <a:buChar char="•"/>
            </a:pPr>
            <a:r>
              <a:rPr lang="zh-TW" sz="2800">
                <a:solidFill>
                  <a:srgbClr val="033A71"/>
                </a:solidFill>
                <a:latin typeface="Calibri Light"/>
                <a:ea typeface="新細明體"/>
                <a:cs typeface="Calibri Light"/>
              </a:rPr>
              <a:t>Geospatial Model</a:t>
            </a:r>
            <a:endParaRPr lang="zh-TW" sz="2800">
              <a:latin typeface="Calibri Light"/>
              <a:ea typeface="新細明體"/>
              <a:cs typeface="Calibri Light"/>
            </a:endParaRPr>
          </a:p>
          <a:p>
            <a:pPr marL="383540" lvl="1" indent="-285750">
              <a:lnSpc>
                <a:spcPct val="90000"/>
              </a:lnSpc>
              <a:spcBef>
                <a:spcPts val="200"/>
              </a:spcBef>
              <a:spcAft>
                <a:spcPts val="400"/>
              </a:spcAft>
              <a:buFont typeface="Courier New"/>
              <a:buChar char="o"/>
            </a:pPr>
            <a:r>
              <a:rPr lang="en-US" altLang="zh-TW" sz="2400">
                <a:solidFill>
                  <a:srgbClr val="033A71"/>
                </a:solidFill>
                <a:latin typeface="Calibri Light"/>
                <a:ea typeface="新細明體"/>
                <a:cs typeface="Calibri Light"/>
              </a:rPr>
              <a:t>Most important features:</a:t>
            </a:r>
          </a:p>
          <a:p>
            <a:pPr marL="554990" lvl="2">
              <a:lnSpc>
                <a:spcPct val="90000"/>
              </a:lnSpc>
              <a:spcBef>
                <a:spcPts val="200"/>
              </a:spcBef>
              <a:spcAft>
                <a:spcPts val="400"/>
              </a:spcAft>
            </a:pPr>
            <a:r>
              <a:rPr lang="en-US" sz="2000">
                <a:solidFill>
                  <a:srgbClr val="033A71"/>
                </a:solidFill>
                <a:latin typeface="Calibri Light"/>
                <a:ea typeface="新細明體"/>
                <a:cs typeface="Calibri Light"/>
              </a:rPr>
              <a:t>2m temperature, 2m dewpoint temperature, and total precipitation</a:t>
            </a:r>
          </a:p>
          <a:p>
            <a:pPr indent="-359410">
              <a:lnSpc>
                <a:spcPct val="90000"/>
              </a:lnSpc>
              <a:spcBef>
                <a:spcPts val="200"/>
              </a:spcBef>
              <a:spcAft>
                <a:spcPts val="400"/>
              </a:spcAft>
              <a:buFont typeface="Arial"/>
              <a:buChar char="•"/>
            </a:pPr>
            <a:r>
              <a:rPr lang="zh-TW" altLang="en-US" sz="2400">
                <a:solidFill>
                  <a:srgbClr val="033A71"/>
                </a:solidFill>
                <a:latin typeface="Calibri Light"/>
                <a:ea typeface="新細明體"/>
                <a:cs typeface="Calibri Light"/>
              </a:rPr>
              <a:t>Impact on </a:t>
            </a:r>
            <a:r>
              <a:rPr lang="zh-TW" altLang="en-US" sz="2400" b="1">
                <a:solidFill>
                  <a:srgbClr val="033A71"/>
                </a:solidFill>
                <a:latin typeface="Calibri Light"/>
                <a:ea typeface="新細明體"/>
                <a:cs typeface="Calibri Light"/>
              </a:rPr>
              <a:t>fire risk</a:t>
            </a:r>
            <a:r>
              <a:rPr lang="zh-TW" altLang="en-US" sz="2400">
                <a:solidFill>
                  <a:srgbClr val="033A71"/>
                </a:solidFill>
                <a:latin typeface="Calibri Light"/>
                <a:ea typeface="新細明體"/>
                <a:cs typeface="Calibri Light"/>
              </a:rPr>
              <a:t> </a:t>
            </a:r>
          </a:p>
          <a:p>
            <a:pPr lvl="1" indent="-359410">
              <a:lnSpc>
                <a:spcPct val="90000"/>
              </a:lnSpc>
              <a:spcBef>
                <a:spcPts val="200"/>
              </a:spcBef>
              <a:spcAft>
                <a:spcPts val="400"/>
              </a:spcAft>
              <a:buFont typeface="Courier New"/>
              <a:buChar char="o"/>
            </a:pPr>
            <a:r>
              <a:rPr lang="zh-TW" altLang="en-US" sz="2400">
                <a:solidFill>
                  <a:srgbClr val="033A71"/>
                </a:solidFill>
                <a:latin typeface="Calibri Light"/>
                <a:ea typeface="新細明體"/>
                <a:cs typeface="Calibri Light"/>
              </a:rPr>
              <a:t>Higher 2m temperature increases fire probability</a:t>
            </a:r>
          </a:p>
          <a:p>
            <a:pPr lvl="1" indent="-359410">
              <a:lnSpc>
                <a:spcPct val="90000"/>
              </a:lnSpc>
              <a:spcBef>
                <a:spcPts val="200"/>
              </a:spcBef>
              <a:spcAft>
                <a:spcPts val="400"/>
              </a:spcAft>
              <a:buFont typeface="Courier New"/>
              <a:buChar char="o"/>
            </a:pPr>
            <a:r>
              <a:rPr lang="zh-TW" altLang="en-US" sz="2400">
                <a:solidFill>
                  <a:srgbClr val="033A71"/>
                </a:solidFill>
                <a:latin typeface="Calibri Light"/>
                <a:ea typeface="新細明體"/>
                <a:cs typeface="Calibri Light"/>
              </a:rPr>
              <a:t>Greater total precipitation decreases fire probability</a:t>
            </a:r>
          </a:p>
          <a:p>
            <a:pPr marL="285750" indent="-359410">
              <a:lnSpc>
                <a:spcPct val="90000"/>
              </a:lnSpc>
              <a:spcBef>
                <a:spcPts val="200"/>
              </a:spcBef>
              <a:spcAft>
                <a:spcPts val="400"/>
              </a:spcAft>
              <a:buFont typeface="Arial,Sans-Serif"/>
              <a:buChar char="•"/>
            </a:pPr>
            <a:r>
              <a:rPr lang="zh-TW" sz="2400">
                <a:solidFill>
                  <a:srgbClr val="033A71"/>
                </a:solidFill>
                <a:latin typeface="Calibri Light"/>
                <a:ea typeface="新細明體"/>
                <a:cs typeface="Calibri Light"/>
              </a:rPr>
              <a:t>Impact on </a:t>
            </a:r>
            <a:r>
              <a:rPr lang="zh-TW" sz="2400" b="1">
                <a:solidFill>
                  <a:srgbClr val="033A71"/>
                </a:solidFill>
                <a:latin typeface="Calibri Light"/>
                <a:ea typeface="新細明體"/>
                <a:cs typeface="Calibri Light"/>
              </a:rPr>
              <a:t>property damage</a:t>
            </a:r>
            <a:endParaRPr lang="en-US" altLang="zh-TW" sz="2400">
              <a:solidFill>
                <a:srgbClr val="000000"/>
              </a:solidFill>
              <a:latin typeface="Calibri Light"/>
              <a:ea typeface="新細明體"/>
              <a:cs typeface="Calibri Light"/>
            </a:endParaRPr>
          </a:p>
          <a:p>
            <a:pPr marL="742950" lvl="1" indent="-359410">
              <a:lnSpc>
                <a:spcPct val="90000"/>
              </a:lnSpc>
              <a:spcBef>
                <a:spcPts val="200"/>
              </a:spcBef>
              <a:spcAft>
                <a:spcPts val="400"/>
              </a:spcAft>
              <a:buFont typeface="Courier New"/>
              <a:buChar char="o"/>
            </a:pPr>
            <a:r>
              <a:rPr lang="zh-TW" sz="2400">
                <a:solidFill>
                  <a:srgbClr val="033A71"/>
                </a:solidFill>
                <a:latin typeface="Calibri Light"/>
                <a:ea typeface="新細明體"/>
                <a:cs typeface="Calibri Light"/>
              </a:rPr>
              <a:t>2m temperature &amp; dewpoint temperature show positive correlation</a:t>
            </a:r>
            <a:endParaRPr lang="en-US" altLang="zh-TW" sz="2400">
              <a:solidFill>
                <a:srgbClr val="000000"/>
              </a:solidFill>
              <a:latin typeface="Calibri Light"/>
              <a:ea typeface="新細明體"/>
              <a:cs typeface="Calibri Light"/>
            </a:endParaRPr>
          </a:p>
          <a:p>
            <a:pPr marL="742950" lvl="1" indent="-359410">
              <a:lnSpc>
                <a:spcPct val="90000"/>
              </a:lnSpc>
              <a:spcBef>
                <a:spcPts val="200"/>
              </a:spcBef>
              <a:spcAft>
                <a:spcPts val="400"/>
              </a:spcAft>
              <a:buFont typeface="Courier New"/>
              <a:buChar char="o"/>
            </a:pPr>
            <a:r>
              <a:rPr lang="zh-TW" sz="2400">
                <a:solidFill>
                  <a:srgbClr val="033A71"/>
                </a:solidFill>
                <a:latin typeface="Calibri Light"/>
                <a:ea typeface="新細明體"/>
                <a:cs typeface="Calibri Light"/>
              </a:rPr>
              <a:t>High vegetation leaf area index also positively correlated with property damage</a:t>
            </a:r>
            <a:endParaRPr lang="zh-TW">
              <a:solidFill>
                <a:srgbClr val="000000"/>
              </a:solidFill>
              <a:latin typeface="Calibri"/>
              <a:ea typeface="新細明體"/>
              <a:cs typeface="Calibri"/>
            </a:endParaRPr>
          </a:p>
          <a:p>
            <a:pPr marL="285750" indent="-359410">
              <a:lnSpc>
                <a:spcPct val="90000"/>
              </a:lnSpc>
              <a:spcBef>
                <a:spcPts val="200"/>
              </a:spcBef>
              <a:spcAft>
                <a:spcPts val="400"/>
              </a:spcAft>
              <a:buFont typeface="Arial"/>
              <a:buChar char="•"/>
            </a:pPr>
            <a:r>
              <a:rPr lang="zh-TW" altLang="en-US" sz="2400">
                <a:solidFill>
                  <a:srgbClr val="033A71"/>
                </a:solidFill>
                <a:latin typeface="Calibri Light"/>
                <a:ea typeface="新細明體"/>
                <a:cs typeface="Calibri Light"/>
              </a:rPr>
              <a:t>Seasonal risk prediction shows that higher temperatures lead to more fire occurrences</a:t>
            </a:r>
            <a:endParaRPr lang="zh-TW">
              <a:solidFill>
                <a:srgbClr val="000000"/>
              </a:solidFill>
              <a:latin typeface="Calibri"/>
              <a:ea typeface="新細明體"/>
              <a:cs typeface="Calibri"/>
            </a:endParaRPr>
          </a:p>
          <a:p>
            <a:pPr indent="-359410">
              <a:lnSpc>
                <a:spcPct val="90000"/>
              </a:lnSpc>
              <a:spcBef>
                <a:spcPts val="200"/>
              </a:spcBef>
              <a:spcAft>
                <a:spcPts val="400"/>
              </a:spcAft>
              <a:buFont typeface="Arial"/>
              <a:buChar char="•"/>
            </a:pPr>
            <a:endParaRPr lang="zh-TW" altLang="en-US" sz="2400" b="1">
              <a:solidFill>
                <a:srgbClr val="033A71"/>
              </a:solidFill>
              <a:latin typeface="Calibri Light"/>
              <a:ea typeface="新細明體"/>
              <a:cs typeface="Calibri Light"/>
            </a:endParaRPr>
          </a:p>
        </p:txBody>
      </p:sp>
    </p:spTree>
    <p:extLst>
      <p:ext uri="{BB962C8B-B14F-4D97-AF65-F5344CB8AC3E}">
        <p14:creationId xmlns:p14="http://schemas.microsoft.com/office/powerpoint/2010/main" val="2019334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F5476-4DFF-E6C2-32CF-9D9F4D030641}"/>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84993C9-2759-B101-A458-F7A00B0192A6}"/>
              </a:ext>
            </a:extLst>
          </p:cNvPr>
          <p:cNvSpPr>
            <a:spLocks noGrp="1"/>
          </p:cNvSpPr>
          <p:nvPr>
            <p:ph type="title"/>
          </p:nvPr>
        </p:nvSpPr>
        <p:spPr/>
        <p:txBody>
          <a:bodyPr/>
          <a:lstStyle/>
          <a:p>
            <a:r>
              <a:rPr lang="en-US" altLang="zh-TW">
                <a:latin typeface="Calibri"/>
                <a:ea typeface="新細明體"/>
                <a:cs typeface="Calibri"/>
              </a:rPr>
              <a:t>Recommendations</a:t>
            </a:r>
            <a:endParaRPr lang="en-US"/>
          </a:p>
        </p:txBody>
      </p:sp>
      <p:sp>
        <p:nvSpPr>
          <p:cNvPr id="3" name="TextBox 2">
            <a:extLst>
              <a:ext uri="{FF2B5EF4-FFF2-40B4-BE49-F238E27FC236}">
                <a16:creationId xmlns:a16="http://schemas.microsoft.com/office/drawing/2014/main" id="{BBAAABB8-6166-3F60-627C-5AEA3EF6B148}"/>
              </a:ext>
            </a:extLst>
          </p:cNvPr>
          <p:cNvSpPr txBox="1"/>
          <p:nvPr/>
        </p:nvSpPr>
        <p:spPr>
          <a:xfrm>
            <a:off x="1100667" y="1718733"/>
            <a:ext cx="68410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a:t>Monitor 2m Temperature</a:t>
            </a:r>
            <a:r>
              <a:rPr lang="en-US"/>
              <a:t>:</a:t>
            </a:r>
            <a:br>
              <a:rPr lang="en-US"/>
            </a:br>
            <a:r>
              <a:rPr lang="en-US"/>
              <a:t>Focus on areas approaching 280 K, where the highest increase in fire probability is observed (Random Forest model).</a:t>
            </a:r>
          </a:p>
          <a:p>
            <a:pPr marL="228600" indent="-228600">
              <a:buFont typeface=""/>
              <a:buChar char="•"/>
            </a:pPr>
            <a:r>
              <a:rPr lang="en-US" b="1"/>
              <a:t>Track 2m Dewpoint Temperature</a:t>
            </a:r>
            <a:r>
              <a:rPr lang="en-US"/>
              <a:t>:</a:t>
            </a:r>
            <a:br>
              <a:rPr lang="en-US"/>
            </a:br>
            <a:r>
              <a:rPr lang="en-US"/>
              <a:t>Areas with dewpoint up to 280 K show elevated fire risk.</a:t>
            </a:r>
            <a:endParaRPr lang="en-US">
              <a:ea typeface="Calibri"/>
              <a:cs typeface="Calibri"/>
            </a:endParaRPr>
          </a:p>
          <a:p>
            <a:pPr marL="228600" indent="-228600">
              <a:buFont typeface=""/>
              <a:buChar char="•"/>
            </a:pPr>
            <a:r>
              <a:rPr lang="en-US" b="1"/>
              <a:t>Watch for Low Precipitation Zones</a:t>
            </a:r>
            <a:r>
              <a:rPr lang="en-US"/>
              <a:t>:</a:t>
            </a:r>
            <a:br>
              <a:rPr lang="en-US"/>
            </a:br>
            <a:r>
              <a:rPr lang="en-US"/>
              <a:t>Regions with low rainfall consistently show a higher chance of fires.</a:t>
            </a:r>
            <a:endParaRPr lang="en-US">
              <a:ea typeface="Calibri"/>
              <a:cs typeface="Calibri"/>
            </a:endParaRPr>
          </a:p>
          <a:p>
            <a:pPr marL="228600" indent="-228600">
              <a:buFont typeface=""/>
              <a:buChar char="•"/>
            </a:pPr>
            <a:r>
              <a:rPr lang="en-US" b="1"/>
              <a:t>Identify Dense Vegetation Areas</a:t>
            </a:r>
            <a:r>
              <a:rPr lang="en-US"/>
              <a:t>:</a:t>
            </a:r>
            <a:br>
              <a:rPr lang="en-US"/>
            </a:br>
            <a:r>
              <a:rPr lang="en-US"/>
              <a:t>Areas with high Leaf Area Index (LAI) are positively linked to greater property damage (correlation analysis).</a:t>
            </a:r>
            <a:endParaRPr lang="en-US">
              <a:ea typeface="Calibri"/>
              <a:cs typeface="Calibri"/>
            </a:endParaRPr>
          </a:p>
          <a:p>
            <a:pPr marL="228600" indent="-228600">
              <a:buFont typeface=""/>
              <a:buChar char="•"/>
            </a:pPr>
            <a:r>
              <a:rPr lang="en-US" b="1"/>
              <a:t>Actionable Response</a:t>
            </a:r>
            <a:r>
              <a:rPr lang="en-US"/>
              <a:t>:</a:t>
            </a:r>
            <a:br>
              <a:rPr lang="en-US"/>
            </a:br>
            <a:r>
              <a:rPr lang="en-US"/>
              <a:t>With these indicators, BC SMART can proactively target high-risk zones for early intervention.</a:t>
            </a:r>
            <a:endParaRPr lang="en-US">
              <a:ea typeface="Calibri"/>
              <a:cs typeface="Calibri"/>
            </a:endParaRPr>
          </a:p>
        </p:txBody>
      </p:sp>
    </p:spTree>
    <p:extLst>
      <p:ext uri="{BB962C8B-B14F-4D97-AF65-F5344CB8AC3E}">
        <p14:creationId xmlns:p14="http://schemas.microsoft.com/office/powerpoint/2010/main" val="104746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A8517-34BD-A47E-2944-44EC9A1D1DE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D981F27-E784-0B8C-973F-C4B40D7F7791}"/>
              </a:ext>
            </a:extLst>
          </p:cNvPr>
          <p:cNvSpPr>
            <a:spLocks noGrp="1"/>
          </p:cNvSpPr>
          <p:nvPr>
            <p:ph type="title"/>
          </p:nvPr>
        </p:nvSpPr>
        <p:spPr/>
        <p:txBody>
          <a:bodyPr/>
          <a:lstStyle/>
          <a:p>
            <a:r>
              <a:rPr lang="en-US" altLang="zh-TW">
                <a:latin typeface="Calibri"/>
                <a:ea typeface="新細明體"/>
                <a:cs typeface="Calibri"/>
              </a:rPr>
              <a:t>Implementation Plan</a:t>
            </a:r>
            <a:endParaRPr lang="en-US"/>
          </a:p>
        </p:txBody>
      </p:sp>
      <p:sp>
        <p:nvSpPr>
          <p:cNvPr id="4" name="TextBox 3">
            <a:extLst>
              <a:ext uri="{FF2B5EF4-FFF2-40B4-BE49-F238E27FC236}">
                <a16:creationId xmlns:a16="http://schemas.microsoft.com/office/drawing/2014/main" id="{A2AF483F-95A3-5FB9-698E-641A0A95C224}"/>
              </a:ext>
            </a:extLst>
          </p:cNvPr>
          <p:cNvSpPr txBox="1"/>
          <p:nvPr/>
        </p:nvSpPr>
        <p:spPr>
          <a:xfrm>
            <a:off x="1098331" y="1650124"/>
            <a:ext cx="684223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 How BCIT SMART Can Apply the Models</a:t>
            </a:r>
          </a:p>
          <a:p>
            <a:pPr marL="228600" indent="-228600">
              <a:buFont typeface=""/>
              <a:buChar char="•"/>
            </a:pPr>
            <a:r>
              <a:rPr lang="en-US" b="1"/>
              <a:t>Fire Probability Mapping</a:t>
            </a:r>
            <a:r>
              <a:rPr lang="en-US"/>
              <a:t>:</a:t>
            </a:r>
            <a:br>
              <a:rPr lang="en-US"/>
            </a:br>
            <a:r>
              <a:rPr lang="en-US"/>
              <a:t>Use Random Forest models and existing climate data to create 5-year forecasts and generate predicted fire probability maps across BC.</a:t>
            </a:r>
            <a:endParaRPr lang="en-US">
              <a:ea typeface="Calibri"/>
              <a:cs typeface="Calibri"/>
            </a:endParaRPr>
          </a:p>
          <a:p>
            <a:pPr marL="228600" indent="-228600">
              <a:buFont typeface=""/>
              <a:buChar char="•"/>
            </a:pPr>
            <a:r>
              <a:rPr lang="en-US" b="1"/>
              <a:t>Targeted Drone Monitoring</a:t>
            </a:r>
            <a:r>
              <a:rPr lang="en-US"/>
              <a:t>:</a:t>
            </a:r>
            <a:br>
              <a:rPr lang="en-US"/>
            </a:br>
            <a:r>
              <a:rPr lang="en-US"/>
              <a:t>One year in advance, deploy drones to survey utility infrastructure in areas with ≥50% predicted fire risk, collecting detailed temperature and precipitation data.</a:t>
            </a:r>
            <a:endParaRPr lang="en-US">
              <a:ea typeface="Calibri"/>
              <a:cs typeface="Calibri"/>
            </a:endParaRPr>
          </a:p>
          <a:p>
            <a:pPr marL="228600" indent="-228600">
              <a:buFont typeface=""/>
              <a:buChar char="•"/>
            </a:pPr>
            <a:r>
              <a:rPr lang="en-US" b="1"/>
              <a:t>Proactive Operational Planning</a:t>
            </a:r>
            <a:r>
              <a:rPr lang="en-US"/>
              <a:t>:</a:t>
            </a:r>
            <a:br>
              <a:rPr lang="en-US"/>
            </a:br>
            <a:r>
              <a:rPr lang="en-US"/>
              <a:t>Based on forecasted risk levels, wildfire services and local utilities can:</a:t>
            </a:r>
            <a:endParaRPr lang="en-US">
              <a:ea typeface="Calibri"/>
              <a:cs typeface="Calibri"/>
            </a:endParaRPr>
          </a:p>
          <a:p>
            <a:pPr marL="685800" lvl="2" indent="-228600">
              <a:buFont typeface="Wingdings"/>
              <a:buChar char="§"/>
            </a:pPr>
            <a:r>
              <a:rPr lang="en-US"/>
              <a:t>Issue crew safety bulletins</a:t>
            </a:r>
            <a:endParaRPr lang="en-US">
              <a:ea typeface="Calibri"/>
              <a:cs typeface="Calibri"/>
            </a:endParaRPr>
          </a:p>
          <a:p>
            <a:pPr marL="685800" lvl="2" indent="-228600">
              <a:buFont typeface="Wingdings"/>
              <a:buChar char="§"/>
            </a:pPr>
            <a:r>
              <a:rPr lang="en-US"/>
              <a:t>Plan public safety power shutoffs</a:t>
            </a:r>
            <a:endParaRPr lang="en-US">
              <a:ea typeface="Calibri"/>
              <a:cs typeface="Calibri"/>
            </a:endParaRPr>
          </a:p>
          <a:p>
            <a:pPr marL="685800" lvl="2" indent="-228600">
              <a:buFont typeface="Wingdings"/>
              <a:buChar char="§"/>
            </a:pPr>
            <a:r>
              <a:rPr lang="en-US"/>
              <a:t>Adjust operations in high-risk zones</a:t>
            </a:r>
            <a:endParaRPr lang="en-US" b="1">
              <a:ea typeface="Calibri"/>
              <a:cs typeface="Calibri"/>
            </a:endParaRPr>
          </a:p>
        </p:txBody>
      </p:sp>
    </p:spTree>
    <p:extLst>
      <p:ext uri="{BB962C8B-B14F-4D97-AF65-F5344CB8AC3E}">
        <p14:creationId xmlns:p14="http://schemas.microsoft.com/office/powerpoint/2010/main" val="970994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5409A-DB92-9ED0-6C7A-39EAB92DF20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39D61386-ED8E-D132-9AAF-3BFEFAFEF7B3}"/>
              </a:ext>
            </a:extLst>
          </p:cNvPr>
          <p:cNvSpPr>
            <a:spLocks noGrp="1"/>
          </p:cNvSpPr>
          <p:nvPr>
            <p:ph type="title"/>
          </p:nvPr>
        </p:nvSpPr>
        <p:spPr/>
        <p:txBody>
          <a:bodyPr/>
          <a:lstStyle/>
          <a:p>
            <a:r>
              <a:rPr lang="en-US" altLang="zh-TW">
                <a:latin typeface="Calibri"/>
                <a:ea typeface="新細明體"/>
                <a:cs typeface="Calibri"/>
              </a:rPr>
              <a:t>Conclusion</a:t>
            </a:r>
            <a:endParaRPr lang="en-US"/>
          </a:p>
        </p:txBody>
      </p:sp>
      <p:sp>
        <p:nvSpPr>
          <p:cNvPr id="3" name="TextBox 2">
            <a:extLst>
              <a:ext uri="{FF2B5EF4-FFF2-40B4-BE49-F238E27FC236}">
                <a16:creationId xmlns:a16="http://schemas.microsoft.com/office/drawing/2014/main" id="{F83114BB-70E7-4627-F717-6BF639C4AB04}"/>
              </a:ext>
            </a:extLst>
          </p:cNvPr>
          <p:cNvSpPr txBox="1"/>
          <p:nvPr/>
        </p:nvSpPr>
        <p:spPr>
          <a:xfrm>
            <a:off x="1243235" y="1491881"/>
            <a:ext cx="9945882"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ptos"/>
              </a:rPr>
              <a:t>Due to this model:</a:t>
            </a:r>
          </a:p>
          <a:p>
            <a:pPr marL="457200" indent="-457200">
              <a:buFont typeface="Arial"/>
              <a:buChar char="•"/>
            </a:pPr>
            <a:r>
              <a:rPr lang="en-US" sz="2800">
                <a:latin typeface="Aptos"/>
              </a:rPr>
              <a:t>Can accurately predict the occurrence of fires.</a:t>
            </a:r>
            <a:endParaRPr lang="en-US" sz="2800">
              <a:latin typeface="Aptos"/>
              <a:ea typeface="Calibri" panose="020F0502020204030204"/>
              <a:cs typeface="Calibri" panose="020F0502020204030204"/>
            </a:endParaRPr>
          </a:p>
          <a:p>
            <a:pPr marL="457200" indent="-457200">
              <a:buFont typeface="Arial"/>
              <a:buChar char="•"/>
            </a:pPr>
            <a:r>
              <a:rPr lang="en-US" sz="2800">
                <a:latin typeface="Aptos"/>
              </a:rPr>
              <a:t>Can perform on the relevant explanatory variables to detect areas with a high risk of fires one season ahead.</a:t>
            </a:r>
            <a:endParaRPr lang="en-US">
              <a:latin typeface="Calibri" panose="020F0502020204030204"/>
              <a:ea typeface="Calibri"/>
              <a:cs typeface="Calibri"/>
            </a:endParaRPr>
          </a:p>
          <a:p>
            <a:endParaRPr lang="en-US" sz="2800">
              <a:latin typeface="Aptos"/>
            </a:endParaRPr>
          </a:p>
          <a:p>
            <a:r>
              <a:rPr lang="en-US" sz="2800">
                <a:latin typeface="Aptos"/>
              </a:rPr>
              <a:t>It's costly to implement but will ultimately save lives and reduce </a:t>
            </a:r>
            <a:r>
              <a:rPr lang="en-US" sz="2800" dirty="0">
                <a:latin typeface="Aptos"/>
              </a:rPr>
              <a:t>the impact wildfires have on the environment and property.</a:t>
            </a:r>
            <a:endParaRPr lang="en-US" dirty="0">
              <a:ea typeface="Calibri"/>
              <a:cs typeface="Calibri"/>
            </a:endParaRPr>
          </a:p>
        </p:txBody>
      </p:sp>
    </p:spTree>
    <p:extLst>
      <p:ext uri="{BB962C8B-B14F-4D97-AF65-F5344CB8AC3E}">
        <p14:creationId xmlns:p14="http://schemas.microsoft.com/office/powerpoint/2010/main" val="1172674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F0953-72C5-B8A0-B4C5-C2573D9D891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CAFDE0A-70A3-D7BD-83E3-B4C95908AD75}"/>
              </a:ext>
            </a:extLst>
          </p:cNvPr>
          <p:cNvSpPr>
            <a:spLocks noGrp="1"/>
          </p:cNvSpPr>
          <p:nvPr>
            <p:ph type="ctrTitle"/>
          </p:nvPr>
        </p:nvSpPr>
        <p:spPr/>
        <p:txBody>
          <a:bodyPr/>
          <a:lstStyle/>
          <a:p>
            <a:r>
              <a:rPr lang="en-US" altLang="zh-TW">
                <a:latin typeface="Calibri"/>
                <a:ea typeface="新細明體"/>
                <a:cs typeface="Calibri"/>
              </a:rPr>
              <a:t>Q &amp; A</a:t>
            </a:r>
            <a:endParaRPr lang="en-US" altLang="zh-TW">
              <a:ea typeface="新細明體"/>
            </a:endParaRPr>
          </a:p>
        </p:txBody>
      </p:sp>
      <p:sp>
        <p:nvSpPr>
          <p:cNvPr id="3" name="副標題 2">
            <a:extLst>
              <a:ext uri="{FF2B5EF4-FFF2-40B4-BE49-F238E27FC236}">
                <a16:creationId xmlns:a16="http://schemas.microsoft.com/office/drawing/2014/main" id="{A31FF9FB-4BED-DE96-45D7-9BB892ED19D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513439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3A70F3-F8BB-33B9-0A36-EC291B02F5BE}"/>
              </a:ext>
            </a:extLst>
          </p:cNvPr>
          <p:cNvSpPr>
            <a:spLocks noGrp="1"/>
          </p:cNvSpPr>
          <p:nvPr>
            <p:ph type="ctrTitle"/>
          </p:nvPr>
        </p:nvSpPr>
        <p:spPr/>
        <p:txBody>
          <a:bodyPr/>
          <a:lstStyle/>
          <a:p>
            <a:r>
              <a:rPr lang="en-US" altLang="zh-TW"/>
              <a:t>Thank You!</a:t>
            </a:r>
            <a:endParaRPr lang="zh-TW" altLang="en-US"/>
          </a:p>
        </p:txBody>
      </p:sp>
      <p:sp>
        <p:nvSpPr>
          <p:cNvPr id="3" name="副標題 2">
            <a:extLst>
              <a:ext uri="{FF2B5EF4-FFF2-40B4-BE49-F238E27FC236}">
                <a16:creationId xmlns:a16="http://schemas.microsoft.com/office/drawing/2014/main" id="{A34BF880-76CB-4617-9E91-CB611314E35C}"/>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6648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3FB613-C9B8-58D5-80C1-2BB1488CA6BF}"/>
              </a:ext>
            </a:extLst>
          </p:cNvPr>
          <p:cNvSpPr>
            <a:spLocks noGrp="1"/>
          </p:cNvSpPr>
          <p:nvPr>
            <p:ph type="title"/>
          </p:nvPr>
        </p:nvSpPr>
        <p:spPr/>
        <p:txBody>
          <a:bodyPr/>
          <a:lstStyle/>
          <a:p>
            <a:r>
              <a:rPr lang="en-US" altLang="zh-TW"/>
              <a:t>Variables</a:t>
            </a:r>
            <a:endParaRPr lang="zh-TW" altLang="en-US"/>
          </a:p>
        </p:txBody>
      </p:sp>
      <p:graphicFrame>
        <p:nvGraphicFramePr>
          <p:cNvPr id="4" name="內容版面配置區 3">
            <a:extLst>
              <a:ext uri="{FF2B5EF4-FFF2-40B4-BE49-F238E27FC236}">
                <a16:creationId xmlns:a16="http://schemas.microsoft.com/office/drawing/2014/main" id="{76F462C1-460A-60D4-0967-839BD385EF32}"/>
              </a:ext>
            </a:extLst>
          </p:cNvPr>
          <p:cNvGraphicFramePr>
            <a:graphicFrameLocks noGrp="1"/>
          </p:cNvGraphicFramePr>
          <p:nvPr>
            <p:ph idx="1"/>
            <p:extLst>
              <p:ext uri="{D42A27DB-BD31-4B8C-83A1-F6EECF244321}">
                <p14:modId xmlns:p14="http://schemas.microsoft.com/office/powerpoint/2010/main" val="1319708280"/>
              </p:ext>
            </p:extLst>
          </p:nvPr>
        </p:nvGraphicFramePr>
        <p:xfrm>
          <a:off x="520995" y="1390245"/>
          <a:ext cx="11185452" cy="4825584"/>
        </p:xfrm>
        <a:graphic>
          <a:graphicData uri="http://schemas.openxmlformats.org/drawingml/2006/table">
            <a:tbl>
              <a:tblPr firstRow="1" bandRow="1">
                <a:tableStyleId>{85BE263C-DBD7-4A20-BB59-AAB30ACAA65A}</a:tableStyleId>
              </a:tblPr>
              <a:tblGrid>
                <a:gridCol w="3728484">
                  <a:extLst>
                    <a:ext uri="{9D8B030D-6E8A-4147-A177-3AD203B41FA5}">
                      <a16:colId xmlns:a16="http://schemas.microsoft.com/office/drawing/2014/main" val="4218494745"/>
                    </a:ext>
                  </a:extLst>
                </a:gridCol>
                <a:gridCol w="3728484">
                  <a:extLst>
                    <a:ext uri="{9D8B030D-6E8A-4147-A177-3AD203B41FA5}">
                      <a16:colId xmlns:a16="http://schemas.microsoft.com/office/drawing/2014/main" val="644380273"/>
                    </a:ext>
                  </a:extLst>
                </a:gridCol>
                <a:gridCol w="3728484">
                  <a:extLst>
                    <a:ext uri="{9D8B030D-6E8A-4147-A177-3AD203B41FA5}">
                      <a16:colId xmlns:a16="http://schemas.microsoft.com/office/drawing/2014/main" val="501858773"/>
                    </a:ext>
                  </a:extLst>
                </a:gridCol>
              </a:tblGrid>
              <a:tr h="370840">
                <a:tc>
                  <a:txBody>
                    <a:bodyPr/>
                    <a:lstStyle/>
                    <a:p>
                      <a:r>
                        <a:rPr lang="en-US" sz="2000" b="1"/>
                        <a:t>Variable</a:t>
                      </a:r>
                    </a:p>
                  </a:txBody>
                  <a:tcPr marL="123312" marR="123312" marT="61656" marB="61656" anchor="ctr"/>
                </a:tc>
                <a:tc>
                  <a:txBody>
                    <a:bodyPr/>
                    <a:lstStyle/>
                    <a:p>
                      <a:r>
                        <a:rPr lang="en-US" sz="2000" b="1"/>
                        <a:t>Fire Behavior Role</a:t>
                      </a:r>
                    </a:p>
                  </a:txBody>
                  <a:tcPr marL="123312" marR="123312" marT="61656" marB="61656" anchor="ctr"/>
                </a:tc>
                <a:tc>
                  <a:txBody>
                    <a:bodyPr/>
                    <a:lstStyle/>
                    <a:p>
                      <a:r>
                        <a:rPr lang="en-US" sz="2000" b="1"/>
                        <a:t>Why It’s Useful</a:t>
                      </a:r>
                    </a:p>
                  </a:txBody>
                  <a:tcPr marL="123312" marR="123312" marT="61656" marB="61656" anchor="ctr"/>
                </a:tc>
                <a:extLst>
                  <a:ext uri="{0D108BD9-81ED-4DB2-BD59-A6C34878D82A}">
                    <a16:rowId xmlns:a16="http://schemas.microsoft.com/office/drawing/2014/main" val="236729029"/>
                  </a:ext>
                </a:extLst>
              </a:tr>
              <a:tr h="370840">
                <a:tc>
                  <a:txBody>
                    <a:bodyPr/>
                    <a:lstStyle/>
                    <a:p>
                      <a:r>
                        <a:rPr lang="en-US" sz="2000"/>
                        <a:t>2m temperature</a:t>
                      </a:r>
                    </a:p>
                  </a:txBody>
                  <a:tcPr marL="123312" marR="123312" marT="61656" marB="61656" anchor="ctr"/>
                </a:tc>
                <a:tc>
                  <a:txBody>
                    <a:bodyPr/>
                    <a:lstStyle/>
                    <a:p>
                      <a:r>
                        <a:rPr lang="en-US" sz="2000"/>
                        <a:t>Fuel ignition</a:t>
                      </a:r>
                    </a:p>
                  </a:txBody>
                  <a:tcPr marL="123312" marR="123312" marT="61656" marB="61656" anchor="ctr"/>
                </a:tc>
                <a:tc>
                  <a:txBody>
                    <a:bodyPr/>
                    <a:lstStyle/>
                    <a:p>
                      <a:r>
                        <a:rPr lang="en-US" sz="2000"/>
                        <a:t>Higher temps → drier, more flammable fuels</a:t>
                      </a:r>
                    </a:p>
                  </a:txBody>
                  <a:tcPr marL="123312" marR="123312" marT="61656" marB="61656" anchor="ctr"/>
                </a:tc>
                <a:extLst>
                  <a:ext uri="{0D108BD9-81ED-4DB2-BD59-A6C34878D82A}">
                    <a16:rowId xmlns:a16="http://schemas.microsoft.com/office/drawing/2014/main" val="2975232293"/>
                  </a:ext>
                </a:extLst>
              </a:tr>
              <a:tr h="370840">
                <a:tc>
                  <a:txBody>
                    <a:bodyPr/>
                    <a:lstStyle/>
                    <a:p>
                      <a:r>
                        <a:rPr lang="en-US" sz="2000"/>
                        <a:t>2m dewpoint temperature</a:t>
                      </a:r>
                    </a:p>
                  </a:txBody>
                  <a:tcPr marL="123312" marR="123312" marT="61656" marB="61656" anchor="ctr"/>
                </a:tc>
                <a:tc>
                  <a:txBody>
                    <a:bodyPr/>
                    <a:lstStyle/>
                    <a:p>
                      <a:r>
                        <a:rPr lang="en-US" sz="2000"/>
                        <a:t>Moisture content in air</a:t>
                      </a:r>
                    </a:p>
                  </a:txBody>
                  <a:tcPr marL="123312" marR="123312" marT="61656" marB="61656" anchor="ctr"/>
                </a:tc>
                <a:tc>
                  <a:txBody>
                    <a:bodyPr/>
                    <a:lstStyle/>
                    <a:p>
                      <a:r>
                        <a:rPr lang="en-US" sz="2000"/>
                        <a:t>Lower dewpoint = lower fuel moisture</a:t>
                      </a:r>
                    </a:p>
                  </a:txBody>
                  <a:tcPr marL="123312" marR="123312" marT="61656" marB="61656" anchor="ctr"/>
                </a:tc>
                <a:extLst>
                  <a:ext uri="{0D108BD9-81ED-4DB2-BD59-A6C34878D82A}">
                    <a16:rowId xmlns:a16="http://schemas.microsoft.com/office/drawing/2014/main" val="2286356000"/>
                  </a:ext>
                </a:extLst>
              </a:tr>
              <a:tr h="370840">
                <a:tc>
                  <a:txBody>
                    <a:bodyPr/>
                    <a:lstStyle/>
                    <a:p>
                      <a:r>
                        <a:rPr lang="en-US" sz="2000"/>
                        <a:t>10u &amp; 10v wind</a:t>
                      </a:r>
                    </a:p>
                  </a:txBody>
                  <a:tcPr marL="123312" marR="123312" marT="61656" marB="61656" anchor="ctr"/>
                </a:tc>
                <a:tc>
                  <a:txBody>
                    <a:bodyPr/>
                    <a:lstStyle/>
                    <a:p>
                      <a:r>
                        <a:rPr lang="en-US" sz="2000"/>
                        <a:t>Fire spread direction &amp; speed</a:t>
                      </a:r>
                    </a:p>
                  </a:txBody>
                  <a:tcPr marL="123312" marR="123312" marT="61656" marB="61656" anchor="ctr"/>
                </a:tc>
                <a:tc>
                  <a:txBody>
                    <a:bodyPr/>
                    <a:lstStyle/>
                    <a:p>
                      <a:r>
                        <a:rPr lang="en-US" sz="2000"/>
                        <a:t>Drives how fast and where fires travel</a:t>
                      </a:r>
                    </a:p>
                  </a:txBody>
                  <a:tcPr marL="123312" marR="123312" marT="61656" marB="61656" anchor="ctr"/>
                </a:tc>
                <a:extLst>
                  <a:ext uri="{0D108BD9-81ED-4DB2-BD59-A6C34878D82A}">
                    <a16:rowId xmlns:a16="http://schemas.microsoft.com/office/drawing/2014/main" val="2233494654"/>
                  </a:ext>
                </a:extLst>
              </a:tr>
              <a:tr h="370840">
                <a:tc>
                  <a:txBody>
                    <a:bodyPr/>
                    <a:lstStyle/>
                    <a:p>
                      <a:r>
                        <a:rPr lang="en-US" sz="2000"/>
                        <a:t>Total precipitation</a:t>
                      </a:r>
                    </a:p>
                  </a:txBody>
                  <a:tcPr marL="123312" marR="123312" marT="61656" marB="61656" anchor="ctr"/>
                </a:tc>
                <a:tc>
                  <a:txBody>
                    <a:bodyPr/>
                    <a:lstStyle/>
                    <a:p>
                      <a:r>
                        <a:rPr lang="en-US" sz="2000"/>
                        <a:t>Fuel moisture replenishment</a:t>
                      </a:r>
                    </a:p>
                  </a:txBody>
                  <a:tcPr marL="123312" marR="123312" marT="61656" marB="61656" anchor="ctr"/>
                </a:tc>
                <a:tc>
                  <a:txBody>
                    <a:bodyPr/>
                    <a:lstStyle/>
                    <a:p>
                      <a:r>
                        <a:rPr lang="en-US" sz="2000"/>
                        <a:t>Rainfall reduces fire risk</a:t>
                      </a:r>
                    </a:p>
                  </a:txBody>
                  <a:tcPr marL="123312" marR="123312" marT="61656" marB="61656" anchor="ctr"/>
                </a:tc>
                <a:extLst>
                  <a:ext uri="{0D108BD9-81ED-4DB2-BD59-A6C34878D82A}">
                    <a16:rowId xmlns:a16="http://schemas.microsoft.com/office/drawing/2014/main" val="2499992090"/>
                  </a:ext>
                </a:extLst>
              </a:tr>
              <a:tr h="370840">
                <a:tc>
                  <a:txBody>
                    <a:bodyPr/>
                    <a:lstStyle/>
                    <a:p>
                      <a:pPr algn="l"/>
                      <a:r>
                        <a:rPr lang="en-US" sz="2000"/>
                        <a:t>Fuel type</a:t>
                      </a:r>
                    </a:p>
                  </a:txBody>
                  <a:tcPr marL="123312" marR="123312" marT="61656" marB="61656" anchor="ctr"/>
                </a:tc>
                <a:tc>
                  <a:txBody>
                    <a:bodyPr/>
                    <a:lstStyle/>
                    <a:p>
                      <a:pPr lvl="0" algn="l">
                        <a:lnSpc>
                          <a:spcPct val="100000"/>
                        </a:lnSpc>
                        <a:spcBef>
                          <a:spcPts val="0"/>
                        </a:spcBef>
                        <a:spcAft>
                          <a:spcPts val="0"/>
                        </a:spcAft>
                        <a:buNone/>
                      </a:pPr>
                      <a:r>
                        <a:rPr lang="en-US" sz="2000"/>
                        <a:t>Influences ignition and burn intensity</a:t>
                      </a:r>
                    </a:p>
                  </a:txBody>
                  <a:tcPr marL="123312" marR="123312" marT="61656" marB="61656" anchor="ctr"/>
                </a:tc>
                <a:tc>
                  <a:txBody>
                    <a:bodyPr/>
                    <a:lstStyle/>
                    <a:p>
                      <a:pPr lvl="0" algn="l">
                        <a:buNone/>
                      </a:pPr>
                      <a:r>
                        <a:rPr lang="en-US" sz="2000" b="0" i="0" u="none" strike="noStrike" baseline="0" noProof="0">
                          <a:solidFill>
                            <a:srgbClr val="000000"/>
                          </a:solidFill>
                          <a:latin typeface="Aptos"/>
                        </a:rPr>
                        <a:t>Different fuel types  burn at different rates and intensities</a:t>
                      </a:r>
                      <a:endParaRPr lang="en-US" sz="2000"/>
                    </a:p>
                  </a:txBody>
                  <a:tcPr marL="123312" marR="123312" marT="61656" marB="61656" anchor="ctr"/>
                </a:tc>
                <a:extLst>
                  <a:ext uri="{0D108BD9-81ED-4DB2-BD59-A6C34878D82A}">
                    <a16:rowId xmlns:a16="http://schemas.microsoft.com/office/drawing/2014/main" val="3204401499"/>
                  </a:ext>
                </a:extLst>
              </a:tr>
              <a:tr h="370840">
                <a:tc>
                  <a:txBody>
                    <a:bodyPr/>
                    <a:lstStyle/>
                    <a:p>
                      <a:pPr lvl="0" algn="l">
                        <a:buNone/>
                      </a:pPr>
                      <a:r>
                        <a:rPr lang="en-US" sz="2000" b="0" i="0" u="none" strike="noStrike" baseline="0" noProof="0">
                          <a:solidFill>
                            <a:srgbClr val="000000"/>
                          </a:solidFill>
                          <a:latin typeface="Aptos"/>
                        </a:rPr>
                        <a:t>Leaf Area Index, High Vegetation</a:t>
                      </a:r>
                    </a:p>
                  </a:txBody>
                  <a:tcPr marL="123312" marR="123312" marT="61656" marB="61656" anchor="ctr"/>
                </a:tc>
                <a:tc>
                  <a:txBody>
                    <a:bodyPr/>
                    <a:lstStyle/>
                    <a:p>
                      <a:pPr lvl="0" algn="l">
                        <a:lnSpc>
                          <a:spcPct val="100000"/>
                        </a:lnSpc>
                        <a:spcBef>
                          <a:spcPts val="0"/>
                        </a:spcBef>
                        <a:spcAft>
                          <a:spcPts val="0"/>
                        </a:spcAft>
                        <a:buNone/>
                      </a:pPr>
                      <a:r>
                        <a:rPr lang="en-US" sz="2000"/>
                        <a:t>Affects fuel load and canopy density</a:t>
                      </a:r>
                    </a:p>
                  </a:txBody>
                  <a:tcPr marL="123312" marR="123312" marT="61656" marB="61656" anchor="ctr"/>
                </a:tc>
                <a:tc>
                  <a:txBody>
                    <a:bodyPr/>
                    <a:lstStyle/>
                    <a:p>
                      <a:pPr lvl="0" algn="l">
                        <a:lnSpc>
                          <a:spcPct val="100000"/>
                        </a:lnSpc>
                        <a:spcBef>
                          <a:spcPts val="0"/>
                        </a:spcBef>
                        <a:spcAft>
                          <a:spcPts val="0"/>
                        </a:spcAft>
                        <a:buNone/>
                      </a:pPr>
                      <a:r>
                        <a:rPr lang="en-US" sz="2000"/>
                        <a:t>Higher LAI = more available biomass, which increases burn potential and fire spread</a:t>
                      </a:r>
                    </a:p>
                  </a:txBody>
                  <a:tcPr marL="123312" marR="123312" marT="61656" marB="61656" anchor="ctr"/>
                </a:tc>
                <a:extLst>
                  <a:ext uri="{0D108BD9-81ED-4DB2-BD59-A6C34878D82A}">
                    <a16:rowId xmlns:a16="http://schemas.microsoft.com/office/drawing/2014/main" val="4081584255"/>
                  </a:ext>
                </a:extLst>
              </a:tr>
            </a:tbl>
          </a:graphicData>
        </a:graphic>
      </p:graphicFrame>
    </p:spTree>
    <p:extLst>
      <p:ext uri="{BB962C8B-B14F-4D97-AF65-F5344CB8AC3E}">
        <p14:creationId xmlns:p14="http://schemas.microsoft.com/office/powerpoint/2010/main" val="1195429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3BFC03-3212-6CAE-B3A4-A02682F104A3}"/>
              </a:ext>
            </a:extLst>
          </p:cNvPr>
          <p:cNvSpPr>
            <a:spLocks noGrp="1"/>
          </p:cNvSpPr>
          <p:nvPr>
            <p:ph type="title"/>
          </p:nvPr>
        </p:nvSpPr>
        <p:spPr/>
        <p:txBody>
          <a:bodyPr>
            <a:normAutofit/>
          </a:bodyPr>
          <a:lstStyle/>
          <a:p>
            <a:r>
              <a:rPr lang="en-US" altLang="zh-TW" sz="4800">
                <a:latin typeface="Calibri"/>
                <a:ea typeface="新細明體"/>
                <a:cs typeface="Calibri"/>
              </a:rPr>
              <a:t>References</a:t>
            </a:r>
            <a:endParaRPr lang="en-US" altLang="zh-TW"/>
          </a:p>
        </p:txBody>
      </p:sp>
      <p:sp>
        <p:nvSpPr>
          <p:cNvPr id="3" name="內容版面配置區 2">
            <a:extLst>
              <a:ext uri="{FF2B5EF4-FFF2-40B4-BE49-F238E27FC236}">
                <a16:creationId xmlns:a16="http://schemas.microsoft.com/office/drawing/2014/main" id="{14F4F225-0EFA-D134-84A9-E745FF914A6C}"/>
              </a:ext>
            </a:extLst>
          </p:cNvPr>
          <p:cNvSpPr>
            <a:spLocks noGrp="1"/>
          </p:cNvSpPr>
          <p:nvPr>
            <p:ph idx="1"/>
          </p:nvPr>
        </p:nvSpPr>
        <p:spPr/>
        <p:txBody>
          <a:bodyPr vert="horz" lIns="0" tIns="45720" rIns="0" bIns="45720" rtlCol="0" anchor="t">
            <a:normAutofit fontScale="77500" lnSpcReduction="20000"/>
          </a:bodyPr>
          <a:lstStyle/>
          <a:p>
            <a:pPr>
              <a:buClr>
                <a:schemeClr val="tx2"/>
              </a:buClr>
              <a:buFont typeface="Arial" panose="020B0604020202020204" pitchFamily="34" charset="0"/>
              <a:buChar char="•"/>
            </a:pPr>
            <a:r>
              <a:rPr lang="en-US" altLang="zh-TW" sz="2000">
                <a:ea typeface="新細明體"/>
              </a:rPr>
              <a:t>McNorton, J. R., et al. </a:t>
            </a:r>
            <a:r>
              <a:rPr lang="en-US" altLang="zh-TW" sz="2000" i="1">
                <a:ea typeface="新細明體"/>
              </a:rPr>
              <a:t>A Global Probability-Of-Fire (</a:t>
            </a:r>
            <a:r>
              <a:rPr lang="en-US" altLang="zh-TW" sz="2000" i="1" err="1">
                <a:ea typeface="新細明體"/>
              </a:rPr>
              <a:t>PoF</a:t>
            </a:r>
            <a:r>
              <a:rPr lang="en-US" altLang="zh-TW" sz="2000" i="1">
                <a:ea typeface="新細明體"/>
              </a:rPr>
              <a:t>) Forecast</a:t>
            </a:r>
            <a:r>
              <a:rPr lang="en-US" altLang="zh-TW" sz="2000">
                <a:ea typeface="新細明體"/>
              </a:rPr>
              <a:t>. 14 June 2024</a:t>
            </a:r>
            <a:endParaRPr lang="en-US" altLang="zh-TW" sz="2000">
              <a:ea typeface="新細明體"/>
              <a:cs typeface="Calibri Light"/>
            </a:endParaRPr>
          </a:p>
          <a:p>
            <a:pPr>
              <a:buClr>
                <a:schemeClr val="tx2"/>
              </a:buClr>
              <a:buFont typeface="Arial" panose="020B0604020202020204" pitchFamily="34" charset="0"/>
              <a:buChar char="•"/>
            </a:pPr>
            <a:r>
              <a:rPr lang="en-US" altLang="zh-TW" sz="2000">
                <a:ea typeface="新細明體"/>
              </a:rPr>
              <a:t>ChatGPT: For reference in analytical methodology and sentence refinement.</a:t>
            </a:r>
            <a:endParaRPr lang="en-US" altLang="zh-TW" sz="2000">
              <a:ea typeface="新細明體"/>
              <a:cs typeface="+mj-lt"/>
            </a:endParaRPr>
          </a:p>
          <a:p>
            <a:pPr>
              <a:buClr>
                <a:schemeClr val="tx2"/>
              </a:buClr>
              <a:buFont typeface="Arial" panose="020B0604020202020204" pitchFamily="34" charset="0"/>
              <a:buChar char="•"/>
            </a:pPr>
            <a:r>
              <a:rPr lang="en-US" sz="2000" b="1">
                <a:ea typeface="+mj-lt"/>
                <a:cs typeface="+mj-lt"/>
              </a:rPr>
              <a:t>Van Wagner, C. E.</a:t>
            </a:r>
            <a:r>
              <a:rPr lang="en-US" sz="2000">
                <a:ea typeface="+mj-lt"/>
                <a:cs typeface="+mj-lt"/>
              </a:rPr>
              <a:t> (1974). </a:t>
            </a:r>
            <a:r>
              <a:rPr lang="en-US" sz="2000" i="1">
                <a:ea typeface="+mj-lt"/>
                <a:cs typeface="+mj-lt"/>
              </a:rPr>
              <a:t>Structure of the Canadian Forest Fire Weather Index</a:t>
            </a:r>
            <a:r>
              <a:rPr lang="en-US" sz="2000">
                <a:ea typeface="+mj-lt"/>
                <a:cs typeface="+mj-lt"/>
              </a:rPr>
              <a:t>. Vol. 1333. Ottawa, ON: Environment Canada, Forestry Service.</a:t>
            </a:r>
            <a:endParaRPr lang="en-US">
              <a:ea typeface="+mj-lt"/>
              <a:cs typeface="+mj-lt"/>
            </a:endParaRPr>
          </a:p>
          <a:p>
            <a:pPr>
              <a:buClr>
                <a:schemeClr val="tx2"/>
              </a:buClr>
              <a:buFont typeface="Arial" panose="020B0604020202020204" pitchFamily="34" charset="0"/>
              <a:buChar char="•"/>
            </a:pPr>
            <a:r>
              <a:rPr lang="en-US" sz="2000" b="1" err="1">
                <a:ea typeface="+mj-lt"/>
                <a:cs typeface="+mj-lt"/>
              </a:rPr>
              <a:t>Mohajane</a:t>
            </a:r>
            <a:r>
              <a:rPr lang="en-US" sz="2000" b="1">
                <a:ea typeface="+mj-lt"/>
                <a:cs typeface="+mj-lt"/>
              </a:rPr>
              <a:t>, M., et al.</a:t>
            </a:r>
            <a:r>
              <a:rPr lang="en-US" sz="2000">
                <a:ea typeface="+mj-lt"/>
                <a:cs typeface="+mj-lt"/>
              </a:rPr>
              <a:t> (2021). </a:t>
            </a:r>
            <a:r>
              <a:rPr lang="en-US" sz="2000" i="1">
                <a:ea typeface="+mj-lt"/>
                <a:cs typeface="+mj-lt"/>
              </a:rPr>
              <a:t>Application of Remote Sensing and Machine Learning Algorithms for Forest Fire Mapping in a Mediterranean Area</a:t>
            </a:r>
            <a:r>
              <a:rPr lang="en-US" sz="2000">
                <a:ea typeface="+mj-lt"/>
                <a:cs typeface="+mj-lt"/>
              </a:rPr>
              <a:t>. </a:t>
            </a:r>
            <a:r>
              <a:rPr lang="en-US" sz="2000" i="1">
                <a:ea typeface="+mj-lt"/>
                <a:cs typeface="+mj-lt"/>
              </a:rPr>
              <a:t>Ecological Indicators</a:t>
            </a:r>
            <a:r>
              <a:rPr lang="en-US" sz="2000">
                <a:ea typeface="+mj-lt"/>
                <a:cs typeface="+mj-lt"/>
              </a:rPr>
              <a:t>, 129.</a:t>
            </a:r>
            <a:endParaRPr lang="en-US">
              <a:ea typeface="+mj-lt"/>
              <a:cs typeface="+mj-lt"/>
            </a:endParaRPr>
          </a:p>
          <a:p>
            <a:pPr>
              <a:buClr>
                <a:schemeClr val="tx2"/>
              </a:buClr>
              <a:buFont typeface="Arial" panose="020B0604020202020204" pitchFamily="34" charset="0"/>
              <a:buChar char="•"/>
            </a:pPr>
            <a:r>
              <a:rPr lang="en-US" sz="2000" b="1">
                <a:ea typeface="+mj-lt"/>
                <a:cs typeface="+mj-lt"/>
              </a:rPr>
              <a:t>Canada’s National Forestry Database</a:t>
            </a:r>
            <a:r>
              <a:rPr lang="en-US" sz="2000">
                <a:ea typeface="+mj-lt"/>
                <a:cs typeface="+mj-lt"/>
              </a:rPr>
              <a:t>. </a:t>
            </a:r>
            <a:r>
              <a:rPr lang="en-US" sz="2000" i="1">
                <a:ea typeface="+mj-lt"/>
                <a:cs typeface="+mj-lt"/>
              </a:rPr>
              <a:t>Forest Fires Data</a:t>
            </a:r>
            <a:r>
              <a:rPr lang="en-US" sz="2000">
                <a:ea typeface="+mj-lt"/>
                <a:cs typeface="+mj-lt"/>
              </a:rPr>
              <a:t>. Retrieved from: </a:t>
            </a:r>
            <a:r>
              <a:rPr lang="en-US" sz="2000">
                <a:ea typeface="+mj-lt"/>
                <a:cs typeface="+mj-lt"/>
                <a:hlinkClick r:id="rId2"/>
              </a:rPr>
              <a:t>http://nfdp.ccfm.org/en/data/fires.php</a:t>
            </a:r>
            <a:endParaRPr lang="en-US">
              <a:ea typeface="+mj-lt"/>
              <a:cs typeface="+mj-lt"/>
            </a:endParaRPr>
          </a:p>
          <a:p>
            <a:pPr>
              <a:buClr>
                <a:schemeClr val="tx2"/>
              </a:buClr>
              <a:buFont typeface="Arial" panose="020B0604020202020204" pitchFamily="34" charset="0"/>
              <a:buChar char="•"/>
            </a:pPr>
            <a:r>
              <a:rPr lang="en-US" sz="2000" b="1">
                <a:ea typeface="+mj-lt"/>
                <a:cs typeface="+mj-lt"/>
              </a:rPr>
              <a:t>NASA FIRMS</a:t>
            </a:r>
            <a:r>
              <a:rPr lang="en-US" sz="2000">
                <a:ea typeface="+mj-lt"/>
                <a:cs typeface="+mj-lt"/>
              </a:rPr>
              <a:t>. (2024). </a:t>
            </a:r>
            <a:r>
              <a:rPr lang="en-US" sz="2000" i="1">
                <a:ea typeface="+mj-lt"/>
                <a:cs typeface="+mj-lt"/>
              </a:rPr>
              <a:t>MODIS Active Fire Data</a:t>
            </a:r>
            <a:r>
              <a:rPr lang="en-US" sz="2000">
                <a:ea typeface="+mj-lt"/>
                <a:cs typeface="+mj-lt"/>
              </a:rPr>
              <a:t>. NASA Earth Science Data and Information System (ESDIS), Fire Information for Resource Management System (FIRMS). Available at: </a:t>
            </a:r>
            <a:r>
              <a:rPr lang="en-US" sz="2000">
                <a:ea typeface="+mj-lt"/>
                <a:cs typeface="+mj-lt"/>
                <a:hlinkClick r:id="rId3"/>
              </a:rPr>
              <a:t>https://firms.modaps.eosdis.nasa.gov/download/create.php</a:t>
            </a:r>
            <a:endParaRPr lang="en-US">
              <a:ea typeface="+mj-lt"/>
              <a:cs typeface="+mj-lt"/>
            </a:endParaRPr>
          </a:p>
          <a:p>
            <a:pPr>
              <a:buClr>
                <a:schemeClr val="tx2"/>
              </a:buClr>
              <a:buFont typeface="Arial" panose="020B0604020202020204" pitchFamily="34" charset="0"/>
              <a:buChar char="•"/>
            </a:pPr>
            <a:r>
              <a:rPr lang="en-US" sz="2000" b="1">
                <a:ea typeface="+mj-lt"/>
                <a:cs typeface="+mj-lt"/>
              </a:rPr>
              <a:t>Hersbach, H., Bell, B., Berrisford, P., et al.</a:t>
            </a:r>
            <a:r>
              <a:rPr lang="en-US" sz="2000">
                <a:ea typeface="+mj-lt"/>
                <a:cs typeface="+mj-lt"/>
              </a:rPr>
              <a:t> (2023). </a:t>
            </a:r>
            <a:r>
              <a:rPr lang="en-US" sz="2000" i="1">
                <a:ea typeface="+mj-lt"/>
                <a:cs typeface="+mj-lt"/>
              </a:rPr>
              <a:t>ERA5 Monthly Averaged Data on Single Levels from 1979 to Present</a:t>
            </a:r>
            <a:r>
              <a:rPr lang="en-US" sz="2000">
                <a:ea typeface="+mj-lt"/>
                <a:cs typeface="+mj-lt"/>
              </a:rPr>
              <a:t>. Copernicus Climate Change Service (C3S), Climate Data Store (CDS). Available at: </a:t>
            </a:r>
            <a:r>
              <a:rPr lang="en-US" sz="2000">
                <a:ea typeface="+mj-lt"/>
                <a:cs typeface="+mj-lt"/>
                <a:hlinkClick r:id="rId4"/>
              </a:rPr>
              <a:t>https://cds.climate.copernicus.eu/datasets/reanalysis-era5-single-levels-monthly-means?tab=download</a:t>
            </a:r>
            <a:endParaRPr lang="en-US">
              <a:ea typeface="+mj-lt"/>
              <a:cs typeface="+mj-lt"/>
            </a:endParaRPr>
          </a:p>
          <a:p>
            <a:pPr>
              <a:buClr>
                <a:schemeClr val="tx2"/>
              </a:buClr>
              <a:buFont typeface="Arial" panose="020B0604020202020204" pitchFamily="34" charset="0"/>
              <a:buChar char="•"/>
            </a:pPr>
            <a:r>
              <a:rPr lang="en-US" sz="2000" b="1">
                <a:ea typeface="+mj-lt"/>
                <a:cs typeface="+mj-lt"/>
              </a:rPr>
              <a:t>Environment and Climate Change Canada</a:t>
            </a:r>
            <a:r>
              <a:rPr lang="en-US" sz="2000">
                <a:ea typeface="+mj-lt"/>
                <a:cs typeface="+mj-lt"/>
              </a:rPr>
              <a:t>. (2024). </a:t>
            </a:r>
            <a:r>
              <a:rPr lang="en-US" sz="2000" i="1">
                <a:ea typeface="+mj-lt"/>
                <a:cs typeface="+mj-lt"/>
              </a:rPr>
              <a:t>Monthly Climate Data – Station ID 1309 (Vancouver, BC)</a:t>
            </a:r>
            <a:r>
              <a:rPr lang="en-US" sz="2000">
                <a:ea typeface="+mj-lt"/>
                <a:cs typeface="+mj-lt"/>
              </a:rPr>
              <a:t>. Government of Canada. Available at: </a:t>
            </a:r>
            <a:r>
              <a:rPr lang="en-US" sz="2000">
                <a:ea typeface="+mj-lt"/>
                <a:cs typeface="+mj-lt"/>
                <a:hlinkClick r:id="rId5"/>
              </a:rPr>
              <a:t>https://climate.weather.gc.ca/climate_data/monthly_data_e.html</a:t>
            </a:r>
            <a:endParaRPr lang="en-US">
              <a:ea typeface="Calibri Light" panose="020F0302020204030204"/>
              <a:cs typeface="Calibri Light" panose="020F0302020204030204"/>
            </a:endParaRPr>
          </a:p>
          <a:p>
            <a:pPr>
              <a:buClr>
                <a:schemeClr val="tx2"/>
              </a:buClr>
              <a:buFont typeface="Arial" panose="020B0604020202020204" pitchFamily="34" charset="0"/>
              <a:buChar char="•"/>
            </a:pPr>
            <a:endParaRPr lang="en-US" altLang="zh-TW" sz="2000">
              <a:ea typeface="新細明體"/>
              <a:cs typeface="Calibri Light"/>
            </a:endParaRPr>
          </a:p>
        </p:txBody>
      </p:sp>
    </p:spTree>
    <p:extLst>
      <p:ext uri="{BB962C8B-B14F-4D97-AF65-F5344CB8AC3E}">
        <p14:creationId xmlns:p14="http://schemas.microsoft.com/office/powerpoint/2010/main" val="321238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F5205E-1071-CF45-C425-EF2CF65847B6}"/>
              </a:ext>
            </a:extLst>
          </p:cNvPr>
          <p:cNvSpPr>
            <a:spLocks noGrp="1"/>
          </p:cNvSpPr>
          <p:nvPr>
            <p:ph type="title"/>
          </p:nvPr>
        </p:nvSpPr>
        <p:spPr/>
        <p:txBody>
          <a:bodyPr/>
          <a:lstStyle/>
          <a:p>
            <a:r>
              <a:rPr lang="en-US" altLang="zh-TW">
                <a:latin typeface="Calibri"/>
                <a:ea typeface="新細明體"/>
                <a:cs typeface="Calibri"/>
              </a:rPr>
              <a:t>Analysis-General Trends</a:t>
            </a:r>
            <a:endParaRPr lang="zh-TW"/>
          </a:p>
        </p:txBody>
      </p:sp>
      <p:grpSp>
        <p:nvGrpSpPr>
          <p:cNvPr id="18" name="群組 17">
            <a:extLst>
              <a:ext uri="{FF2B5EF4-FFF2-40B4-BE49-F238E27FC236}">
                <a16:creationId xmlns:a16="http://schemas.microsoft.com/office/drawing/2014/main" id="{3B0E8973-AB9D-8E6E-CC69-F5CCA76EBB00}"/>
              </a:ext>
            </a:extLst>
          </p:cNvPr>
          <p:cNvGrpSpPr/>
          <p:nvPr/>
        </p:nvGrpSpPr>
        <p:grpSpPr>
          <a:xfrm>
            <a:off x="6746583" y="1272920"/>
            <a:ext cx="4635901" cy="2447255"/>
            <a:chOff x="8211552" y="1343346"/>
            <a:chExt cx="5961508" cy="3147031"/>
          </a:xfrm>
        </p:grpSpPr>
        <p:pic>
          <p:nvPicPr>
            <p:cNvPr id="15" name="圖片 14">
              <a:extLst>
                <a:ext uri="{FF2B5EF4-FFF2-40B4-BE49-F238E27FC236}">
                  <a16:creationId xmlns:a16="http://schemas.microsoft.com/office/drawing/2014/main" id="{5DFFD7B2-87FE-EBEA-2101-E60533EC0964}"/>
                </a:ext>
              </a:extLst>
            </p:cNvPr>
            <p:cNvPicPr>
              <a:picLocks noChangeAspect="1"/>
            </p:cNvPicPr>
            <p:nvPr/>
          </p:nvPicPr>
          <p:blipFill>
            <a:blip r:embed="rId2"/>
            <a:stretch>
              <a:fillRect/>
            </a:stretch>
          </p:blipFill>
          <p:spPr>
            <a:xfrm>
              <a:off x="9533124" y="1343346"/>
              <a:ext cx="4639936" cy="3031425"/>
            </a:xfrm>
            <a:prstGeom prst="rect">
              <a:avLst/>
            </a:prstGeom>
          </p:spPr>
        </p:pic>
        <p:pic>
          <p:nvPicPr>
            <p:cNvPr id="17" name="圖片 16">
              <a:extLst>
                <a:ext uri="{FF2B5EF4-FFF2-40B4-BE49-F238E27FC236}">
                  <a16:creationId xmlns:a16="http://schemas.microsoft.com/office/drawing/2014/main" id="{8723B3E8-6D5D-D3E0-6D33-81B5BE066517}"/>
                </a:ext>
              </a:extLst>
            </p:cNvPr>
            <p:cNvPicPr>
              <a:picLocks noChangeAspect="1"/>
            </p:cNvPicPr>
            <p:nvPr/>
          </p:nvPicPr>
          <p:blipFill>
            <a:blip r:embed="rId3"/>
            <a:stretch>
              <a:fillRect/>
            </a:stretch>
          </p:blipFill>
          <p:spPr>
            <a:xfrm>
              <a:off x="8211552" y="3291727"/>
              <a:ext cx="2544231" cy="1198650"/>
            </a:xfrm>
            <a:prstGeom prst="rect">
              <a:avLst/>
            </a:prstGeom>
          </p:spPr>
        </p:pic>
      </p:grpSp>
      <p:pic>
        <p:nvPicPr>
          <p:cNvPr id="20" name="圖片 19">
            <a:extLst>
              <a:ext uri="{FF2B5EF4-FFF2-40B4-BE49-F238E27FC236}">
                <a16:creationId xmlns:a16="http://schemas.microsoft.com/office/drawing/2014/main" id="{8E8A3E5B-37C3-4174-2896-E261BF3B7B2B}"/>
              </a:ext>
            </a:extLst>
          </p:cNvPr>
          <p:cNvPicPr>
            <a:picLocks noChangeAspect="1"/>
          </p:cNvPicPr>
          <p:nvPr/>
        </p:nvPicPr>
        <p:blipFill>
          <a:blip r:embed="rId4"/>
          <a:srcRect t="7712"/>
          <a:stretch/>
        </p:blipFill>
        <p:spPr>
          <a:xfrm>
            <a:off x="215978" y="1950700"/>
            <a:ext cx="6142594" cy="2422246"/>
          </a:xfrm>
          <a:prstGeom prst="rect">
            <a:avLst/>
          </a:prstGeom>
        </p:spPr>
      </p:pic>
      <p:sp>
        <p:nvSpPr>
          <p:cNvPr id="21" name="矩形 20">
            <a:extLst>
              <a:ext uri="{FF2B5EF4-FFF2-40B4-BE49-F238E27FC236}">
                <a16:creationId xmlns:a16="http://schemas.microsoft.com/office/drawing/2014/main" id="{653A055A-DA64-5C79-9498-006C92E049BF}"/>
              </a:ext>
            </a:extLst>
          </p:cNvPr>
          <p:cNvSpPr/>
          <p:nvPr/>
        </p:nvSpPr>
        <p:spPr>
          <a:xfrm>
            <a:off x="5154313" y="1950700"/>
            <a:ext cx="1127051" cy="2422246"/>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圖片 25">
            <a:extLst>
              <a:ext uri="{FF2B5EF4-FFF2-40B4-BE49-F238E27FC236}">
                <a16:creationId xmlns:a16="http://schemas.microsoft.com/office/drawing/2014/main" id="{8FDC02FD-605E-3AE6-C4B6-0F902742754C}"/>
              </a:ext>
            </a:extLst>
          </p:cNvPr>
          <p:cNvPicPr>
            <a:picLocks noChangeAspect="1"/>
          </p:cNvPicPr>
          <p:nvPr/>
        </p:nvPicPr>
        <p:blipFill>
          <a:blip r:embed="rId5"/>
          <a:stretch>
            <a:fillRect/>
          </a:stretch>
        </p:blipFill>
        <p:spPr>
          <a:xfrm>
            <a:off x="2781578" y="1492274"/>
            <a:ext cx="1399405" cy="458426"/>
          </a:xfrm>
          <a:prstGeom prst="rect">
            <a:avLst/>
          </a:prstGeom>
        </p:spPr>
      </p:pic>
      <p:grpSp>
        <p:nvGrpSpPr>
          <p:cNvPr id="3" name="群組 2">
            <a:extLst>
              <a:ext uri="{FF2B5EF4-FFF2-40B4-BE49-F238E27FC236}">
                <a16:creationId xmlns:a16="http://schemas.microsoft.com/office/drawing/2014/main" id="{C3F8A207-EC61-E1D0-F6E1-4901821F5729}"/>
              </a:ext>
            </a:extLst>
          </p:cNvPr>
          <p:cNvGrpSpPr/>
          <p:nvPr/>
        </p:nvGrpSpPr>
        <p:grpSpPr>
          <a:xfrm>
            <a:off x="3906961" y="4542312"/>
            <a:ext cx="1616210" cy="1325669"/>
            <a:chOff x="4880738" y="4721278"/>
            <a:chExt cx="1616210" cy="1325669"/>
          </a:xfrm>
        </p:grpSpPr>
        <p:cxnSp>
          <p:nvCxnSpPr>
            <p:cNvPr id="29" name="直線單箭頭接點 28">
              <a:extLst>
                <a:ext uri="{FF2B5EF4-FFF2-40B4-BE49-F238E27FC236}">
                  <a16:creationId xmlns:a16="http://schemas.microsoft.com/office/drawing/2014/main" id="{7AF5D738-6102-176A-8C3E-DBF3D353A51A}"/>
                </a:ext>
              </a:extLst>
            </p:cNvPr>
            <p:cNvCxnSpPr>
              <a:cxnSpLocks/>
              <a:stCxn id="33" idx="0"/>
            </p:cNvCxnSpPr>
            <p:nvPr/>
          </p:nvCxnSpPr>
          <p:spPr>
            <a:xfrm flipV="1">
              <a:off x="5688843" y="4721278"/>
              <a:ext cx="504139" cy="67933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40DDC044-AADC-166B-6D74-CEE4EB5F3F6A}"/>
                </a:ext>
              </a:extLst>
            </p:cNvPr>
            <p:cNvSpPr txBox="1"/>
            <p:nvPr/>
          </p:nvSpPr>
          <p:spPr>
            <a:xfrm>
              <a:off x="4880738" y="5400616"/>
              <a:ext cx="1616210" cy="646331"/>
            </a:xfrm>
            <a:prstGeom prst="rect">
              <a:avLst/>
            </a:prstGeom>
            <a:noFill/>
          </p:spPr>
          <p:txBody>
            <a:bodyPr wrap="square" rtlCol="0">
              <a:spAutoFit/>
            </a:bodyPr>
            <a:lstStyle/>
            <a:p>
              <a:r>
                <a:rPr lang="en-US" altLang="zh-TW" sz="1200">
                  <a:solidFill>
                    <a:schemeClr val="accent2"/>
                  </a:solidFill>
                </a:rPr>
                <a:t>In 2017, </a:t>
              </a:r>
            </a:p>
            <a:p>
              <a:r>
                <a:rPr lang="en-US" altLang="zh-TW" sz="1200">
                  <a:solidFill>
                    <a:schemeClr val="accent2"/>
                  </a:solidFill>
                </a:rPr>
                <a:t>77% from wildfires larger than 100,000 ha</a:t>
              </a:r>
              <a:endParaRPr lang="zh-TW" altLang="en-US" sz="1200">
                <a:solidFill>
                  <a:schemeClr val="accent2"/>
                </a:solidFill>
              </a:endParaRPr>
            </a:p>
          </p:txBody>
        </p:sp>
      </p:grpSp>
      <p:graphicFrame>
        <p:nvGraphicFramePr>
          <p:cNvPr id="6" name="表格 5">
            <a:extLst>
              <a:ext uri="{FF2B5EF4-FFF2-40B4-BE49-F238E27FC236}">
                <a16:creationId xmlns:a16="http://schemas.microsoft.com/office/drawing/2014/main" id="{839E3B28-0F77-4590-8B95-A87106FAEFA1}"/>
              </a:ext>
            </a:extLst>
          </p:cNvPr>
          <p:cNvGraphicFramePr>
            <a:graphicFrameLocks noGrp="1"/>
          </p:cNvGraphicFramePr>
          <p:nvPr>
            <p:extLst>
              <p:ext uri="{D42A27DB-BD31-4B8C-83A1-F6EECF244321}">
                <p14:modId xmlns:p14="http://schemas.microsoft.com/office/powerpoint/2010/main" val="4196802812"/>
              </p:ext>
            </p:extLst>
          </p:nvPr>
        </p:nvGraphicFramePr>
        <p:xfrm>
          <a:off x="7457626" y="4062332"/>
          <a:ext cx="3084139" cy="2225040"/>
        </p:xfrm>
        <a:graphic>
          <a:graphicData uri="http://schemas.openxmlformats.org/drawingml/2006/table">
            <a:tbl>
              <a:tblPr firstRow="1" bandRow="1">
                <a:tableStyleId>{72833802-FEF1-4C79-8D5D-14CF1EAF98D9}</a:tableStyleId>
              </a:tblPr>
              <a:tblGrid>
                <a:gridCol w="947392">
                  <a:extLst>
                    <a:ext uri="{9D8B030D-6E8A-4147-A177-3AD203B41FA5}">
                      <a16:colId xmlns:a16="http://schemas.microsoft.com/office/drawing/2014/main" val="1255978464"/>
                    </a:ext>
                  </a:extLst>
                </a:gridCol>
                <a:gridCol w="2136747">
                  <a:extLst>
                    <a:ext uri="{9D8B030D-6E8A-4147-A177-3AD203B41FA5}">
                      <a16:colId xmlns:a16="http://schemas.microsoft.com/office/drawing/2014/main" val="2071272463"/>
                    </a:ext>
                  </a:extLst>
                </a:gridCol>
              </a:tblGrid>
              <a:tr h="370840">
                <a:tc>
                  <a:txBody>
                    <a:bodyPr/>
                    <a:lstStyle/>
                    <a:p>
                      <a:pPr algn="ctr"/>
                      <a:r>
                        <a:rPr lang="en-US" altLang="zh-TW"/>
                        <a:t>Month</a:t>
                      </a:r>
                      <a:endParaRPr lang="zh-TW" altLang="en-US"/>
                    </a:p>
                  </a:txBody>
                  <a:tcPr/>
                </a:tc>
                <a:tc>
                  <a:txBody>
                    <a:bodyPr/>
                    <a:lstStyle/>
                    <a:p>
                      <a:pPr algn="ctr"/>
                      <a:r>
                        <a:rPr lang="en-US" altLang="zh-TW"/>
                        <a:t>Area burned (K ha)</a:t>
                      </a:r>
                      <a:endParaRPr lang="zh-TW" altLang="en-US"/>
                    </a:p>
                  </a:txBody>
                  <a:tcPr/>
                </a:tc>
                <a:extLst>
                  <a:ext uri="{0D108BD9-81ED-4DB2-BD59-A6C34878D82A}">
                    <a16:rowId xmlns:a16="http://schemas.microsoft.com/office/drawing/2014/main" val="546868920"/>
                  </a:ext>
                </a:extLst>
              </a:tr>
              <a:tr h="370840">
                <a:tc>
                  <a:txBody>
                    <a:bodyPr/>
                    <a:lstStyle/>
                    <a:p>
                      <a:r>
                        <a:rPr lang="en-US" altLang="zh-TW"/>
                        <a:t>April</a:t>
                      </a:r>
                    </a:p>
                  </a:txBody>
                  <a:tcPr/>
                </a:tc>
                <a:tc>
                  <a:txBody>
                    <a:bodyPr/>
                    <a:lstStyle/>
                    <a:p>
                      <a:pPr algn="r"/>
                      <a:r>
                        <a:rPr lang="en-US" altLang="zh-TW"/>
                        <a:t>119</a:t>
                      </a:r>
                      <a:endParaRPr lang="zh-TW" altLang="en-US"/>
                    </a:p>
                  </a:txBody>
                  <a:tcPr/>
                </a:tc>
                <a:extLst>
                  <a:ext uri="{0D108BD9-81ED-4DB2-BD59-A6C34878D82A}">
                    <a16:rowId xmlns:a16="http://schemas.microsoft.com/office/drawing/2014/main" val="501705036"/>
                  </a:ext>
                </a:extLst>
              </a:tr>
              <a:tr h="370840">
                <a:tc>
                  <a:txBody>
                    <a:bodyPr/>
                    <a:lstStyle/>
                    <a:p>
                      <a:r>
                        <a:rPr lang="en-US" altLang="zh-TW"/>
                        <a:t>May</a:t>
                      </a:r>
                      <a:endParaRPr lang="zh-TW" altLang="en-US"/>
                    </a:p>
                  </a:txBody>
                  <a:tcPr/>
                </a:tc>
                <a:tc>
                  <a:txBody>
                    <a:bodyPr/>
                    <a:lstStyle/>
                    <a:p>
                      <a:pPr algn="r"/>
                      <a:r>
                        <a:rPr lang="en-US" altLang="zh-TW"/>
                        <a:t>320</a:t>
                      </a:r>
                      <a:endParaRPr lang="zh-TW" altLang="en-US"/>
                    </a:p>
                  </a:txBody>
                  <a:tcPr/>
                </a:tc>
                <a:extLst>
                  <a:ext uri="{0D108BD9-81ED-4DB2-BD59-A6C34878D82A}">
                    <a16:rowId xmlns:a16="http://schemas.microsoft.com/office/drawing/2014/main" val="3552913012"/>
                  </a:ext>
                </a:extLst>
              </a:tr>
              <a:tr h="370840">
                <a:tc>
                  <a:txBody>
                    <a:bodyPr/>
                    <a:lstStyle/>
                    <a:p>
                      <a:r>
                        <a:rPr lang="en-US" altLang="zh-TW"/>
                        <a:t>June</a:t>
                      </a:r>
                      <a:endParaRPr lang="zh-TW" altLang="en-US"/>
                    </a:p>
                  </a:txBody>
                  <a:tcPr/>
                </a:tc>
                <a:tc>
                  <a:txBody>
                    <a:bodyPr/>
                    <a:lstStyle/>
                    <a:p>
                      <a:pPr algn="r"/>
                      <a:r>
                        <a:rPr lang="en-US" altLang="zh-TW"/>
                        <a:t>877</a:t>
                      </a:r>
                      <a:endParaRPr lang="zh-TW" altLang="en-US"/>
                    </a:p>
                  </a:txBody>
                  <a:tcPr/>
                </a:tc>
                <a:extLst>
                  <a:ext uri="{0D108BD9-81ED-4DB2-BD59-A6C34878D82A}">
                    <a16:rowId xmlns:a16="http://schemas.microsoft.com/office/drawing/2014/main" val="2455289159"/>
                  </a:ext>
                </a:extLst>
              </a:tr>
              <a:tr h="370840">
                <a:tc>
                  <a:txBody>
                    <a:bodyPr/>
                    <a:lstStyle/>
                    <a:p>
                      <a:r>
                        <a:rPr lang="en-US" altLang="zh-TW"/>
                        <a:t>July</a:t>
                      </a:r>
                      <a:endParaRPr lang="zh-TW" altLang="en-US"/>
                    </a:p>
                  </a:txBody>
                  <a:tcPr/>
                </a:tc>
                <a:tc>
                  <a:txBody>
                    <a:bodyPr/>
                    <a:lstStyle/>
                    <a:p>
                      <a:pPr algn="r"/>
                      <a:r>
                        <a:rPr lang="en-US" altLang="zh-TW"/>
                        <a:t>3,485</a:t>
                      </a:r>
                      <a:endParaRPr lang="zh-TW" altLang="en-US"/>
                    </a:p>
                  </a:txBody>
                  <a:tcPr/>
                </a:tc>
                <a:extLst>
                  <a:ext uri="{0D108BD9-81ED-4DB2-BD59-A6C34878D82A}">
                    <a16:rowId xmlns:a16="http://schemas.microsoft.com/office/drawing/2014/main" val="3985883111"/>
                  </a:ext>
                </a:extLst>
              </a:tr>
              <a:tr h="370840">
                <a:tc>
                  <a:txBody>
                    <a:bodyPr/>
                    <a:lstStyle/>
                    <a:p>
                      <a:r>
                        <a:rPr lang="en-US" altLang="zh-TW"/>
                        <a:t>August</a:t>
                      </a:r>
                      <a:endParaRPr lang="zh-TW" altLang="en-US"/>
                    </a:p>
                  </a:txBody>
                  <a:tcPr/>
                </a:tc>
                <a:tc>
                  <a:txBody>
                    <a:bodyPr/>
                    <a:lstStyle/>
                    <a:p>
                      <a:pPr algn="r"/>
                      <a:r>
                        <a:rPr lang="en-US" altLang="zh-TW"/>
                        <a:t>1,291</a:t>
                      </a:r>
                      <a:endParaRPr lang="zh-TW" altLang="en-US"/>
                    </a:p>
                  </a:txBody>
                  <a:tcPr/>
                </a:tc>
                <a:extLst>
                  <a:ext uri="{0D108BD9-81ED-4DB2-BD59-A6C34878D82A}">
                    <a16:rowId xmlns:a16="http://schemas.microsoft.com/office/drawing/2014/main" val="3713582718"/>
                  </a:ext>
                </a:extLst>
              </a:tr>
            </a:tbl>
          </a:graphicData>
        </a:graphic>
      </p:graphicFrame>
      <p:sp>
        <p:nvSpPr>
          <p:cNvPr id="7" name="文字方塊 6">
            <a:extLst>
              <a:ext uri="{FF2B5EF4-FFF2-40B4-BE49-F238E27FC236}">
                <a16:creationId xmlns:a16="http://schemas.microsoft.com/office/drawing/2014/main" id="{7EB4B246-3C82-DF09-B5F1-31218B57F685}"/>
              </a:ext>
            </a:extLst>
          </p:cNvPr>
          <p:cNvSpPr txBox="1"/>
          <p:nvPr/>
        </p:nvSpPr>
        <p:spPr>
          <a:xfrm>
            <a:off x="8293027" y="3693000"/>
            <a:ext cx="1380314" cy="369332"/>
          </a:xfrm>
          <a:prstGeom prst="rect">
            <a:avLst/>
          </a:prstGeom>
          <a:noFill/>
        </p:spPr>
        <p:txBody>
          <a:bodyPr wrap="none" rtlCol="0">
            <a:spAutoFit/>
          </a:bodyPr>
          <a:lstStyle/>
          <a:p>
            <a:r>
              <a:rPr lang="en-US" altLang="zh-TW">
                <a:solidFill>
                  <a:schemeClr val="accent2"/>
                </a:solidFill>
              </a:rPr>
              <a:t>Top 5 Month</a:t>
            </a:r>
            <a:endParaRPr lang="zh-TW" altLang="en-US">
              <a:solidFill>
                <a:schemeClr val="accent2"/>
              </a:solidFill>
            </a:endParaRPr>
          </a:p>
        </p:txBody>
      </p:sp>
      <p:pic>
        <p:nvPicPr>
          <p:cNvPr id="8" name="圖片 7">
            <a:extLst>
              <a:ext uri="{FF2B5EF4-FFF2-40B4-BE49-F238E27FC236}">
                <a16:creationId xmlns:a16="http://schemas.microsoft.com/office/drawing/2014/main" id="{C960B8F4-C352-705B-0729-B11ED0A54744}"/>
              </a:ext>
            </a:extLst>
          </p:cNvPr>
          <p:cNvPicPr>
            <a:picLocks noChangeAspect="1"/>
          </p:cNvPicPr>
          <p:nvPr/>
        </p:nvPicPr>
        <p:blipFill>
          <a:blip r:embed="rId6"/>
          <a:stretch>
            <a:fillRect/>
          </a:stretch>
        </p:blipFill>
        <p:spPr>
          <a:xfrm rot="20481588">
            <a:off x="6935580" y="5472807"/>
            <a:ext cx="396579" cy="446568"/>
          </a:xfrm>
          <a:prstGeom prst="rect">
            <a:avLst/>
          </a:prstGeom>
        </p:spPr>
      </p:pic>
    </p:spTree>
    <p:extLst>
      <p:ext uri="{BB962C8B-B14F-4D97-AF65-F5344CB8AC3E}">
        <p14:creationId xmlns:p14="http://schemas.microsoft.com/office/powerpoint/2010/main" val="207932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BE3BC4-2C39-085B-1DA3-DC70DE5E221F}"/>
              </a:ext>
            </a:extLst>
          </p:cNvPr>
          <p:cNvSpPr>
            <a:spLocks noGrp="1"/>
          </p:cNvSpPr>
          <p:nvPr>
            <p:ph type="title"/>
          </p:nvPr>
        </p:nvSpPr>
        <p:spPr/>
        <p:txBody>
          <a:bodyPr>
            <a:noAutofit/>
          </a:bodyPr>
          <a:lstStyle/>
          <a:p>
            <a:r>
              <a:rPr lang="en-US" altLang="zh-TW" sz="4800"/>
              <a:t>Two Data Building Procedures</a:t>
            </a:r>
            <a:endParaRPr lang="zh-TW" altLang="en-US" sz="4800"/>
          </a:p>
        </p:txBody>
      </p:sp>
      <p:sp>
        <p:nvSpPr>
          <p:cNvPr id="3" name="內容版面配置區 2">
            <a:extLst>
              <a:ext uri="{FF2B5EF4-FFF2-40B4-BE49-F238E27FC236}">
                <a16:creationId xmlns:a16="http://schemas.microsoft.com/office/drawing/2014/main" id="{89E161A3-903A-5A6B-583A-FE2F762224D0}"/>
              </a:ext>
            </a:extLst>
          </p:cNvPr>
          <p:cNvSpPr>
            <a:spLocks noGrp="1"/>
          </p:cNvSpPr>
          <p:nvPr>
            <p:ph idx="1"/>
          </p:nvPr>
        </p:nvSpPr>
        <p:spPr>
          <a:xfrm>
            <a:off x="8994850" y="4020687"/>
            <a:ext cx="1457555" cy="753934"/>
          </a:xfrm>
        </p:spPr>
        <p:txBody>
          <a:bodyPr>
            <a:normAutofit/>
          </a:bodyPr>
          <a:lstStyle/>
          <a:p>
            <a:r>
              <a:rPr lang="en-US" altLang="zh-TW" sz="4000" err="1">
                <a:latin typeface="+mn-lt"/>
              </a:rPr>
              <a:t>PyGIS</a:t>
            </a:r>
            <a:endParaRPr lang="zh-TW" altLang="en-US" sz="4000">
              <a:latin typeface="+mn-lt"/>
            </a:endParaRPr>
          </a:p>
        </p:txBody>
      </p:sp>
      <p:sp>
        <p:nvSpPr>
          <p:cNvPr id="12" name="矩形 11" descr="Marker">
            <a:extLst>
              <a:ext uri="{FF2B5EF4-FFF2-40B4-BE49-F238E27FC236}">
                <a16:creationId xmlns:a16="http://schemas.microsoft.com/office/drawing/2014/main" id="{50EF6327-93B4-416D-CD6E-3710B829850A}"/>
              </a:ext>
            </a:extLst>
          </p:cNvPr>
          <p:cNvSpPr/>
          <p:nvPr/>
        </p:nvSpPr>
        <p:spPr>
          <a:xfrm>
            <a:off x="8925740" y="1876355"/>
            <a:ext cx="1595777" cy="159577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9050" cap="flat" cmpd="sng" algn="ctr">
            <a:solidFill>
              <a:srgbClr val="E8E8E8">
                <a:alpha val="0"/>
                <a:hueOff val="0"/>
                <a:satOff val="0"/>
                <a:lumOff val="0"/>
                <a:alphaOff val="0"/>
              </a:srgbClr>
            </a:solidFill>
            <a:prstDash val="solid"/>
            <a:miter lim="800000"/>
          </a:ln>
          <a:effectLst/>
        </p:spPr>
      </p:sp>
      <p:sp>
        <p:nvSpPr>
          <p:cNvPr id="14" name="矩形 13" descr="Bar chart">
            <a:extLst>
              <a:ext uri="{FF2B5EF4-FFF2-40B4-BE49-F238E27FC236}">
                <a16:creationId xmlns:a16="http://schemas.microsoft.com/office/drawing/2014/main" id="{B45AEF4C-E35C-74C3-E18C-E89F7B8F80D1}"/>
              </a:ext>
            </a:extLst>
          </p:cNvPr>
          <p:cNvSpPr/>
          <p:nvPr/>
        </p:nvSpPr>
        <p:spPr>
          <a:xfrm>
            <a:off x="5724610" y="1876355"/>
            <a:ext cx="1595777" cy="159577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2">
              <a:alpha val="0"/>
              <a:hueOff val="0"/>
              <a:satOff val="0"/>
              <a:lumOff val="0"/>
              <a:alphaOff val="0"/>
            </a:schemeClr>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內容版面配置區 2">
            <a:extLst>
              <a:ext uri="{FF2B5EF4-FFF2-40B4-BE49-F238E27FC236}">
                <a16:creationId xmlns:a16="http://schemas.microsoft.com/office/drawing/2014/main" id="{77E8373C-EBBB-942C-6EC0-93413E04361A}"/>
              </a:ext>
            </a:extLst>
          </p:cNvPr>
          <p:cNvSpPr txBox="1">
            <a:spLocks/>
          </p:cNvSpPr>
          <p:nvPr/>
        </p:nvSpPr>
        <p:spPr>
          <a:xfrm>
            <a:off x="5643446" y="4019738"/>
            <a:ext cx="2149568" cy="1306826"/>
          </a:xfrm>
          <a:prstGeom prst="rect">
            <a:avLst/>
          </a:prstGeom>
          <a:ln>
            <a:no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chemeClr val="accent2"/>
                </a:solidFill>
                <a:latin typeface="+mj-lt"/>
                <a:ea typeface="+mn-ea"/>
                <a:cs typeface="+mn-cs"/>
              </a:defRPr>
            </a:lvl1pPr>
            <a:lvl2pPr marL="384048" indent="-182880" algn="l" defTabSz="914400" rtl="0" eaLnBrk="1" latinLnBrk="0" hangingPunct="1">
              <a:lnSpc>
                <a:spcPct val="90000"/>
              </a:lnSpc>
              <a:spcBef>
                <a:spcPts val="200"/>
              </a:spcBef>
              <a:spcAft>
                <a:spcPts val="400"/>
              </a:spcAft>
              <a:buClr>
                <a:schemeClr val="accent2"/>
              </a:buClr>
              <a:buFont typeface="Wingdings" panose="05000000000000000000" pitchFamily="2" charset="2"/>
              <a:buChar char="l"/>
              <a:defRPr sz="3200" kern="1200">
                <a:solidFill>
                  <a:schemeClr val="accent2"/>
                </a:solidFill>
                <a:latin typeface="+mj-lt"/>
                <a:ea typeface="+mn-ea"/>
                <a:cs typeface="+mn-cs"/>
              </a:defRPr>
            </a:lvl2pPr>
            <a:lvl3pPr marL="566928" indent="-182880" algn="l" defTabSz="914400" rtl="0" eaLnBrk="1" latinLnBrk="0" hangingPunct="1">
              <a:lnSpc>
                <a:spcPct val="90000"/>
              </a:lnSpc>
              <a:spcBef>
                <a:spcPts val="200"/>
              </a:spcBef>
              <a:spcAft>
                <a:spcPts val="400"/>
              </a:spcAft>
              <a:buClr>
                <a:schemeClr val="accent2"/>
              </a:buClr>
              <a:buFont typeface="Calibri" pitchFamily="34" charset="0"/>
              <a:buChar char="◦"/>
              <a:defRPr sz="2400" kern="1200">
                <a:solidFill>
                  <a:schemeClr val="accent2"/>
                </a:solidFill>
                <a:latin typeface="+mj-lt"/>
                <a:ea typeface="+mn-ea"/>
                <a:cs typeface="+mn-cs"/>
              </a:defRPr>
            </a:lvl3pPr>
            <a:lvl4pPr marL="749808" indent="-182880" algn="l" defTabSz="914400" rtl="0" eaLnBrk="1" latinLnBrk="0" hangingPunct="1">
              <a:lnSpc>
                <a:spcPct val="90000"/>
              </a:lnSpc>
              <a:spcBef>
                <a:spcPts val="200"/>
              </a:spcBef>
              <a:spcAft>
                <a:spcPts val="400"/>
              </a:spcAft>
              <a:buClr>
                <a:schemeClr val="accent2"/>
              </a:buClr>
              <a:buFont typeface="Calibri" pitchFamily="34" charset="0"/>
              <a:buChar char="◦"/>
              <a:defRPr sz="2400" kern="1200">
                <a:solidFill>
                  <a:schemeClr val="accent2"/>
                </a:solidFill>
                <a:latin typeface="+mj-lt"/>
                <a:ea typeface="+mn-ea"/>
                <a:cs typeface="+mn-cs"/>
              </a:defRPr>
            </a:lvl4pPr>
            <a:lvl5pPr marL="932688" indent="-182880" algn="l" defTabSz="914400" rtl="0" eaLnBrk="1" latinLnBrk="0" hangingPunct="1">
              <a:lnSpc>
                <a:spcPct val="90000"/>
              </a:lnSpc>
              <a:spcBef>
                <a:spcPts val="200"/>
              </a:spcBef>
              <a:spcAft>
                <a:spcPts val="400"/>
              </a:spcAft>
              <a:buClr>
                <a:schemeClr val="accent2"/>
              </a:buClr>
              <a:buFont typeface="Calibri" pitchFamily="34" charset="0"/>
              <a:buChar char="◦"/>
              <a:defRPr sz="2400" kern="1200">
                <a:solidFill>
                  <a:schemeClr val="accent2"/>
                </a:solidFill>
                <a:latin typeface="+mj-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4000">
                <a:latin typeface="+mn-lt"/>
              </a:rPr>
              <a:t>Python Analytics</a:t>
            </a:r>
            <a:endParaRPr lang="zh-TW" altLang="en-US" sz="4000">
              <a:latin typeface="+mn-lt"/>
            </a:endParaRPr>
          </a:p>
        </p:txBody>
      </p:sp>
    </p:spTree>
    <p:extLst>
      <p:ext uri="{BB962C8B-B14F-4D97-AF65-F5344CB8AC3E}">
        <p14:creationId xmlns:p14="http://schemas.microsoft.com/office/powerpoint/2010/main" val="2520917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7A90-632C-2C2A-4660-B25926EA876A}"/>
              </a:ext>
            </a:extLst>
          </p:cNvPr>
          <p:cNvSpPr>
            <a:spLocks noGrp="1"/>
          </p:cNvSpPr>
          <p:nvPr>
            <p:ph type="title"/>
          </p:nvPr>
        </p:nvSpPr>
        <p:spPr/>
        <p:txBody>
          <a:bodyPr/>
          <a:lstStyle/>
          <a:p>
            <a:r>
              <a:rPr lang="en-US">
                <a:latin typeface="Calibri"/>
                <a:ea typeface="Calibri"/>
                <a:cs typeface="Calibri"/>
              </a:rPr>
              <a:t>Python Analytics</a:t>
            </a:r>
            <a:endParaRPr lang="en-US"/>
          </a:p>
        </p:txBody>
      </p:sp>
      <p:graphicFrame>
        <p:nvGraphicFramePr>
          <p:cNvPr id="6" name="Content Placeholder 5">
            <a:extLst>
              <a:ext uri="{FF2B5EF4-FFF2-40B4-BE49-F238E27FC236}">
                <a16:creationId xmlns:a16="http://schemas.microsoft.com/office/drawing/2014/main" id="{0CEB9044-0D25-6D7E-1355-BB859028953A}"/>
              </a:ext>
            </a:extLst>
          </p:cNvPr>
          <p:cNvGraphicFramePr>
            <a:graphicFrameLocks noGrp="1"/>
          </p:cNvGraphicFramePr>
          <p:nvPr>
            <p:ph sz="half" idx="1"/>
            <p:extLst>
              <p:ext uri="{D42A27DB-BD31-4B8C-83A1-F6EECF244321}">
                <p14:modId xmlns:p14="http://schemas.microsoft.com/office/powerpoint/2010/main" val="3022119633"/>
              </p:ext>
            </p:extLst>
          </p:nvPr>
        </p:nvGraphicFramePr>
        <p:xfrm>
          <a:off x="1096963" y="1414463"/>
          <a:ext cx="8795256" cy="4000446"/>
        </p:xfrm>
        <a:graphic>
          <a:graphicData uri="http://schemas.openxmlformats.org/drawingml/2006/table">
            <a:tbl>
              <a:tblPr bandRow="1">
                <a:tableStyleId>{5C22544A-7EE6-4342-B048-85BDC9FD1C3A}</a:tableStyleId>
              </a:tblPr>
              <a:tblGrid>
                <a:gridCol w="1465876">
                  <a:extLst>
                    <a:ext uri="{9D8B030D-6E8A-4147-A177-3AD203B41FA5}">
                      <a16:colId xmlns:a16="http://schemas.microsoft.com/office/drawing/2014/main" val="930828506"/>
                    </a:ext>
                  </a:extLst>
                </a:gridCol>
                <a:gridCol w="1465876">
                  <a:extLst>
                    <a:ext uri="{9D8B030D-6E8A-4147-A177-3AD203B41FA5}">
                      <a16:colId xmlns:a16="http://schemas.microsoft.com/office/drawing/2014/main" val="478177137"/>
                    </a:ext>
                  </a:extLst>
                </a:gridCol>
                <a:gridCol w="1465876">
                  <a:extLst>
                    <a:ext uri="{9D8B030D-6E8A-4147-A177-3AD203B41FA5}">
                      <a16:colId xmlns:a16="http://schemas.microsoft.com/office/drawing/2014/main" val="2565995371"/>
                    </a:ext>
                  </a:extLst>
                </a:gridCol>
                <a:gridCol w="1465876">
                  <a:extLst>
                    <a:ext uri="{9D8B030D-6E8A-4147-A177-3AD203B41FA5}">
                      <a16:colId xmlns:a16="http://schemas.microsoft.com/office/drawing/2014/main" val="3858396967"/>
                    </a:ext>
                  </a:extLst>
                </a:gridCol>
                <a:gridCol w="1465876">
                  <a:extLst>
                    <a:ext uri="{9D8B030D-6E8A-4147-A177-3AD203B41FA5}">
                      <a16:colId xmlns:a16="http://schemas.microsoft.com/office/drawing/2014/main" val="1772518340"/>
                    </a:ext>
                  </a:extLst>
                </a:gridCol>
                <a:gridCol w="1465876">
                  <a:extLst>
                    <a:ext uri="{9D8B030D-6E8A-4147-A177-3AD203B41FA5}">
                      <a16:colId xmlns:a16="http://schemas.microsoft.com/office/drawing/2014/main" val="667350222"/>
                    </a:ext>
                  </a:extLst>
                </a:gridCol>
              </a:tblGrid>
              <a:tr h="856660">
                <a:tc>
                  <a:txBody>
                    <a:bodyPr/>
                    <a:lstStyle/>
                    <a:p>
                      <a:pPr algn="l" rtl="0" fontAlgn="base">
                        <a:lnSpc>
                          <a:spcPts val="1350"/>
                        </a:lnSpc>
                        <a:buNone/>
                      </a:pPr>
                      <a:r>
                        <a:rPr lang="en-US" sz="1400" b="1" i="0">
                          <a:effectLst/>
                          <a:latin typeface="Aptos"/>
                        </a:rPr>
                        <a:t>Models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400" b="1" i="0">
                          <a:effectLst/>
                          <a:latin typeface="Aptos"/>
                        </a:rPr>
                        <a:t>AUC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400" b="1" i="0">
                          <a:effectLst/>
                          <a:latin typeface="Aptos"/>
                        </a:rPr>
                        <a:t>RSME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400" b="1" i="0">
                          <a:effectLst/>
                          <a:latin typeface="Aptos"/>
                        </a:rPr>
                        <a:t>Accuracy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400" b="1" i="0">
                          <a:effectLst/>
                          <a:latin typeface="Aptos"/>
                        </a:rPr>
                        <a:t>Precision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400" b="1" i="0">
                          <a:effectLst/>
                          <a:latin typeface="Aptos"/>
                        </a:rPr>
                        <a:t>Recall </a:t>
                      </a: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2506899"/>
                  </a:ext>
                </a:extLst>
              </a:tr>
              <a:tr h="1430466">
                <a:tc>
                  <a:txBody>
                    <a:bodyPr/>
                    <a:lstStyle/>
                    <a:p>
                      <a:pPr algn="l" rtl="0" fontAlgn="base">
                        <a:lnSpc>
                          <a:spcPts val="1350"/>
                        </a:lnSpc>
                        <a:buNone/>
                      </a:pPr>
                      <a:r>
                        <a:rPr lang="en-US" sz="1200" b="0" i="0">
                          <a:effectLst/>
                          <a:latin typeface="Aptos"/>
                        </a:rPr>
                        <a:t>Random Forest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1" i="0">
                          <a:effectLst/>
                          <a:latin typeface="Aptos"/>
                        </a:rPr>
                        <a:t>0.9989 </a:t>
                      </a:r>
                      <a:endParaRPr lang="en-US" b="1"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1" i="0">
                          <a:effectLst/>
                          <a:latin typeface="Aptos"/>
                        </a:rPr>
                        <a:t>0.0853 </a:t>
                      </a:r>
                      <a:endParaRPr lang="en-US" b="1"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1" i="0">
                          <a:effectLst/>
                          <a:latin typeface="Aptos"/>
                        </a:rPr>
                        <a:t>0.9914 </a:t>
                      </a:r>
                      <a:endParaRPr lang="en-US" b="1"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1" i="0">
                          <a:effectLst/>
                          <a:latin typeface="Aptos"/>
                        </a:rPr>
                        <a:t>0.9916 </a:t>
                      </a:r>
                      <a:endParaRPr lang="en-US" b="1"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1" i="0">
                          <a:effectLst/>
                          <a:latin typeface="Aptos"/>
                        </a:rPr>
                        <a:t>0.9780 </a:t>
                      </a:r>
                      <a:endParaRPr lang="en-US" b="1"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482450"/>
                  </a:ext>
                </a:extLst>
              </a:tr>
              <a:tr h="856660">
                <a:tc>
                  <a:txBody>
                    <a:bodyPr/>
                    <a:lstStyle/>
                    <a:p>
                      <a:pPr algn="l" rtl="0" fontAlgn="base">
                        <a:lnSpc>
                          <a:spcPts val="1350"/>
                        </a:lnSpc>
                        <a:buNone/>
                      </a:pPr>
                      <a:r>
                        <a:rPr lang="en-US" sz="1200" b="0" i="0" err="1">
                          <a:effectLst/>
                          <a:latin typeface="Aptos"/>
                        </a:rPr>
                        <a:t>XGBoost</a:t>
                      </a:r>
                      <a:r>
                        <a:rPr lang="en-US" sz="1200" b="0" i="0">
                          <a:effectLst/>
                          <a:latin typeface="Aptos"/>
                        </a:rPr>
                        <a:t>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0.9585 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0.1613 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0.9659 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0.9396 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0.9413 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8349248"/>
                  </a:ext>
                </a:extLst>
              </a:tr>
              <a:tr h="856660">
                <a:tc>
                  <a:txBody>
                    <a:bodyPr/>
                    <a:lstStyle/>
                    <a:p>
                      <a:pPr algn="l" rtl="0" fontAlgn="base">
                        <a:lnSpc>
                          <a:spcPts val="1350"/>
                        </a:lnSpc>
                        <a:buNone/>
                      </a:pPr>
                      <a:r>
                        <a:rPr lang="en-US" sz="1200" b="0" i="0">
                          <a:effectLst/>
                          <a:latin typeface="Aptos"/>
                        </a:rPr>
                        <a:t>Logistic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0.9437 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0.2923 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0.8763 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0.7860 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350"/>
                        </a:lnSpc>
                        <a:buNone/>
                      </a:pPr>
                      <a:r>
                        <a:rPr lang="en-US" sz="1200" b="0" i="0">
                          <a:effectLst/>
                          <a:latin typeface="Aptos"/>
                        </a:rPr>
                        <a:t>0.7793 </a:t>
                      </a:r>
                      <a:endParaRPr lang="en-US" b="0" i="0">
                        <a:effectLst/>
                        <a:latin typeface="Aptos"/>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2956254"/>
                  </a:ext>
                </a:extLst>
              </a:tr>
            </a:tbl>
          </a:graphicData>
        </a:graphic>
      </p:graphicFrame>
    </p:spTree>
    <p:extLst>
      <p:ext uri="{BB962C8B-B14F-4D97-AF65-F5344CB8AC3E}">
        <p14:creationId xmlns:p14="http://schemas.microsoft.com/office/powerpoint/2010/main" val="249229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3F49-E02C-EBFF-030C-3029D158D5E6}"/>
              </a:ext>
            </a:extLst>
          </p:cNvPr>
          <p:cNvSpPr>
            <a:spLocks noGrp="1"/>
          </p:cNvSpPr>
          <p:nvPr>
            <p:ph type="title"/>
          </p:nvPr>
        </p:nvSpPr>
        <p:spPr>
          <a:xfrm>
            <a:off x="1062246" y="374189"/>
            <a:ext cx="10058400" cy="968439"/>
          </a:xfrm>
        </p:spPr>
        <p:txBody>
          <a:bodyPr>
            <a:normAutofit/>
          </a:bodyPr>
          <a:lstStyle/>
          <a:p>
            <a:r>
              <a:rPr lang="en-US">
                <a:latin typeface="Calibri"/>
                <a:ea typeface="Calibri"/>
                <a:cs typeface="Calibri"/>
              </a:rPr>
              <a:t>Analysis: Confusion Matrix </a:t>
            </a:r>
            <a:endParaRPr lang="en-US">
              <a:ea typeface="Calibri"/>
            </a:endParaRPr>
          </a:p>
        </p:txBody>
      </p:sp>
      <p:graphicFrame>
        <p:nvGraphicFramePr>
          <p:cNvPr id="29" name="Table 28">
            <a:extLst>
              <a:ext uri="{FF2B5EF4-FFF2-40B4-BE49-F238E27FC236}">
                <a16:creationId xmlns:a16="http://schemas.microsoft.com/office/drawing/2014/main" id="{BCC83BF4-4BD3-A8D0-CA8F-DD5772B71009}"/>
              </a:ext>
            </a:extLst>
          </p:cNvPr>
          <p:cNvGraphicFramePr>
            <a:graphicFrameLocks noGrp="1"/>
          </p:cNvGraphicFramePr>
          <p:nvPr>
            <p:extLst>
              <p:ext uri="{D42A27DB-BD31-4B8C-83A1-F6EECF244321}">
                <p14:modId xmlns:p14="http://schemas.microsoft.com/office/powerpoint/2010/main" val="3527309268"/>
              </p:ext>
            </p:extLst>
          </p:nvPr>
        </p:nvGraphicFramePr>
        <p:xfrm>
          <a:off x="1094827" y="2023241"/>
          <a:ext cx="8869338" cy="2207295"/>
        </p:xfrm>
        <a:graphic>
          <a:graphicData uri="http://schemas.openxmlformats.org/drawingml/2006/table">
            <a:tbl>
              <a:tblPr firstRow="1" bandRow="1">
                <a:tableStyleId>{5940675A-B579-460E-94D1-54222C63F5DA}</a:tableStyleId>
              </a:tblPr>
              <a:tblGrid>
                <a:gridCol w="2956446">
                  <a:extLst>
                    <a:ext uri="{9D8B030D-6E8A-4147-A177-3AD203B41FA5}">
                      <a16:colId xmlns:a16="http://schemas.microsoft.com/office/drawing/2014/main" val="2896966964"/>
                    </a:ext>
                  </a:extLst>
                </a:gridCol>
                <a:gridCol w="2956446">
                  <a:extLst>
                    <a:ext uri="{9D8B030D-6E8A-4147-A177-3AD203B41FA5}">
                      <a16:colId xmlns:a16="http://schemas.microsoft.com/office/drawing/2014/main" val="1227018062"/>
                    </a:ext>
                  </a:extLst>
                </a:gridCol>
                <a:gridCol w="2956446">
                  <a:extLst>
                    <a:ext uri="{9D8B030D-6E8A-4147-A177-3AD203B41FA5}">
                      <a16:colId xmlns:a16="http://schemas.microsoft.com/office/drawing/2014/main" val="970991577"/>
                    </a:ext>
                  </a:extLst>
                </a:gridCol>
              </a:tblGrid>
              <a:tr h="1040322">
                <a:tc>
                  <a:txBody>
                    <a:bodyPr/>
                    <a:lstStyle/>
                    <a:p>
                      <a:pPr algn="l"/>
                      <a:endParaRPr lang="en-US"/>
                    </a:p>
                  </a:txBody>
                  <a:tcPr anchor="ctr"/>
                </a:tc>
                <a:tc>
                  <a:txBody>
                    <a:bodyPr/>
                    <a:lstStyle/>
                    <a:p>
                      <a:pPr lvl="0" algn="l">
                        <a:lnSpc>
                          <a:spcPct val="100000"/>
                        </a:lnSpc>
                        <a:spcBef>
                          <a:spcPts val="0"/>
                        </a:spcBef>
                        <a:spcAft>
                          <a:spcPts val="0"/>
                        </a:spcAft>
                        <a:buNone/>
                      </a:pPr>
                      <a:r>
                        <a:rPr lang="en-US" sz="2000" b="1" i="0" u="none" strike="noStrike" noProof="0">
                          <a:solidFill>
                            <a:srgbClr val="000000"/>
                          </a:solidFill>
                          <a:latin typeface="Aptos Narrow"/>
                        </a:rPr>
                        <a:t>Predicted Non-Fire Points</a:t>
                      </a:r>
                      <a:r>
                        <a:rPr lang="en-US" sz="2000" b="0" i="0" u="none" strike="noStrike" noProof="0">
                          <a:solidFill>
                            <a:srgbClr val="000000"/>
                          </a:solidFill>
                          <a:latin typeface="Aptos Narrow"/>
                        </a:rPr>
                        <a:t> </a:t>
                      </a:r>
                    </a:p>
                  </a:txBody>
                  <a:tcPr anchor="ctr"/>
                </a:tc>
                <a:tc>
                  <a:txBody>
                    <a:bodyPr/>
                    <a:lstStyle/>
                    <a:p>
                      <a:pPr lvl="0" algn="ctr">
                        <a:lnSpc>
                          <a:spcPct val="100000"/>
                        </a:lnSpc>
                        <a:spcBef>
                          <a:spcPts val="0"/>
                        </a:spcBef>
                        <a:spcAft>
                          <a:spcPts val="0"/>
                        </a:spcAft>
                        <a:buNone/>
                      </a:pPr>
                      <a:r>
                        <a:rPr lang="en-US" sz="2000" b="1" i="0" u="none" strike="noStrike" noProof="0">
                          <a:solidFill>
                            <a:srgbClr val="000000"/>
                          </a:solidFill>
                          <a:latin typeface="Aptos Narrow"/>
                        </a:rPr>
                        <a:t>Predicted Fire Points</a:t>
                      </a:r>
                      <a:r>
                        <a:rPr lang="en-US" sz="2000" b="0" i="0" u="none" strike="noStrike" noProof="0">
                          <a:solidFill>
                            <a:srgbClr val="000000"/>
                          </a:solidFill>
                          <a:latin typeface="Aptos Narrow"/>
                        </a:rPr>
                        <a:t> </a:t>
                      </a:r>
                    </a:p>
                  </a:txBody>
                  <a:tcPr anchor="ctr"/>
                </a:tc>
                <a:extLst>
                  <a:ext uri="{0D108BD9-81ED-4DB2-BD59-A6C34878D82A}">
                    <a16:rowId xmlns:a16="http://schemas.microsoft.com/office/drawing/2014/main" val="2684707143"/>
                  </a:ext>
                </a:extLst>
              </a:tr>
              <a:tr h="578963">
                <a:tc>
                  <a:txBody>
                    <a:bodyPr/>
                    <a:lstStyle/>
                    <a:p>
                      <a:pPr lvl="0" algn="l">
                        <a:buNone/>
                      </a:pPr>
                      <a:r>
                        <a:rPr lang="en-US" sz="2000" b="1" i="0" u="none" strike="noStrike" noProof="0">
                          <a:solidFill>
                            <a:srgbClr val="000000"/>
                          </a:solidFill>
                          <a:latin typeface="Aptos Narrow"/>
                        </a:rPr>
                        <a:t>Actual Non-Fire Points</a:t>
                      </a:r>
                      <a:r>
                        <a:rPr lang="en-US" sz="2000" b="0" i="0" u="none" strike="noStrike" noProof="0">
                          <a:solidFill>
                            <a:srgbClr val="000000"/>
                          </a:solidFill>
                          <a:latin typeface="Aptos Narrow"/>
                        </a:rPr>
                        <a:t> </a:t>
                      </a:r>
                      <a:endParaRPr lang="en-US" sz="2000"/>
                    </a:p>
                  </a:txBody>
                  <a:tcPr anchor="ctr"/>
                </a:tc>
                <a:tc>
                  <a:txBody>
                    <a:bodyPr/>
                    <a:lstStyle/>
                    <a:p>
                      <a:pPr lvl="0" algn="ctr">
                        <a:buNone/>
                      </a:pPr>
                      <a:r>
                        <a:rPr lang="en-US"/>
                        <a:t>203155</a:t>
                      </a:r>
                    </a:p>
                  </a:txBody>
                  <a:tcPr anchor="ctr"/>
                </a:tc>
                <a:tc>
                  <a:txBody>
                    <a:bodyPr/>
                    <a:lstStyle/>
                    <a:p>
                      <a:pPr lvl="0" algn="ctr">
                        <a:buNone/>
                      </a:pPr>
                      <a:r>
                        <a:rPr lang="en-US"/>
                        <a:t>220</a:t>
                      </a:r>
                    </a:p>
                  </a:txBody>
                  <a:tcPr anchor="ctr"/>
                </a:tc>
                <a:extLst>
                  <a:ext uri="{0D108BD9-81ED-4DB2-BD59-A6C34878D82A}">
                    <a16:rowId xmlns:a16="http://schemas.microsoft.com/office/drawing/2014/main" val="3463863898"/>
                  </a:ext>
                </a:extLst>
              </a:tr>
              <a:tr h="588010">
                <a:tc>
                  <a:txBody>
                    <a:bodyPr/>
                    <a:lstStyle/>
                    <a:p>
                      <a:pPr lvl="0" algn="l">
                        <a:buNone/>
                      </a:pPr>
                      <a:r>
                        <a:rPr lang="en-US" sz="2000" b="1" i="0" u="none" strike="noStrike" noProof="0">
                          <a:solidFill>
                            <a:srgbClr val="000000"/>
                          </a:solidFill>
                          <a:latin typeface="Aptos Narrow"/>
                        </a:rPr>
                        <a:t>Actual Fire Points</a:t>
                      </a:r>
                      <a:endParaRPr lang="en-US" sz="2000"/>
                    </a:p>
                  </a:txBody>
                  <a:tcPr anchor="ctr"/>
                </a:tc>
                <a:tc>
                  <a:txBody>
                    <a:bodyPr/>
                    <a:lstStyle/>
                    <a:p>
                      <a:pPr algn="ctr"/>
                      <a:r>
                        <a:rPr lang="en-US"/>
                        <a:t>1167</a:t>
                      </a:r>
                    </a:p>
                  </a:txBody>
                  <a:tcPr anchor="ctr"/>
                </a:tc>
                <a:tc>
                  <a:txBody>
                    <a:bodyPr/>
                    <a:lstStyle/>
                    <a:p>
                      <a:pPr algn="ctr"/>
                      <a:r>
                        <a:rPr lang="en-US"/>
                        <a:t>33131</a:t>
                      </a:r>
                    </a:p>
                  </a:txBody>
                  <a:tcPr anchor="ctr"/>
                </a:tc>
                <a:extLst>
                  <a:ext uri="{0D108BD9-81ED-4DB2-BD59-A6C34878D82A}">
                    <a16:rowId xmlns:a16="http://schemas.microsoft.com/office/drawing/2014/main" val="1895920035"/>
                  </a:ext>
                </a:extLst>
              </a:tr>
            </a:tbl>
          </a:graphicData>
        </a:graphic>
      </p:graphicFrame>
    </p:spTree>
    <p:extLst>
      <p:ext uri="{BB962C8B-B14F-4D97-AF65-F5344CB8AC3E}">
        <p14:creationId xmlns:p14="http://schemas.microsoft.com/office/powerpoint/2010/main" val="130562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3B3E2-ABE6-20B8-D21D-25CE673E4B31}"/>
              </a:ext>
            </a:extLst>
          </p:cNvPr>
          <p:cNvSpPr>
            <a:spLocks noGrp="1"/>
          </p:cNvSpPr>
          <p:nvPr>
            <p:ph type="title"/>
          </p:nvPr>
        </p:nvSpPr>
        <p:spPr>
          <a:xfrm>
            <a:off x="1097280" y="286603"/>
            <a:ext cx="10058400" cy="813456"/>
          </a:xfrm>
        </p:spPr>
        <p:txBody>
          <a:bodyPr/>
          <a:lstStyle/>
          <a:p>
            <a:r>
              <a:rPr lang="en-US">
                <a:ea typeface="Calibri"/>
              </a:rPr>
              <a:t>Analysis: Predicted Map Comparison</a:t>
            </a:r>
            <a:endParaRPr lang="en-US"/>
          </a:p>
        </p:txBody>
      </p:sp>
      <p:pic>
        <p:nvPicPr>
          <p:cNvPr id="5" name="Picture 4" descr="A screenshot of a map&#10;&#10;AI-generated content may be incorrect.">
            <a:extLst>
              <a:ext uri="{FF2B5EF4-FFF2-40B4-BE49-F238E27FC236}">
                <a16:creationId xmlns:a16="http://schemas.microsoft.com/office/drawing/2014/main" id="{F43954A5-374E-9F92-B012-761F5C14F18A}"/>
              </a:ext>
            </a:extLst>
          </p:cNvPr>
          <p:cNvPicPr>
            <a:picLocks noChangeAspect="1"/>
          </p:cNvPicPr>
          <p:nvPr/>
        </p:nvPicPr>
        <p:blipFill>
          <a:blip r:embed="rId2"/>
          <a:stretch>
            <a:fillRect/>
          </a:stretch>
        </p:blipFill>
        <p:spPr>
          <a:xfrm>
            <a:off x="2465430" y="1390166"/>
            <a:ext cx="7264368" cy="4559085"/>
          </a:xfrm>
          <a:prstGeom prst="rect">
            <a:avLst/>
          </a:prstGeom>
        </p:spPr>
      </p:pic>
    </p:spTree>
    <p:extLst>
      <p:ext uri="{BB962C8B-B14F-4D97-AF65-F5344CB8AC3E}">
        <p14:creationId xmlns:p14="http://schemas.microsoft.com/office/powerpoint/2010/main" val="428449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F00C-53AF-7006-56B2-B4BCF91449EE}"/>
              </a:ext>
            </a:extLst>
          </p:cNvPr>
          <p:cNvSpPr>
            <a:spLocks noGrp="1"/>
          </p:cNvSpPr>
          <p:nvPr>
            <p:ph type="title"/>
          </p:nvPr>
        </p:nvSpPr>
        <p:spPr/>
        <p:txBody>
          <a:bodyPr/>
          <a:lstStyle/>
          <a:p>
            <a:r>
              <a:rPr lang="en-US">
                <a:latin typeface="Calibri"/>
                <a:ea typeface="Calibri"/>
                <a:cs typeface="Calibri"/>
              </a:rPr>
              <a:t>Why we think GIS is a better approach</a:t>
            </a:r>
            <a:endParaRPr lang="en-US"/>
          </a:p>
        </p:txBody>
      </p:sp>
      <p:pic>
        <p:nvPicPr>
          <p:cNvPr id="7" name="Picture 6" descr="Picture">
            <a:extLst>
              <a:ext uri="{FF2B5EF4-FFF2-40B4-BE49-F238E27FC236}">
                <a16:creationId xmlns:a16="http://schemas.microsoft.com/office/drawing/2014/main" id="{16789C8C-64F2-8919-91FB-3CC4736DB6E3}"/>
              </a:ext>
            </a:extLst>
          </p:cNvPr>
          <p:cNvPicPr>
            <a:picLocks noChangeAspect="1"/>
          </p:cNvPicPr>
          <p:nvPr/>
        </p:nvPicPr>
        <p:blipFill>
          <a:blip r:embed="rId2"/>
          <a:stretch>
            <a:fillRect/>
          </a:stretch>
        </p:blipFill>
        <p:spPr>
          <a:xfrm>
            <a:off x="2227766" y="4477275"/>
            <a:ext cx="2619375" cy="819150"/>
          </a:xfrm>
          <a:prstGeom prst="rect">
            <a:avLst/>
          </a:prstGeom>
        </p:spPr>
      </p:pic>
      <p:sp>
        <p:nvSpPr>
          <p:cNvPr id="10" name="TextBox 9">
            <a:extLst>
              <a:ext uri="{FF2B5EF4-FFF2-40B4-BE49-F238E27FC236}">
                <a16:creationId xmlns:a16="http://schemas.microsoft.com/office/drawing/2014/main" id="{A1D200D8-6BAB-47CE-AE2C-438839EBE9D3}"/>
              </a:ext>
            </a:extLst>
          </p:cNvPr>
          <p:cNvSpPr txBox="1"/>
          <p:nvPr/>
        </p:nvSpPr>
        <p:spPr>
          <a:xfrm>
            <a:off x="2227730" y="1911263"/>
            <a:ext cx="2081140"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ea typeface="Calibri"/>
                <a:cs typeface="Calibri"/>
              </a:rPr>
              <a:t>The original data</a:t>
            </a:r>
          </a:p>
        </p:txBody>
      </p:sp>
      <p:sp>
        <p:nvSpPr>
          <p:cNvPr id="11" name="TextBox 10">
            <a:extLst>
              <a:ext uri="{FF2B5EF4-FFF2-40B4-BE49-F238E27FC236}">
                <a16:creationId xmlns:a16="http://schemas.microsoft.com/office/drawing/2014/main" id="{48732752-0D59-0238-A0B8-62FF81A3A6C8}"/>
              </a:ext>
            </a:extLst>
          </p:cNvPr>
          <p:cNvSpPr txBox="1"/>
          <p:nvPr/>
        </p:nvSpPr>
        <p:spPr>
          <a:xfrm>
            <a:off x="2225009" y="3952431"/>
            <a:ext cx="2082279"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ea typeface="Calibri"/>
                <a:cs typeface="Calibri"/>
              </a:rPr>
              <a:t>The Modis Fire data </a:t>
            </a:r>
            <a:endParaRPr lang="en-US"/>
          </a:p>
        </p:txBody>
      </p:sp>
      <p:pic>
        <p:nvPicPr>
          <p:cNvPr id="5" name="Picture 4" descr="A screenshot of a computer code&#10;&#10;AI-generated content may be incorrect.">
            <a:extLst>
              <a:ext uri="{FF2B5EF4-FFF2-40B4-BE49-F238E27FC236}">
                <a16:creationId xmlns:a16="http://schemas.microsoft.com/office/drawing/2014/main" id="{7433524B-CC1A-5F21-2118-3BBE704F19B7}"/>
              </a:ext>
            </a:extLst>
          </p:cNvPr>
          <p:cNvPicPr>
            <a:picLocks noChangeAspect="1"/>
          </p:cNvPicPr>
          <p:nvPr/>
        </p:nvPicPr>
        <p:blipFill>
          <a:blip r:embed="rId3"/>
          <a:stretch>
            <a:fillRect/>
          </a:stretch>
        </p:blipFill>
        <p:spPr>
          <a:xfrm>
            <a:off x="2228796" y="2481317"/>
            <a:ext cx="2619375" cy="914400"/>
          </a:xfrm>
          <a:prstGeom prst="rect">
            <a:avLst/>
          </a:prstGeom>
        </p:spPr>
      </p:pic>
      <p:pic>
        <p:nvPicPr>
          <p:cNvPr id="9" name="Picture 8" descr="A screenshot of a computer screen&#10;&#10;AI-generated content may be incorrect.">
            <a:extLst>
              <a:ext uri="{FF2B5EF4-FFF2-40B4-BE49-F238E27FC236}">
                <a16:creationId xmlns:a16="http://schemas.microsoft.com/office/drawing/2014/main" id="{66DF126E-708D-A557-A5D3-69A558FBA376}"/>
              </a:ext>
            </a:extLst>
          </p:cNvPr>
          <p:cNvPicPr>
            <a:picLocks noChangeAspect="1"/>
          </p:cNvPicPr>
          <p:nvPr/>
        </p:nvPicPr>
        <p:blipFill>
          <a:blip r:embed="rId4"/>
          <a:stretch>
            <a:fillRect/>
          </a:stretch>
        </p:blipFill>
        <p:spPr>
          <a:xfrm>
            <a:off x="6131472" y="2094625"/>
            <a:ext cx="4343400" cy="3203027"/>
          </a:xfrm>
          <a:prstGeom prst="rect">
            <a:avLst/>
          </a:prstGeom>
        </p:spPr>
      </p:pic>
    </p:spTree>
    <p:extLst>
      <p:ext uri="{BB962C8B-B14F-4D97-AF65-F5344CB8AC3E}">
        <p14:creationId xmlns:p14="http://schemas.microsoft.com/office/powerpoint/2010/main" val="996771642"/>
      </p:ext>
    </p:extLst>
  </p:cSld>
  <p:clrMapOvr>
    <a:masterClrMapping/>
  </p:clrMapOvr>
</p:sld>
</file>

<file path=ppt/theme/theme1.xml><?xml version="1.0" encoding="utf-8"?>
<a:theme xmlns:a="http://schemas.openxmlformats.org/drawingml/2006/main" name="回顧">
  <a:themeElements>
    <a:clrScheme name="自訂 8">
      <a:dk1>
        <a:sysClr val="windowText" lastClr="000000"/>
      </a:dk1>
      <a:lt1>
        <a:sysClr val="window" lastClr="FFFFFF"/>
      </a:lt1>
      <a:dk2>
        <a:srgbClr val="344068"/>
      </a:dk2>
      <a:lt2>
        <a:srgbClr val="D9E0E6"/>
      </a:lt2>
      <a:accent1>
        <a:srgbClr val="FAF402"/>
      </a:accent1>
      <a:accent2>
        <a:srgbClr val="033A71"/>
      </a:accent2>
      <a:accent3>
        <a:srgbClr val="28C4CC"/>
      </a:accent3>
      <a:accent4>
        <a:srgbClr val="42BA97"/>
      </a:accent4>
      <a:accent5>
        <a:srgbClr val="3E8853"/>
      </a:accent5>
      <a:accent6>
        <a:srgbClr val="62A39F"/>
      </a:accent6>
      <a:hlink>
        <a:srgbClr val="6EAC1C"/>
      </a:hlink>
      <a:folHlink>
        <a:srgbClr val="B26B02"/>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30</Slides>
  <Notes>11</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回顧</vt:lpstr>
      <vt:lpstr>BC wildfire  predictive model</vt:lpstr>
      <vt:lpstr>Table of Contents</vt:lpstr>
      <vt:lpstr>Variables</vt:lpstr>
      <vt:lpstr>Analysis-General Trends</vt:lpstr>
      <vt:lpstr>Two Data Building Procedures</vt:lpstr>
      <vt:lpstr>Python Analytics</vt:lpstr>
      <vt:lpstr>Analysis: Confusion Matrix </vt:lpstr>
      <vt:lpstr>Analysis: Predicted Map Comparison</vt:lpstr>
      <vt:lpstr>Why we think GIS is a better approach</vt:lpstr>
      <vt:lpstr>PyGIS: Model Accuracy</vt:lpstr>
      <vt:lpstr>Analysis: Confusion Matrix</vt:lpstr>
      <vt:lpstr>Analysis: Predicted Map Comparison</vt:lpstr>
      <vt:lpstr>Feature Importance</vt:lpstr>
      <vt:lpstr>Analysis: Feature Impact on risk</vt:lpstr>
      <vt:lpstr>Analysis: Feature Impact on Risk</vt:lpstr>
      <vt:lpstr>Analysis: Feature Impact on Risk</vt:lpstr>
      <vt:lpstr>Analysis: Feature Impact on Risk</vt:lpstr>
      <vt:lpstr>Analysis: Feature Impact on Risk</vt:lpstr>
      <vt:lpstr>Impact on Property Damage</vt:lpstr>
      <vt:lpstr>Impact on Property Damage</vt:lpstr>
      <vt:lpstr>Impact on Property Damage</vt:lpstr>
      <vt:lpstr>Seasonal risk prediction</vt:lpstr>
      <vt:lpstr>Summary</vt:lpstr>
      <vt:lpstr>Key Findings</vt:lpstr>
      <vt:lpstr>Recommendations</vt:lpstr>
      <vt:lpstr>Implementation Plan</vt:lpstr>
      <vt:lpstr>Conclusion</vt:lpstr>
      <vt:lpstr>Q &amp; A</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其諭 李</dc:creator>
  <cp:revision>335</cp:revision>
  <dcterms:created xsi:type="dcterms:W3CDTF">2025-05-01T06:02:44Z</dcterms:created>
  <dcterms:modified xsi:type="dcterms:W3CDTF">2025-05-27T20:55:33Z</dcterms:modified>
</cp:coreProperties>
</file>