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Fira Sans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9A19C1-2EDF-44B0-9FEA-3A83E37F0E95}">
  <a:tblStyle styleId="{E49A19C1-2EDF-44B0-9FEA-3A83E37F0E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-regular.fntdata"/><Relationship Id="rId22" Type="http://schemas.openxmlformats.org/officeDocument/2006/relationships/font" Target="fonts/FiraSans-italic.fntdata"/><Relationship Id="rId21" Type="http://schemas.openxmlformats.org/officeDocument/2006/relationships/font" Target="fonts/FiraSans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Fira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19" Type="http://schemas.openxmlformats.org/officeDocument/2006/relationships/font" Target="fonts/Economica-boldItalic.fntdata"/><Relationship Id="rId1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b6c0e57e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b6c0e57e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RL_3hrs -</a:t>
            </a:r>
            <a:r>
              <a:rPr b="1" lang="en">
                <a:solidFill>
                  <a:schemeClr val="dk1"/>
                </a:solidFill>
              </a:rPr>
              <a:t>Smooths out fluctuations</a:t>
            </a:r>
            <a:r>
              <a:rPr lang="en">
                <a:solidFill>
                  <a:schemeClr val="dk1"/>
                </a:solidFill>
              </a:rPr>
              <a:t> and noise, Captures the </a:t>
            </a:r>
            <a:r>
              <a:rPr b="1" lang="en">
                <a:solidFill>
                  <a:schemeClr val="dk1"/>
                </a:solidFill>
              </a:rPr>
              <a:t>overall trend</a:t>
            </a:r>
            <a:r>
              <a:rPr lang="en">
                <a:solidFill>
                  <a:schemeClr val="dk1"/>
                </a:solidFill>
              </a:rPr>
              <a:t> or flow direction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Lag 1, 2 Gives the model short-term memory of recent demand, Useful to detect </a:t>
            </a:r>
            <a:r>
              <a:rPr b="1" lang="en">
                <a:solidFill>
                  <a:schemeClr val="dk1"/>
                </a:solidFill>
              </a:rPr>
              <a:t>sudden spikes or drops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.shift() - to create lag 1,2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.rolling(3).mean() - </a:t>
            </a:r>
            <a:r>
              <a:rPr lang="en">
                <a:solidFill>
                  <a:schemeClr val="dk1"/>
                </a:solidFill>
              </a:rPr>
              <a:t>It takes the </a:t>
            </a:r>
            <a:r>
              <a:rPr b="1" lang="en">
                <a:solidFill>
                  <a:schemeClr val="dk1"/>
                </a:solidFill>
              </a:rPr>
              <a:t>average of the current and previous 2 rows</a:t>
            </a:r>
            <a:r>
              <a:rPr lang="en">
                <a:solidFill>
                  <a:schemeClr val="dk1"/>
                </a:solidFill>
              </a:rPr>
              <a:t> — a </a:t>
            </a:r>
            <a:r>
              <a:rPr b="1" lang="en">
                <a:solidFill>
                  <a:schemeClr val="dk1"/>
                </a:solidFill>
              </a:rPr>
              <a:t>3-hour moving average</a:t>
            </a:r>
            <a:r>
              <a:rPr lang="en">
                <a:solidFill>
                  <a:schemeClr val="dk1"/>
                </a:solidFill>
              </a:rPr>
              <a:t>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b6c0e57e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b6c0e57e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tried 6 models based on the variables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Linear regression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Linear regression on the logged and exponential value of the Hourly Taxi arrivals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Poisson regression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XGBoost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Random forest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b6c0e57e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b6c0e57e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Took the root mean squared error but ultimately</a:t>
            </a:r>
            <a:r>
              <a:rPr lang="en"/>
              <a:t> chose to use the mean absolute percentage error as the deciding criteria to give a fair comparison between models and transformations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 you can see, the RMSE of the logged transformed regression is much lower than the original linear regression due to the lower logged taxi arrival values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Based on our criteria, the random forest model was the best, but notably the XGBoost model had the lowest RMSE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b6c0e57e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b6c0e57e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averaging predictions from 100 trees.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 depth of 6 means : </a:t>
            </a:r>
            <a:r>
              <a:rPr b="1" lang="en">
                <a:solidFill>
                  <a:schemeClr val="dk1"/>
                </a:solidFill>
              </a:rPr>
              <a:t>maximum number of splits</a:t>
            </a:r>
            <a:r>
              <a:rPr lang="en">
                <a:solidFill>
                  <a:schemeClr val="dk1"/>
                </a:solidFill>
              </a:rPr>
              <a:t> (levels) a decision tree can have.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Random_state = 42 : make all the random choices </a:t>
            </a:r>
            <a:r>
              <a:rPr b="1" lang="en">
                <a:solidFill>
                  <a:schemeClr val="dk1"/>
                </a:solidFill>
              </a:rPr>
              <a:t>consistent, </a:t>
            </a:r>
            <a:r>
              <a:rPr lang="en">
                <a:solidFill>
                  <a:schemeClr val="dk1"/>
                </a:solidFill>
              </a:rPr>
              <a:t>the same trees are built in the same way, get the </a:t>
            </a:r>
            <a:r>
              <a:rPr b="1" lang="en">
                <a:solidFill>
                  <a:schemeClr val="dk1"/>
                </a:solidFill>
              </a:rPr>
              <a:t>same results</a:t>
            </a:r>
            <a:r>
              <a:rPr lang="en">
                <a:solidFill>
                  <a:schemeClr val="dk1"/>
                </a:solidFill>
              </a:rPr>
              <a:t> every time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b6c0e57e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b6c0e57e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b6c0e57e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b6c0e57e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Overfitting- </a:t>
            </a:r>
            <a:r>
              <a:rPr lang="en">
                <a:solidFill>
                  <a:schemeClr val="dk1"/>
                </a:solidFill>
              </a:rPr>
              <a:t>combining many trees and adding </a:t>
            </a:r>
            <a:r>
              <a:rPr b="1" lang="en">
                <a:solidFill>
                  <a:schemeClr val="dk1"/>
                </a:solidFill>
              </a:rPr>
              <a:t>randomness</a:t>
            </a:r>
            <a:r>
              <a:rPr lang="en">
                <a:solidFill>
                  <a:schemeClr val="dk1"/>
                </a:solidFill>
              </a:rPr>
              <a:t>, the tree doesn’t look at </a:t>
            </a:r>
            <a:r>
              <a:rPr b="1" lang="en">
                <a:solidFill>
                  <a:schemeClr val="dk1"/>
                </a:solidFill>
              </a:rPr>
              <a:t>all features</a:t>
            </a:r>
            <a:r>
              <a:rPr lang="en">
                <a:solidFill>
                  <a:schemeClr val="dk1"/>
                </a:solidFill>
              </a:rPr>
              <a:t>, only a </a:t>
            </a:r>
            <a:r>
              <a:rPr b="1" lang="en">
                <a:solidFill>
                  <a:schemeClr val="dk1"/>
                </a:solidFill>
              </a:rPr>
              <a:t>random subset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Sparse - </a:t>
            </a:r>
            <a:r>
              <a:rPr lang="en">
                <a:solidFill>
                  <a:schemeClr val="dk1"/>
                </a:solidFill>
              </a:rPr>
              <a:t>Model may struggle to learn from or predict accurately in those cases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e03775aa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e03775aa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df9a0e76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df9a0e76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Rolling 3 hours alone accounts for </a:t>
            </a:r>
            <a:r>
              <a:rPr b="1" lang="en">
                <a:solidFill>
                  <a:schemeClr val="dk1"/>
                </a:solidFill>
              </a:rPr>
              <a:t>&gt;80% of the model’s decisions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Since 3-hour average of taxi arrivals is </a:t>
            </a:r>
            <a:r>
              <a:rPr b="1" lang="en">
                <a:solidFill>
                  <a:schemeClr val="dk1"/>
                </a:solidFill>
              </a:rPr>
              <a:t>highly predictive</a:t>
            </a:r>
            <a:r>
              <a:rPr lang="en">
                <a:solidFill>
                  <a:schemeClr val="dk1"/>
                </a:solidFill>
              </a:rPr>
              <a:t> of the next hour's demand.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It uses a metric like </a:t>
            </a:r>
            <a:r>
              <a:rPr b="1" lang="en">
                <a:solidFill>
                  <a:schemeClr val="dk1"/>
                </a:solidFill>
              </a:rPr>
              <a:t>Mean Squared Error (MSE)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Each time a feature is used to split a node, it looks at how much that split </a:t>
            </a:r>
            <a:r>
              <a:rPr b="1" lang="en">
                <a:solidFill>
                  <a:schemeClr val="dk1"/>
                </a:solidFill>
              </a:rPr>
              <a:t>reduces the error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Adds up all the improvements that feature made across all trees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Normalizes those scores so the total importance = 1.0 (or 100%)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044700" y="2781075"/>
            <a:ext cx="30546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Group 1</a:t>
            </a:r>
            <a:endParaRPr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Tolu </a:t>
            </a:r>
            <a:endParaRPr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Alison</a:t>
            </a:r>
            <a:endParaRPr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Jay 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47000" y="2075500"/>
            <a:ext cx="83961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Cracking the Code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Building the Best Model for Predicting Hourly Taxi Arrivals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565375" y="107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{E49A19C1-2EDF-44B0-9FEA-3A83E37F0E95}</a:tableStyleId>
              </a:tblPr>
              <a:tblGrid>
                <a:gridCol w="2036450"/>
                <a:gridCol w="4584175"/>
              </a:tblGrid>
              <a:tr h="31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Entry Hour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Arriving time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Hour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Hour of the day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Taxi Arrivals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 many taxi arrive per hour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Dwell Time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time taxis spend waiting at the airport per hour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 trip ratio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Ratio of trips completed in that hour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Monthly Trip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number of trips made monthly by taxis arriving in that hour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 of Week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 of the week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Lag1, Lag2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Arrivals_t-1, Arrivals_t-2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Rolling 3 hour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((Arrivals_t)+(Arrivals_t-1)+(Arrivals_t-2))/3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75" y="1253450"/>
            <a:ext cx="6481275" cy="30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609525" y="1852375"/>
            <a:ext cx="1827300" cy="391500"/>
          </a:xfrm>
          <a:prstGeom prst="rect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9775" y="983775"/>
            <a:ext cx="6481275" cy="33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609525" y="2288750"/>
            <a:ext cx="1827300" cy="391500"/>
          </a:xfrm>
          <a:prstGeom prst="rect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Development: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tried 6 models based on the independent variables: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 with a logarithmic transformation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 with an exponential transformation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Poisson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Validation</a:t>
            </a:r>
            <a:endParaRPr/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311700" y="128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{E49A19C1-2EDF-44B0-9FEA-3A83E37F0E95}</a:tableStyleId>
              </a:tblPr>
              <a:tblGrid>
                <a:gridCol w="2840200"/>
                <a:gridCol w="2840200"/>
                <a:gridCol w="2840200"/>
              </a:tblGrid>
              <a:tr h="31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Model</a:t>
                      </a:r>
                      <a:endParaRPr b="1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Mean Absolute Percentage Error</a:t>
                      </a:r>
                      <a:endParaRPr b="1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Root Mean Squared Error</a:t>
                      </a:r>
                      <a:endParaRPr b="1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/>
                </a:tc>
              </a:tr>
              <a:tr h="31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Linear Regression</a:t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414.1</a:t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41.5</a:t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/>
                </a:tc>
              </a:tr>
              <a:tr h="48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Linear regression (w/ logarithmic transform)</a:t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139.8</a:t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0.9</a:t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/>
                </a:tc>
              </a:tr>
              <a:tr h="48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Linear regression (w/ exponential transform)</a:t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7.3E+123</a:t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2.0E+131</a:t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/>
                </a:tc>
              </a:tr>
              <a:tr h="31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Poisson</a:t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182.0</a:t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37.0</a:t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/>
                </a:tc>
              </a:tr>
              <a:tr h="31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XGBoost</a:t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54.4</a:t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8.1</a:t>
                      </a:r>
                      <a:endParaRPr b="1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/>
                </a:tc>
              </a:tr>
              <a:tr h="31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Random forest</a:t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52.1</a:t>
                      </a:r>
                      <a:endParaRPr b="1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8.4</a:t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ile:Random forest explain.png - Wikimedia Commons"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7000"/>
            <a:ext cx="8520602" cy="33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5888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Applicability         vs        Usefulness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4800" y="1707600"/>
            <a:ext cx="3649500" cy="17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data is structured.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relationship between inputs and taxi arrivals is non-linear (e.g., busy periods don't follow a straight line).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9" name="Google Shape;99;p18"/>
          <p:cNvSpPr txBox="1"/>
          <p:nvPr/>
        </p:nvSpPr>
        <p:spPr>
          <a:xfrm>
            <a:off x="5031400" y="1707600"/>
            <a:ext cx="3649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Helps airport authorities plan ahead for taxi stand congestion.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Provides hour-by-hour forecasts that could feed into real-time dashboards.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5888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         vs         Weakness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889325" y="1851600"/>
            <a:ext cx="3682800" cy="15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Handles non-linear patterns 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Reduce overfitting 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Individual outlier don’t throw off the model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Feature importance available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6" name="Google Shape;106;p19"/>
          <p:cNvSpPr txBox="1"/>
          <p:nvPr/>
        </p:nvSpPr>
        <p:spPr>
          <a:xfrm>
            <a:off x="4572000" y="1851600"/>
            <a:ext cx="3649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Sensitive to unbalanced or sparse data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Can't forecast far into the future without feature engineering.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can't predict outside the range of training data.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Less interpretable.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25" y="23800"/>
            <a:ext cx="8807148" cy="496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650" y="725425"/>
            <a:ext cx="7310050" cy="36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