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67" r:id="rId3"/>
    <p:sldId id="291" r:id="rId4"/>
    <p:sldId id="263" r:id="rId5"/>
    <p:sldId id="352" r:id="rId6"/>
    <p:sldId id="353" r:id="rId7"/>
    <p:sldId id="354" r:id="rId8"/>
    <p:sldId id="358" r:id="rId9"/>
    <p:sldId id="355" r:id="rId10"/>
    <p:sldId id="356" r:id="rId11"/>
    <p:sldId id="357" r:id="rId12"/>
    <p:sldId id="359" r:id="rId13"/>
    <p:sldId id="360" r:id="rId14"/>
    <p:sldId id="361" r:id="rId15"/>
    <p:sldId id="364" r:id="rId16"/>
    <p:sldId id="366" r:id="rId17"/>
    <p:sldId id="368" r:id="rId18"/>
    <p:sldId id="369" r:id="rId19"/>
    <p:sldId id="370" r:id="rId20"/>
    <p:sldId id="367" r:id="rId21"/>
    <p:sldId id="3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81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B11A7-11F7-4B6F-9CE7-E7C00834D8FC}" type="datetimeFigureOut">
              <a:rPr lang="en-US" smtClean="0"/>
              <a:t>5/28/2016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DBB70-0362-4178-A22D-C2E95AED6D33}" type="slidenum">
              <a:rPr lang="en-US" smtClean="0"/>
              <a:t>‹#›</a:t>
            </a:fld>
            <a:endParaRPr lang="en-US"/>
          </a:p>
        </p:txBody>
      </p:sp>
    </p:spTree>
    <p:extLst>
      <p:ext uri="{BB962C8B-B14F-4D97-AF65-F5344CB8AC3E}">
        <p14:creationId xmlns:p14="http://schemas.microsoft.com/office/powerpoint/2010/main" val="49262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3DBB70-0362-4178-A22D-C2E95AED6D33}" type="slidenum">
              <a:rPr lang="en-US" smtClean="0"/>
              <a:t>1</a:t>
            </a:fld>
            <a:endParaRPr lang="en-US" dirty="0"/>
          </a:p>
        </p:txBody>
      </p:sp>
    </p:spTree>
    <p:extLst>
      <p:ext uri="{BB962C8B-B14F-4D97-AF65-F5344CB8AC3E}">
        <p14:creationId xmlns:p14="http://schemas.microsoft.com/office/powerpoint/2010/main" val="401792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10</a:t>
            </a:fld>
            <a:endParaRPr lang="en-US"/>
          </a:p>
        </p:txBody>
      </p:sp>
    </p:spTree>
    <p:extLst>
      <p:ext uri="{BB962C8B-B14F-4D97-AF65-F5344CB8AC3E}">
        <p14:creationId xmlns:p14="http://schemas.microsoft.com/office/powerpoint/2010/main" val="13755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11</a:t>
            </a:fld>
            <a:endParaRPr lang="en-US"/>
          </a:p>
        </p:txBody>
      </p:sp>
    </p:spTree>
    <p:extLst>
      <p:ext uri="{BB962C8B-B14F-4D97-AF65-F5344CB8AC3E}">
        <p14:creationId xmlns:p14="http://schemas.microsoft.com/office/powerpoint/2010/main" val="3412918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12</a:t>
            </a:fld>
            <a:endParaRPr lang="en-US"/>
          </a:p>
        </p:txBody>
      </p:sp>
    </p:spTree>
    <p:extLst>
      <p:ext uri="{BB962C8B-B14F-4D97-AF65-F5344CB8AC3E}">
        <p14:creationId xmlns:p14="http://schemas.microsoft.com/office/powerpoint/2010/main" val="603805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13</a:t>
            </a:fld>
            <a:endParaRPr lang="en-US"/>
          </a:p>
        </p:txBody>
      </p:sp>
    </p:spTree>
    <p:extLst>
      <p:ext uri="{BB962C8B-B14F-4D97-AF65-F5344CB8AC3E}">
        <p14:creationId xmlns:p14="http://schemas.microsoft.com/office/powerpoint/2010/main" val="3237263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14</a:t>
            </a:fld>
            <a:endParaRPr lang="en-US"/>
          </a:p>
        </p:txBody>
      </p:sp>
    </p:spTree>
    <p:extLst>
      <p:ext uri="{BB962C8B-B14F-4D97-AF65-F5344CB8AC3E}">
        <p14:creationId xmlns:p14="http://schemas.microsoft.com/office/powerpoint/2010/main" val="140662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15</a:t>
            </a:fld>
            <a:endParaRPr lang="en-US"/>
          </a:p>
        </p:txBody>
      </p:sp>
    </p:spTree>
    <p:extLst>
      <p:ext uri="{BB962C8B-B14F-4D97-AF65-F5344CB8AC3E}">
        <p14:creationId xmlns:p14="http://schemas.microsoft.com/office/powerpoint/2010/main" val="104101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16</a:t>
            </a:fld>
            <a:endParaRPr lang="en-US"/>
          </a:p>
        </p:txBody>
      </p:sp>
    </p:spTree>
    <p:extLst>
      <p:ext uri="{BB962C8B-B14F-4D97-AF65-F5344CB8AC3E}">
        <p14:creationId xmlns:p14="http://schemas.microsoft.com/office/powerpoint/2010/main" val="107986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20</a:t>
            </a:fld>
            <a:endParaRPr lang="en-US"/>
          </a:p>
        </p:txBody>
      </p:sp>
    </p:spTree>
    <p:extLst>
      <p:ext uri="{BB962C8B-B14F-4D97-AF65-F5344CB8AC3E}">
        <p14:creationId xmlns:p14="http://schemas.microsoft.com/office/powerpoint/2010/main" val="403874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3DBB70-0362-4178-A22D-C2E95AED6D33}" type="slidenum">
              <a:rPr lang="en-US" smtClean="0"/>
              <a:t>2</a:t>
            </a:fld>
            <a:endParaRPr lang="en-US" dirty="0"/>
          </a:p>
        </p:txBody>
      </p:sp>
    </p:spTree>
    <p:extLst>
      <p:ext uri="{BB962C8B-B14F-4D97-AF65-F5344CB8AC3E}">
        <p14:creationId xmlns:p14="http://schemas.microsoft.com/office/powerpoint/2010/main" val="126434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3</a:t>
            </a:fld>
            <a:endParaRPr lang="en-US"/>
          </a:p>
        </p:txBody>
      </p:sp>
    </p:spTree>
    <p:extLst>
      <p:ext uri="{BB962C8B-B14F-4D97-AF65-F5344CB8AC3E}">
        <p14:creationId xmlns:p14="http://schemas.microsoft.com/office/powerpoint/2010/main" val="367759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4</a:t>
            </a:fld>
            <a:endParaRPr lang="en-US"/>
          </a:p>
        </p:txBody>
      </p:sp>
    </p:spTree>
    <p:extLst>
      <p:ext uri="{BB962C8B-B14F-4D97-AF65-F5344CB8AC3E}">
        <p14:creationId xmlns:p14="http://schemas.microsoft.com/office/powerpoint/2010/main" val="77319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5</a:t>
            </a:fld>
            <a:endParaRPr lang="en-US"/>
          </a:p>
        </p:txBody>
      </p:sp>
    </p:spTree>
    <p:extLst>
      <p:ext uri="{BB962C8B-B14F-4D97-AF65-F5344CB8AC3E}">
        <p14:creationId xmlns:p14="http://schemas.microsoft.com/office/powerpoint/2010/main" val="1795096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6</a:t>
            </a:fld>
            <a:endParaRPr lang="en-US"/>
          </a:p>
        </p:txBody>
      </p:sp>
    </p:spTree>
    <p:extLst>
      <p:ext uri="{BB962C8B-B14F-4D97-AF65-F5344CB8AC3E}">
        <p14:creationId xmlns:p14="http://schemas.microsoft.com/office/powerpoint/2010/main" val="2310322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7</a:t>
            </a:fld>
            <a:endParaRPr lang="en-US"/>
          </a:p>
        </p:txBody>
      </p:sp>
    </p:spTree>
    <p:extLst>
      <p:ext uri="{BB962C8B-B14F-4D97-AF65-F5344CB8AC3E}">
        <p14:creationId xmlns:p14="http://schemas.microsoft.com/office/powerpoint/2010/main" val="376045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8</a:t>
            </a:fld>
            <a:endParaRPr lang="en-US"/>
          </a:p>
        </p:txBody>
      </p:sp>
    </p:spTree>
    <p:extLst>
      <p:ext uri="{BB962C8B-B14F-4D97-AF65-F5344CB8AC3E}">
        <p14:creationId xmlns:p14="http://schemas.microsoft.com/office/powerpoint/2010/main" val="291783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9</a:t>
            </a:fld>
            <a:endParaRPr lang="en-US"/>
          </a:p>
        </p:txBody>
      </p:sp>
    </p:spTree>
    <p:extLst>
      <p:ext uri="{BB962C8B-B14F-4D97-AF65-F5344CB8AC3E}">
        <p14:creationId xmlns:p14="http://schemas.microsoft.com/office/powerpoint/2010/main" val="406024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2FE061-8148-4C27-84E4-7525B4419B31}" type="datetime1">
              <a:rPr lang="en-US" smtClean="0"/>
              <a:t>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396429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C0B0C-1726-4B4A-BFAA-1819A2D2626D}" type="datetime1">
              <a:rPr lang="en-US" smtClean="0"/>
              <a:t>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8389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96B6D-DC93-4451-B986-4BF17EB0E2DC}" type="datetime1">
              <a:rPr lang="en-US" smtClean="0"/>
              <a:t>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187779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5393E-4A23-4BD8-BCCC-2F0C99B0F7A2}" type="datetime1">
              <a:rPr lang="en-US" smtClean="0"/>
              <a:t>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280209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7D4B0-C051-4E28-91E6-CC97D5056C5C}" type="datetime1">
              <a:rPr lang="en-US" smtClean="0"/>
              <a:t>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370940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8421FB-DAD4-43C2-BBD4-A2E5D5128E89}" type="datetime1">
              <a:rPr lang="en-US" smtClean="0"/>
              <a:t>5/28/2016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167093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97613-1D36-4D9B-AEF5-3AA79D4653A0}" type="datetime1">
              <a:rPr lang="en-US" smtClean="0"/>
              <a:t>5/28/2016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416900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0554F-0BE4-4F4A-8CD2-5310CA51937D}" type="datetime1">
              <a:rPr lang="en-US" smtClean="0"/>
              <a:t>5/28/2016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176574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CAB4C-3054-484F-AA06-7A6BC529B549}" type="datetime1">
              <a:rPr lang="en-US" smtClean="0"/>
              <a:t>5/28/2016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97037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3EEF5-D61E-4321-8D5D-BBA4CD985856}" type="datetime1">
              <a:rPr lang="en-US" smtClean="0"/>
              <a:t>5/28/2016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32267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A8E1F-90D0-4791-B3F8-06F3C5FEF11D}" type="datetime1">
              <a:rPr lang="en-US" smtClean="0"/>
              <a:t>5/28/2016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42310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938B6-CA03-400D-9B95-0B7E24E82696}" type="datetime1">
              <a:rPr lang="en-US" smtClean="0"/>
              <a:t>5/28/2016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66AE3-0764-420C-9FA0-DA721CCCA657}" type="slidenum">
              <a:rPr lang="en-US" smtClean="0"/>
              <a:t>‹#›</a:t>
            </a:fld>
            <a:endParaRPr lang="en-US"/>
          </a:p>
        </p:txBody>
      </p:sp>
    </p:spTree>
    <p:extLst>
      <p:ext uri="{BB962C8B-B14F-4D97-AF65-F5344CB8AC3E}">
        <p14:creationId xmlns:p14="http://schemas.microsoft.com/office/powerpoint/2010/main" val="2409168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0"/>
            <a:ext cx="10515600" cy="1325563"/>
          </a:xfrm>
        </p:spPr>
        <p:txBody>
          <a:bodyPr>
            <a:normAutofit/>
          </a:bodyPr>
          <a:lstStyle/>
          <a:p>
            <a:pPr algn="ctr"/>
            <a:r>
              <a:rPr lang="en-US" b="1" smtClean="0">
                <a:latin typeface="Times New Roman" panose="02020603050405020304" pitchFamily="18" charset="0"/>
                <a:cs typeface="Times New Roman" panose="02020603050405020304" pitchFamily="18" charset="0"/>
              </a:rPr>
              <a:t>ỨNG DỤNG PHÂN TÁN</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066AE3-0764-420C-9FA0-DA721CCCA657}" type="slidenum">
              <a:rPr lang="en-US" smtClean="0"/>
              <a:t>1</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4488" y="1456610"/>
            <a:ext cx="5294065" cy="5082302"/>
          </a:xfrm>
        </p:spPr>
      </p:pic>
    </p:spTree>
    <p:extLst>
      <p:ext uri="{BB962C8B-B14F-4D97-AF65-F5344CB8AC3E}">
        <p14:creationId xmlns:p14="http://schemas.microsoft.com/office/powerpoint/2010/main" val="3348494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10</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QUY TRÌNH LÀM VIỆC CỦA HIVE</a:t>
            </a:r>
            <a:endParaRPr lang="en-US" sz="28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443059" y="894501"/>
            <a:ext cx="9142749" cy="5461849"/>
          </a:xfrm>
          <a:prstGeom prst="rect">
            <a:avLst/>
          </a:prstGeom>
        </p:spPr>
      </p:pic>
    </p:spTree>
    <p:extLst>
      <p:ext uri="{BB962C8B-B14F-4D97-AF65-F5344CB8AC3E}">
        <p14:creationId xmlns:p14="http://schemas.microsoft.com/office/powerpoint/2010/main" val="304076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11</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QUY TRÌNH LÀM VIỆC CỦA HIVE</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35536229"/>
              </p:ext>
            </p:extLst>
          </p:nvPr>
        </p:nvGraphicFramePr>
        <p:xfrm>
          <a:off x="437881" y="1000829"/>
          <a:ext cx="11382083" cy="5468112"/>
        </p:xfrm>
        <a:graphic>
          <a:graphicData uri="http://schemas.openxmlformats.org/drawingml/2006/table">
            <a:tbl>
              <a:tblPr firstRow="1" firstCol="1" bandRow="1">
                <a:tableStyleId>{5940675A-B579-460E-94D1-54222C63F5DA}</a:tableStyleId>
              </a:tblPr>
              <a:tblGrid>
                <a:gridCol w="632468"/>
                <a:gridCol w="10749615"/>
              </a:tblGrid>
              <a:tr h="0">
                <a:tc>
                  <a:txBody>
                    <a:bodyPr/>
                    <a:lstStyle/>
                    <a:p>
                      <a:pPr marL="0" marR="0" lvl="0" indent="0" algn="ctr">
                        <a:lnSpc>
                          <a:spcPct val="115000"/>
                        </a:lnSpc>
                        <a:spcBef>
                          <a:spcPts val="0"/>
                        </a:spcBef>
                        <a:spcAft>
                          <a:spcPts val="0"/>
                        </a:spcAft>
                        <a:buFont typeface="+mj-lt"/>
                        <a:buNone/>
                      </a:pPr>
                      <a:r>
                        <a:rPr lang="en-US" sz="2400" smtClean="0">
                          <a:effectLst/>
                        </a:rPr>
                        <a:t>1</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Execute Query</a:t>
                      </a:r>
                    </a:p>
                    <a:p>
                      <a:pPr marL="0" marR="0">
                        <a:lnSpc>
                          <a:spcPct val="115000"/>
                        </a:lnSpc>
                        <a:spcBef>
                          <a:spcPts val="0"/>
                        </a:spcBef>
                        <a:spcAft>
                          <a:spcPts val="0"/>
                        </a:spcAft>
                      </a:pPr>
                      <a:r>
                        <a:rPr lang="en-US" sz="2400">
                          <a:effectLst/>
                        </a:rPr>
                        <a:t>Giao diện Hive như Command Line hay giao diện Web gửi câu truy vấn đến driver (bất kỳ trình điều khiển cơ sở dữ liệu như JDBC, ODBC,…) để thực thi.</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2</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Get Plan</a:t>
                      </a:r>
                    </a:p>
                    <a:p>
                      <a:pPr marL="0" marR="0">
                        <a:lnSpc>
                          <a:spcPct val="115000"/>
                        </a:lnSpc>
                        <a:spcBef>
                          <a:spcPts val="0"/>
                        </a:spcBef>
                        <a:spcAft>
                          <a:spcPts val="0"/>
                        </a:spcAft>
                      </a:pPr>
                      <a:r>
                        <a:rPr lang="en-US" sz="2400">
                          <a:effectLst/>
                        </a:rPr>
                        <a:t>Dirver với sự hỗ trợ của các trình biên dịch truy vấn phân tích các truy vấn để kiểm tra các cú pháp, kế hoạch truy vấn và yêu cầu truy vấn.</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3</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Get Metadata</a:t>
                      </a:r>
                    </a:p>
                    <a:p>
                      <a:pPr marL="0" marR="0">
                        <a:lnSpc>
                          <a:spcPct val="115000"/>
                        </a:lnSpc>
                        <a:spcBef>
                          <a:spcPts val="0"/>
                        </a:spcBef>
                        <a:spcAft>
                          <a:spcPts val="0"/>
                        </a:spcAft>
                      </a:pPr>
                      <a:r>
                        <a:rPr lang="en-US" sz="2400">
                          <a:effectLst/>
                        </a:rPr>
                        <a:t>Các trình biên dịch gửi Metadata đến Metastore.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4</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Send Metadata</a:t>
                      </a:r>
                    </a:p>
                    <a:p>
                      <a:pPr marL="0" marR="0">
                        <a:lnSpc>
                          <a:spcPct val="115000"/>
                        </a:lnSpc>
                        <a:spcBef>
                          <a:spcPts val="0"/>
                        </a:spcBef>
                        <a:spcAft>
                          <a:spcPts val="0"/>
                        </a:spcAft>
                      </a:pPr>
                      <a:r>
                        <a:rPr lang="en-US" sz="2400">
                          <a:effectLst/>
                        </a:rPr>
                        <a:t>Metastore gửi Metadata phản hồi trình biên dịch.</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5</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Send Plan</a:t>
                      </a:r>
                    </a:p>
                    <a:p>
                      <a:pPr marL="0" marR="0">
                        <a:lnSpc>
                          <a:spcPct val="115000"/>
                        </a:lnSpc>
                        <a:spcBef>
                          <a:spcPts val="0"/>
                        </a:spcBef>
                        <a:spcAft>
                          <a:spcPts val="0"/>
                        </a:spcAft>
                      </a:pPr>
                      <a:r>
                        <a:rPr lang="en-US" sz="2400">
                          <a:effectLst/>
                        </a:rPr>
                        <a:t>Trình biên dịch sẽ kiểm tra các yêu cầu và gửi lại kế hoạch cho driver. Đến đây, các phân tích và biên dịch của một truy vấn là hoàn tất.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26928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12</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QUY TRÌNH LÀM VIỆC CỦA HIVE</a:t>
            </a:r>
            <a:endParaRPr lang="en-US"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30593233"/>
              </p:ext>
            </p:extLst>
          </p:nvPr>
        </p:nvGraphicFramePr>
        <p:xfrm>
          <a:off x="437882" y="888238"/>
          <a:ext cx="11598686" cy="5468112"/>
        </p:xfrm>
        <a:graphic>
          <a:graphicData uri="http://schemas.openxmlformats.org/drawingml/2006/table">
            <a:tbl>
              <a:tblPr firstRow="1" firstCol="1" bandRow="1">
                <a:tableStyleId>{5940675A-B579-460E-94D1-54222C63F5DA}</a:tableStyleId>
              </a:tblPr>
              <a:tblGrid>
                <a:gridCol w="644504"/>
                <a:gridCol w="10954182"/>
              </a:tblGrid>
              <a:tr h="0">
                <a:tc>
                  <a:txBody>
                    <a:bodyPr/>
                    <a:lstStyle/>
                    <a:p>
                      <a:pPr marL="0" marR="0" lvl="0" indent="0">
                        <a:lnSpc>
                          <a:spcPct val="115000"/>
                        </a:lnSpc>
                        <a:spcBef>
                          <a:spcPts val="0"/>
                        </a:spcBef>
                        <a:spcAft>
                          <a:spcPts val="0"/>
                        </a:spcAft>
                        <a:buFont typeface="+mj-lt"/>
                        <a:buNone/>
                      </a:pPr>
                      <a:r>
                        <a:rPr lang="en-US" sz="2400" smtClean="0">
                          <a:effectLst/>
                        </a:rPr>
                        <a:t>6</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Execute Plan</a:t>
                      </a:r>
                    </a:p>
                    <a:p>
                      <a:pPr marL="0" marR="0">
                        <a:lnSpc>
                          <a:spcPct val="115000"/>
                        </a:lnSpc>
                        <a:spcBef>
                          <a:spcPts val="0"/>
                        </a:spcBef>
                        <a:spcAft>
                          <a:spcPts val="0"/>
                        </a:spcAft>
                      </a:pPr>
                      <a:r>
                        <a:rPr lang="en-US" sz="2400">
                          <a:effectLst/>
                        </a:rPr>
                        <a:t>Driver sẽ gửi kế hoạch thực hiện cho các execution engine.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7</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Execute Job</a:t>
                      </a:r>
                    </a:p>
                    <a:p>
                      <a:pPr marL="30480" marR="30480" algn="just">
                        <a:lnSpc>
                          <a:spcPct val="115000"/>
                        </a:lnSpc>
                        <a:spcBef>
                          <a:spcPts val="0"/>
                        </a:spcBef>
                        <a:spcAft>
                          <a:spcPts val="0"/>
                        </a:spcAft>
                      </a:pPr>
                      <a:r>
                        <a:rPr lang="en-US" sz="2400">
                          <a:effectLst/>
                        </a:rPr>
                        <a:t>MapReduce thực hiện quá trình execution. Các execution engine gửi các job đến JobTracker.</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2400">
                          <a:effectLst/>
                        </a:rPr>
                        <a:t>7.1</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Metadata Ops</a:t>
                      </a:r>
                    </a:p>
                    <a:p>
                      <a:pPr marL="0" marR="0">
                        <a:lnSpc>
                          <a:spcPct val="115000"/>
                        </a:lnSpc>
                        <a:spcBef>
                          <a:spcPts val="0"/>
                        </a:spcBef>
                        <a:spcAft>
                          <a:spcPts val="0"/>
                        </a:spcAft>
                      </a:pPr>
                      <a:r>
                        <a:rPr lang="en-US" sz="2400">
                          <a:effectLst/>
                        </a:rPr>
                        <a:t>Trong khi execution, các execution engine có thể execute metadata với Metastore.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8</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Fetch Result</a:t>
                      </a:r>
                    </a:p>
                    <a:p>
                      <a:pPr marL="0" marR="0">
                        <a:lnSpc>
                          <a:spcPct val="115000"/>
                        </a:lnSpc>
                        <a:spcBef>
                          <a:spcPts val="0"/>
                        </a:spcBef>
                        <a:spcAft>
                          <a:spcPts val="0"/>
                        </a:spcAft>
                      </a:pPr>
                      <a:r>
                        <a:rPr lang="en-US" sz="2400">
                          <a:effectLst/>
                        </a:rPr>
                        <a:t>Các execution engine nhận được kết quả từ Data nodes.</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9</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Send Results</a:t>
                      </a:r>
                    </a:p>
                    <a:p>
                      <a:pPr marL="0" marR="0">
                        <a:lnSpc>
                          <a:spcPct val="115000"/>
                        </a:lnSpc>
                        <a:spcBef>
                          <a:spcPts val="0"/>
                        </a:spcBef>
                        <a:spcAft>
                          <a:spcPts val="0"/>
                        </a:spcAft>
                      </a:pPr>
                      <a:r>
                        <a:rPr lang="en-US" sz="2400">
                          <a:effectLst/>
                        </a:rPr>
                        <a:t>Execution engine gửi giá trị kết quả đến Driver.</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10</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Send Results</a:t>
                      </a:r>
                    </a:p>
                    <a:p>
                      <a:pPr marL="0" marR="0">
                        <a:lnSpc>
                          <a:spcPct val="115000"/>
                        </a:lnSpc>
                        <a:spcBef>
                          <a:spcPts val="0"/>
                        </a:spcBef>
                        <a:spcAft>
                          <a:spcPts val="0"/>
                        </a:spcAft>
                      </a:pPr>
                      <a:r>
                        <a:rPr lang="en-US" sz="2400">
                          <a:effectLst/>
                        </a:rPr>
                        <a:t>Driver gửi kết quả về Hive Interfaces.</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88673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13</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CÁC KIỂU DỮ LIỆU CỦA HIVE</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3944" y="785610"/>
            <a:ext cx="11153104" cy="3246530"/>
          </a:xfrm>
          <a:prstGeom prst="rect">
            <a:avLst/>
          </a:prstGeom>
          <a:noFill/>
        </p:spPr>
        <p:txBody>
          <a:bodyPr wrap="square" rtlCol="0">
            <a:spAutoFit/>
          </a:bodyPr>
          <a:lstStyle/>
          <a:p>
            <a:pPr>
              <a:lnSpc>
                <a:spcPct val="150000"/>
              </a:lnSpc>
            </a:pPr>
            <a:r>
              <a:rPr lang="en-US" sz="2800" smtClean="0">
                <a:latin typeface="Times New Roman" panose="02020603050405020304" pitchFamily="18" charset="0"/>
                <a:cs typeface="Times New Roman" panose="02020603050405020304" pitchFamily="18" charset="0"/>
              </a:rPr>
              <a:t>- Các </a:t>
            </a:r>
            <a:r>
              <a:rPr lang="en-US" sz="2800">
                <a:latin typeface="Times New Roman" panose="02020603050405020304" pitchFamily="18" charset="0"/>
                <a:cs typeface="Times New Roman" panose="02020603050405020304" pitchFamily="18" charset="0"/>
              </a:rPr>
              <a:t>kiểu dữ liệu của Hive được chia thành 4 loại chính:</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Column Types</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Literals</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Null Values</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Complex </a:t>
            </a:r>
            <a:r>
              <a:rPr lang="en-US" sz="2800" smtClean="0">
                <a:latin typeface="Times New Roman" panose="02020603050405020304" pitchFamily="18" charset="0"/>
                <a:cs typeface="Times New Roman" panose="02020603050405020304" pitchFamily="18" charset="0"/>
              </a:rPr>
              <a:t>Types</a:t>
            </a:r>
          </a:p>
        </p:txBody>
      </p:sp>
    </p:spTree>
    <p:extLst>
      <p:ext uri="{BB962C8B-B14F-4D97-AF65-F5344CB8AC3E}">
        <p14:creationId xmlns:p14="http://schemas.microsoft.com/office/powerpoint/2010/main" val="3136542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14</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CÁC KIỂU DỮ LIỆU CỦA HIVE</a:t>
            </a:r>
            <a:endParaRPr lang="en-US"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96344" y="803540"/>
            <a:ext cx="11153104" cy="5831853"/>
          </a:xfrm>
          <a:prstGeom prst="rect">
            <a:avLst/>
          </a:prstGeom>
          <a:noFill/>
        </p:spPr>
        <p:txBody>
          <a:bodyPr wrap="square" rtlCol="0">
            <a:spAutoFit/>
          </a:bodyPr>
          <a:lstStyle/>
          <a:p>
            <a:pPr>
              <a:lnSpc>
                <a:spcPct val="150000"/>
              </a:lnSpc>
            </a:pPr>
            <a:r>
              <a:rPr lang="en-US" sz="2800" smtClean="0">
                <a:latin typeface="Times New Roman" panose="02020603050405020304" pitchFamily="18" charset="0"/>
                <a:cs typeface="Times New Roman" panose="02020603050405020304" pitchFamily="18" charset="0"/>
              </a:rPr>
              <a:t>-   Column </a:t>
            </a:r>
            <a:r>
              <a:rPr lang="en-US" sz="2800">
                <a:latin typeface="Times New Roman" panose="02020603050405020304" pitchFamily="18" charset="0"/>
                <a:cs typeface="Times New Roman" panose="02020603050405020304" pitchFamily="18" charset="0"/>
              </a:rPr>
              <a:t>Types:</a:t>
            </a:r>
          </a:p>
          <a:p>
            <a:pPr marL="457200"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Integral </a:t>
            </a:r>
            <a:r>
              <a:rPr lang="en-US" sz="2800" smtClean="0">
                <a:latin typeface="Times New Roman" panose="02020603050405020304" pitchFamily="18" charset="0"/>
                <a:cs typeface="Times New Roman" panose="02020603050405020304" pitchFamily="18" charset="0"/>
              </a:rPr>
              <a:t>Types</a:t>
            </a:r>
          </a:p>
          <a:p>
            <a:pPr lvl="1" indent="-457200">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String </a:t>
            </a:r>
            <a:r>
              <a:rPr lang="en-US" sz="2800">
                <a:latin typeface="Times New Roman" panose="02020603050405020304" pitchFamily="18" charset="0"/>
                <a:cs typeface="Times New Roman" panose="02020603050405020304" pitchFamily="18" charset="0"/>
              </a:rPr>
              <a:t>Types: Sử dụng dấu nháy đơn ( '') hoặc dấu ngoặc kép ( ""). Bao gồm 2 loại dữ liệu: VARCHAR và CHAR.</a:t>
            </a:r>
          </a:p>
          <a:p>
            <a:pPr lvl="1" indent="-457200">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Timestamp</a:t>
            </a:r>
            <a:r>
              <a:rPr lang="en-US" sz="2800">
                <a:latin typeface="Times New Roman" panose="02020603050405020304" pitchFamily="18" charset="0"/>
                <a:cs typeface="Times New Roman" panose="02020603050405020304" pitchFamily="18" charset="0"/>
              </a:rPr>
              <a:t>: Có hai định dạng là: “YYYY-MM-DD HH:MM:SS.fffffffff” và “yyyy-mm-dd hh:mm:ss.ffffffffff”. </a:t>
            </a:r>
          </a:p>
          <a:p>
            <a:pPr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Date: Với định đạng là:{{YYYY-MM-DD}}</a:t>
            </a:r>
          </a:p>
          <a:p>
            <a:pPr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Decimal</a:t>
            </a:r>
          </a:p>
          <a:p>
            <a:pPr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Union </a:t>
            </a:r>
            <a:r>
              <a:rPr lang="en-US" sz="2800" smtClean="0">
                <a:latin typeface="Times New Roman" panose="02020603050405020304" pitchFamily="18" charset="0"/>
                <a:cs typeface="Times New Roman" panose="02020603050405020304" pitchFamily="18" charset="0"/>
              </a:rPr>
              <a:t>Types</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01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15</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CÁC KIỂU DỮ LIỆU CỦA HIVE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3944" y="785610"/>
            <a:ext cx="11153104" cy="5047536"/>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 Literals</a:t>
            </a:r>
            <a:endParaRPr lang="en-US" sz="280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Floating Point Types: Loại dữ liệu này bao gồm các kiểu dữ liệu </a:t>
            </a:r>
            <a:r>
              <a:rPr lang="en-US" sz="2800" smtClean="0">
                <a:latin typeface="Times New Roman" panose="02020603050405020304" pitchFamily="18" charset="0"/>
                <a:cs typeface="Times New Roman" panose="02020603050405020304" pitchFamily="18" charset="0"/>
              </a:rPr>
              <a:t>DOUBLE</a:t>
            </a:r>
            <a:endParaRPr lang="en-US" sz="280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Decimal </a:t>
            </a:r>
            <a:r>
              <a:rPr lang="en-US" sz="2800" smtClean="0">
                <a:latin typeface="Times New Roman" panose="02020603050405020304" pitchFamily="18" charset="0"/>
                <a:cs typeface="Times New Roman" panose="02020603050405020304" pitchFamily="18" charset="0"/>
              </a:rPr>
              <a:t>Type</a:t>
            </a:r>
            <a:endParaRPr lang="en-US" sz="2800">
              <a:latin typeface="Times New Roman" panose="02020603050405020304" pitchFamily="18" charset="0"/>
              <a:cs typeface="Times New Roman" panose="02020603050405020304" pitchFamily="18" charset="0"/>
            </a:endParaRPr>
          </a:p>
          <a:p>
            <a:pPr>
              <a:lnSpc>
                <a:spcPct val="150000"/>
              </a:lnSpc>
            </a:pP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Complex Types</a:t>
            </a:r>
          </a:p>
          <a:p>
            <a:pPr marL="914400"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Arrays: ARRAY&lt;data_type&gt;</a:t>
            </a:r>
          </a:p>
          <a:p>
            <a:pPr marL="914400"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Map: MAP&lt;primitive_type, data_type&gt;</a:t>
            </a:r>
          </a:p>
          <a:p>
            <a:pPr marL="914400"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Structs: STRUCT&lt;col_name : data_type [COMMENT col_comment], </a:t>
            </a:r>
            <a:r>
              <a:rPr lang="en-US" sz="2800" smtClean="0">
                <a:latin typeface="Times New Roman" panose="02020603050405020304" pitchFamily="18" charset="0"/>
                <a:cs typeface="Times New Roman" panose="02020603050405020304" pitchFamily="18" charset="0"/>
              </a:rPr>
              <a:t>...&gt;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72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16</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TẠO CƠ SỞ DỮ LIỆU</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3944" y="785610"/>
            <a:ext cx="11153104"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04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955675"/>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SO SÁNH HIVE VÀ SQL</a:t>
            </a:r>
            <a:endParaRPr lang="en-US" sz="2800" b="1" dirty="0">
              <a:latin typeface="Times New Roman" panose="02020603050405020304" pitchFamily="18" charset="0"/>
              <a:cs typeface="Times New Roman" panose="02020603050405020304" pitchFamily="18" charset="0"/>
            </a:endParaRPr>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181351651"/>
              </p:ext>
            </p:extLst>
          </p:nvPr>
        </p:nvGraphicFramePr>
        <p:xfrm>
          <a:off x="838200" y="1320800"/>
          <a:ext cx="10515600" cy="4494621"/>
        </p:xfrm>
        <a:graphic>
          <a:graphicData uri="http://schemas.openxmlformats.org/drawingml/2006/table">
            <a:tbl>
              <a:tblPr firstRow="1" bandRow="1">
                <a:tableStyleId>{5C22544A-7EE6-4342-B048-85BDC9FD1C3A}</a:tableStyleId>
              </a:tblPr>
              <a:tblGrid>
                <a:gridCol w="2717800"/>
                <a:gridCol w="3875314"/>
                <a:gridCol w="3922486"/>
              </a:tblGrid>
              <a:tr h="598261">
                <a:tc>
                  <a:txBody>
                    <a:bodyPr/>
                    <a:lstStyle/>
                    <a:p>
                      <a:pPr marL="0" marR="0" algn="ctr">
                        <a:lnSpc>
                          <a:spcPct val="115000"/>
                        </a:lnSpc>
                        <a:spcBef>
                          <a:spcPts val="0"/>
                        </a:spcBef>
                        <a:spcAft>
                          <a:spcPts val="1000"/>
                        </a:spcAft>
                      </a:pP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Tiêu</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chí</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so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sánh</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a:effectLst/>
                          <a:latin typeface="Times New Roman" panose="02020603050405020304" pitchFamily="18" charset="0"/>
                          <a:ea typeface="Arial" panose="020B0604020202020204" pitchFamily="34" charset="0"/>
                          <a:cs typeface="Courier New" panose="02070309020205020404" pitchFamily="49" charset="0"/>
                        </a:rPr>
                        <a:t>HIVE</a:t>
                      </a:r>
                      <a:endParaRPr lang="en-US" sz="2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dirty="0">
                          <a:effectLst/>
                          <a:latin typeface="Times New Roman" panose="02020603050405020304" pitchFamily="18" charset="0"/>
                          <a:ea typeface="Arial" panose="020B0604020202020204" pitchFamily="34" charset="0"/>
                          <a:cs typeface="Courier New" panose="02070309020205020404" pitchFamily="49" charset="0"/>
                        </a:rPr>
                        <a:t>SQL</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Phát triển bởi</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Facebook</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ISO/IEC (1986)</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Mục</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đích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sử</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dụng</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Báo cáo, truy xuất nhanh dữ liệu, trả lời những câu hỏi cấp thiết, gần gũi với SQL</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Quản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lý</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dữ</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liệu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quy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mô</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vừa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và</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nhỏ</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Ngôn ngữ</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HiveQL (SQL query)</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SQL-92 standard</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Kiểu dữ liệu</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thêm hỗ trợ array, map và struct</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Int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float, text, string,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boolean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datetime</a:t>
                      </a:r>
                      <a:r>
                        <a:rPr lang="en-US" sz="2000" dirty="0">
                          <a:effectLst/>
                          <a:latin typeface="Times New Roman" panose="02020603050405020304" pitchFamily="18" charset="0"/>
                          <a:ea typeface="Arial" panose="020B0604020202020204" pitchFamily="34" charset="0"/>
                          <a:cs typeface="Courier New" panose="02070309020205020404" pitchFamily="49" charset="0"/>
                        </a:rPr>
                        <a:t>...</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JOIN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Hỗ trợ outer join và Equi-join.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Hỗ</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trợ</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đầy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đủ</a:t>
                      </a:r>
                      <a:r>
                        <a:rPr lang="en-US" sz="2000" dirty="0">
                          <a:effectLst/>
                          <a:latin typeface="Times New Roman" panose="02020603050405020304" pitchFamily="18" charset="0"/>
                          <a:ea typeface="Arial" panose="020B0604020202020204" pitchFamily="34" charset="0"/>
                          <a:cs typeface="Courier New" panose="02070309020205020404" pitchFamily="49" charset="0"/>
                        </a:rPr>
                        <a:t> inner join, outer join, cross join,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seft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join.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Lược đồ quan hệ (Schema)</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Tường minh (Explicit)</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 name="Chỗ dành sẵn cho Số hiệu Bản chiếu 3"/>
          <p:cNvSpPr>
            <a:spLocks noGrp="1"/>
          </p:cNvSpPr>
          <p:nvPr>
            <p:ph type="sldNum" sz="quarter" idx="12"/>
          </p:nvPr>
        </p:nvSpPr>
        <p:spPr/>
        <p:txBody>
          <a:bodyPr/>
          <a:lstStyle/>
          <a:p>
            <a:fld id="{53066AE3-0764-420C-9FA0-DA721CCCA657}" type="slidenum">
              <a:rPr lang="en-US" smtClean="0"/>
              <a:t>17</a:t>
            </a:fld>
            <a:endParaRPr lang="en-US"/>
          </a:p>
        </p:txBody>
      </p:sp>
    </p:spTree>
    <p:extLst>
      <p:ext uri="{BB962C8B-B14F-4D97-AF65-F5344CB8AC3E}">
        <p14:creationId xmlns:p14="http://schemas.microsoft.com/office/powerpoint/2010/main" val="252891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955675"/>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SO SÁNH HIVE VÀ SQL</a:t>
            </a:r>
            <a:endParaRPr lang="en-US" sz="2800" b="1" dirty="0">
              <a:latin typeface="Times New Roman" panose="02020603050405020304" pitchFamily="18" charset="0"/>
              <a:cs typeface="Times New Roman" panose="02020603050405020304" pitchFamily="18" charset="0"/>
            </a:endParaRPr>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4102287163"/>
              </p:ext>
            </p:extLst>
          </p:nvPr>
        </p:nvGraphicFramePr>
        <p:xfrm>
          <a:off x="838200" y="1320800"/>
          <a:ext cx="10515600" cy="4148165"/>
        </p:xfrm>
        <a:graphic>
          <a:graphicData uri="http://schemas.openxmlformats.org/drawingml/2006/table">
            <a:tbl>
              <a:tblPr firstRow="1" bandRow="1">
                <a:tableStyleId>{5C22544A-7EE6-4342-B048-85BDC9FD1C3A}</a:tableStyleId>
              </a:tblPr>
              <a:tblGrid>
                <a:gridCol w="2717800"/>
                <a:gridCol w="3875314"/>
                <a:gridCol w="3922486"/>
              </a:tblGrid>
              <a:tr h="598261">
                <a:tc>
                  <a:txBody>
                    <a:bodyPr/>
                    <a:lstStyle/>
                    <a:p>
                      <a:pPr marL="0" marR="0" algn="ctr">
                        <a:lnSpc>
                          <a:spcPct val="115000"/>
                        </a:lnSpc>
                        <a:spcBef>
                          <a:spcPts val="0"/>
                        </a:spcBef>
                        <a:spcAft>
                          <a:spcPts val="1000"/>
                        </a:spcAft>
                      </a:pP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Tiêu</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chí</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so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sánh</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a:effectLst/>
                          <a:latin typeface="Times New Roman" panose="02020603050405020304" pitchFamily="18" charset="0"/>
                          <a:ea typeface="Arial" panose="020B0604020202020204" pitchFamily="34" charset="0"/>
                          <a:cs typeface="Courier New" panose="02070309020205020404" pitchFamily="49" charset="0"/>
                        </a:rPr>
                        <a:t>HIVE</a:t>
                      </a:r>
                      <a:endParaRPr lang="en-US" sz="2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dirty="0">
                          <a:effectLst/>
                          <a:latin typeface="Times New Roman" panose="02020603050405020304" pitchFamily="18" charset="0"/>
                          <a:ea typeface="Arial" panose="020B0604020202020204" pitchFamily="34" charset="0"/>
                          <a:cs typeface="Courier New" panose="02070309020205020404" pitchFamily="49" charset="0"/>
                        </a:rPr>
                        <a:t>SQL</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Chức năng CRUD</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Ban đầu chỉ có Insert, không có Update, Delete. Sau này bổ sung đầy đủ chức năng.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Đầy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đủ</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Hỗ trợ transaction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Hỗ</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trợ</a:t>
                      </a:r>
                      <a:r>
                        <a:rPr lang="en-US" sz="2000" dirty="0">
                          <a:effectLst/>
                          <a:latin typeface="Times New Roman" panose="02020603050405020304" pitchFamily="18" charset="0"/>
                          <a:ea typeface="Arial" panose="020B0604020202020204" pitchFamily="34" charset="0"/>
                          <a:cs typeface="Courier New" panose="02070309020205020404" pitchFamily="49" charset="0"/>
                        </a:rPr>
                        <a:t> stored procedure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Không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Đánh chỉ số Index</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Kích thước dữ liệu</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Petabyte (1,000,000 Gigabyte)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Terabyte (1,000 Gigabyte)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Kích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thước</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mỗi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vấn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Petabyte (1,000,000 Gigabyte)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Gigabyte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Sử dụng bởi</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Analysts</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Programmers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 name="Chỗ dành sẵn cho Số hiệu Bản chiếu 3"/>
          <p:cNvSpPr>
            <a:spLocks noGrp="1"/>
          </p:cNvSpPr>
          <p:nvPr>
            <p:ph type="sldNum" sz="quarter" idx="12"/>
          </p:nvPr>
        </p:nvSpPr>
        <p:spPr/>
        <p:txBody>
          <a:bodyPr/>
          <a:lstStyle/>
          <a:p>
            <a:fld id="{53066AE3-0764-420C-9FA0-DA721CCCA657}" type="slidenum">
              <a:rPr lang="en-US" smtClean="0"/>
              <a:t>18</a:t>
            </a:fld>
            <a:endParaRPr lang="en-US"/>
          </a:p>
        </p:txBody>
      </p:sp>
    </p:spTree>
    <p:extLst>
      <p:ext uri="{BB962C8B-B14F-4D97-AF65-F5344CB8AC3E}">
        <p14:creationId xmlns:p14="http://schemas.microsoft.com/office/powerpoint/2010/main" val="4006665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955675"/>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SO SÁNH HIVE VÀ SQL</a:t>
            </a:r>
            <a:endParaRPr lang="en-US" sz="2800" b="1" dirty="0">
              <a:latin typeface="Times New Roman" panose="02020603050405020304" pitchFamily="18" charset="0"/>
              <a:cs typeface="Times New Roman" panose="02020603050405020304" pitchFamily="18" charset="0"/>
            </a:endParaRPr>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2426261041"/>
              </p:ext>
            </p:extLst>
          </p:nvPr>
        </p:nvGraphicFramePr>
        <p:xfrm>
          <a:off x="838200" y="1320800"/>
          <a:ext cx="10515600" cy="4196933"/>
        </p:xfrm>
        <a:graphic>
          <a:graphicData uri="http://schemas.openxmlformats.org/drawingml/2006/table">
            <a:tbl>
              <a:tblPr firstRow="1" bandRow="1">
                <a:tableStyleId>{5C22544A-7EE6-4342-B048-85BDC9FD1C3A}</a:tableStyleId>
              </a:tblPr>
              <a:tblGrid>
                <a:gridCol w="2717800"/>
                <a:gridCol w="3875314"/>
                <a:gridCol w="3922486"/>
              </a:tblGrid>
              <a:tr h="598261">
                <a:tc>
                  <a:txBody>
                    <a:bodyPr/>
                    <a:lstStyle/>
                    <a:p>
                      <a:pPr marL="0" marR="0" algn="ctr">
                        <a:lnSpc>
                          <a:spcPct val="115000"/>
                        </a:lnSpc>
                        <a:spcBef>
                          <a:spcPts val="0"/>
                        </a:spcBef>
                        <a:spcAft>
                          <a:spcPts val="1000"/>
                        </a:spcAft>
                      </a:pP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Tiêu</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chí</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so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sánh</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a:effectLst/>
                          <a:latin typeface="Times New Roman" panose="02020603050405020304" pitchFamily="18" charset="0"/>
                          <a:ea typeface="Arial" panose="020B0604020202020204" pitchFamily="34" charset="0"/>
                          <a:cs typeface="Courier New" panose="02070309020205020404" pitchFamily="49" charset="0"/>
                        </a:rPr>
                        <a:t>HIVE</a:t>
                      </a:r>
                      <a:endParaRPr lang="en-US" sz="2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dirty="0">
                          <a:effectLst/>
                          <a:latin typeface="Times New Roman" panose="02020603050405020304" pitchFamily="18" charset="0"/>
                          <a:ea typeface="Arial" panose="020B0604020202020204" pitchFamily="34" charset="0"/>
                          <a:cs typeface="Courier New" panose="02070309020205020404" pitchFamily="49" charset="0"/>
                        </a:rPr>
                        <a:t>SQL</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Làm việc trên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Server side (Thrift) trên một cluster</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Client side trên một cluster</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User defined function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Java</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SQL User-Defined Functions</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MapReduce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Không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Web interface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Cấu trúc dữ liệu</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JDBC/ODBC</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Giới hạn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(đầy đủ)</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Trường hợp sử dụng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Dùng Big Data xử lý và phân tích dữ liệu nhanh chóng. Là lựa chọn tốt cho truy vấn, phân tích tập dữ liệu lịch sử</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cung</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kha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năng</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vấn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nhật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bảo</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đảm</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tính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toàn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vẹn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của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dư</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liệu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một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cách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tối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phù</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hợp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cho</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doanh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nghiệp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vừa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nho</a:t>
                      </a:r>
                      <a:r>
                        <a:rPr lang="en-US" sz="2000" dirty="0">
                          <a:effectLst/>
                          <a:latin typeface="Times New Roman" panose="02020603050405020304" pitchFamily="18" charset="0"/>
                          <a:ea typeface="Arial" panose="020B0604020202020204" pitchFamily="34" charset="0"/>
                          <a:cs typeface="Courier New" panose="02070309020205020404" pitchFamily="49" charset="0"/>
                        </a:rPr>
                        <a:t>̉.</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 name="Chỗ dành sẵn cho Số hiệu Bản chiếu 3"/>
          <p:cNvSpPr>
            <a:spLocks noGrp="1"/>
          </p:cNvSpPr>
          <p:nvPr>
            <p:ph type="sldNum" sz="quarter" idx="12"/>
          </p:nvPr>
        </p:nvSpPr>
        <p:spPr/>
        <p:txBody>
          <a:bodyPr/>
          <a:lstStyle/>
          <a:p>
            <a:fld id="{53066AE3-0764-420C-9FA0-DA721CCCA657}" type="slidenum">
              <a:rPr lang="en-US" smtClean="0"/>
              <a:t>19</a:t>
            </a:fld>
            <a:endParaRPr lang="en-US"/>
          </a:p>
        </p:txBody>
      </p:sp>
    </p:spTree>
    <p:extLst>
      <p:ext uri="{BB962C8B-B14F-4D97-AF65-F5344CB8AC3E}">
        <p14:creationId xmlns:p14="http://schemas.microsoft.com/office/powerpoint/2010/main" val="139981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0"/>
            <a:ext cx="10515600" cy="523517"/>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GIỚI THIỆU NHÓM</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066AE3-0764-420C-9FA0-DA721CCCA657}" type="slidenum">
              <a:rPr lang="en-US" sz="2800" smtClean="0"/>
              <a:t>2</a:t>
            </a:fld>
            <a:endParaRPr lang="en-US" sz="28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325" t="9389" r="5972"/>
          <a:stretch/>
        </p:blipFill>
        <p:spPr>
          <a:xfrm>
            <a:off x="489397" y="1184856"/>
            <a:ext cx="3168551" cy="32390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1184856"/>
            <a:ext cx="3239037" cy="323903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t="9832" b="16741"/>
          <a:stretch/>
        </p:blipFill>
        <p:spPr>
          <a:xfrm>
            <a:off x="4844693" y="1184856"/>
            <a:ext cx="2947025" cy="3258606"/>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360782" y="4771622"/>
            <a:ext cx="3425780"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1212354</a:t>
            </a:r>
          </a:p>
          <a:p>
            <a:pPr algn="ctr"/>
            <a:r>
              <a:rPr lang="en-US" sz="2400" dirty="0" smtClean="0">
                <a:latin typeface="Times New Roman" panose="02020603050405020304" pitchFamily="18" charset="0"/>
                <a:cs typeface="Times New Roman" panose="02020603050405020304" pitchFamily="18" charset="0"/>
              </a:rPr>
              <a:t>NGUYỄN MINH TÂN</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605315" y="4791191"/>
            <a:ext cx="3425780"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1212048</a:t>
            </a:r>
          </a:p>
          <a:p>
            <a:pPr algn="ctr"/>
            <a:r>
              <a:rPr lang="en-US" sz="2400" dirty="0" smtClean="0">
                <a:latin typeface="Times New Roman" panose="02020603050405020304" pitchFamily="18" charset="0"/>
                <a:cs typeface="Times New Roman" panose="02020603050405020304" pitchFamily="18" charset="0"/>
              </a:rPr>
              <a:t>DIỆP MỸ DUNG</a:t>
            </a:r>
            <a:endParaRPr lang="en-US"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610600" y="4771621"/>
            <a:ext cx="3425780"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1212060</a:t>
            </a:r>
          </a:p>
          <a:p>
            <a:pPr algn="ctr"/>
            <a:r>
              <a:rPr lang="en-US" sz="2400" dirty="0" smtClean="0">
                <a:latin typeface="Times New Roman" panose="02020603050405020304" pitchFamily="18" charset="0"/>
                <a:cs typeface="Times New Roman" panose="02020603050405020304" pitchFamily="18" charset="0"/>
              </a:rPr>
              <a:t>NGUYỄN TIẾN DŨNG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20</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CÀI ĐẶT HIVE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3944" y="785610"/>
            <a:ext cx="11153104"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789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944" y="850005"/>
            <a:ext cx="11153104" cy="905056"/>
          </a:xfrm>
          <a:prstGeom prst="rect">
            <a:avLst/>
          </a:prstGeom>
          <a:noFill/>
        </p:spPr>
        <p:txBody>
          <a:bodyPr wrap="square" rtlCol="0">
            <a:spAutoFit/>
          </a:bodyPr>
          <a:lstStyle/>
          <a:p>
            <a:pPr algn="just">
              <a:lnSpc>
                <a:spcPct val="150000"/>
              </a:lnSpc>
            </a:pPr>
            <a:r>
              <a:rPr lang="en-US" sz="4000" smtClean="0">
                <a:latin typeface="Times New Roman" panose="02020603050405020304" pitchFamily="18" charset="0"/>
                <a:cs typeface="Times New Roman" panose="02020603050405020304" pitchFamily="18" charset="0"/>
              </a:rPr>
              <a:t>CÁM ƠN THẦY VÀ CÁC BẠN ĐÃ LẮNG NGHE!</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324" b="32395"/>
          <a:stretch/>
        </p:blipFill>
        <p:spPr>
          <a:xfrm>
            <a:off x="1439094" y="1983346"/>
            <a:ext cx="9159265" cy="4134118"/>
          </a:xfrm>
          <a:prstGeom prst="rect">
            <a:avLst/>
          </a:prstGeom>
        </p:spPr>
      </p:pic>
      <p:sp>
        <p:nvSpPr>
          <p:cNvPr id="3" name="Slide Number Placeholder 2"/>
          <p:cNvSpPr>
            <a:spLocks noGrp="1"/>
          </p:cNvSpPr>
          <p:nvPr>
            <p:ph type="sldNum" sz="quarter" idx="12"/>
          </p:nvPr>
        </p:nvSpPr>
        <p:spPr/>
        <p:txBody>
          <a:bodyPr/>
          <a:lstStyle/>
          <a:p>
            <a:fld id="{53066AE3-0764-420C-9FA0-DA721CCCA657}" type="slidenum">
              <a:rPr lang="en-US" smtClean="0"/>
              <a:t>21</a:t>
            </a:fld>
            <a:endParaRPr lang="en-US"/>
          </a:p>
        </p:txBody>
      </p:sp>
    </p:spTree>
    <p:extLst>
      <p:ext uri="{BB962C8B-B14F-4D97-AF65-F5344CB8AC3E}">
        <p14:creationId xmlns:p14="http://schemas.microsoft.com/office/powerpoint/2010/main" val="257193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3</a:t>
            </a:fld>
            <a:endParaRPr lang="en-US" dirty="0"/>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NỘI DUNG</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6555641"/>
          </a:xfrm>
          <a:prstGeom prst="rect">
            <a:avLst/>
          </a:prstGeom>
          <a:noFill/>
        </p:spPr>
        <p:txBody>
          <a:bodyPr wrap="square" rtlCol="0">
            <a:spAutoFit/>
          </a:bodyPr>
          <a:lstStyle/>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thiệu</a:t>
            </a:r>
            <a:endParaRPr lang="en-US" sz="2800" dirty="0" smtClean="0">
              <a:latin typeface="Times New Roman" panose="02020603050405020304" pitchFamily="18" charset="0"/>
              <a:cs typeface="Times New Roman" panose="02020603050405020304" pitchFamily="18" charset="0"/>
            </a:endParaRP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 </a:t>
            </a:r>
            <a:r>
              <a:rPr lang="en-US" sz="2800" dirty="0" smtClean="0">
                <a:latin typeface="Times New Roman" panose="02020603050405020304" pitchFamily="18" charset="0"/>
                <a:cs typeface="Times New Roman" panose="02020603050405020304" pitchFamily="18" charset="0"/>
              </a:rPr>
              <a:t>Hive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Hive</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4: </a:t>
            </a:r>
            <a:r>
              <a:rPr lang="en-US" sz="2800" dirty="0" err="1" smtClean="0">
                <a:latin typeface="Times New Roman" panose="02020603050405020304" pitchFamily="18" charset="0"/>
                <a:cs typeface="Times New Roman" panose="02020603050405020304" pitchFamily="18" charset="0"/>
              </a:rPr>
              <a:t>Quy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Hive</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5: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Hive</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HiveQL</a:t>
            </a:r>
            <a:endParaRPr lang="en-US" sz="2800" dirty="0" smtClean="0">
              <a:latin typeface="Times New Roman" panose="02020603050405020304" pitchFamily="18" charset="0"/>
              <a:cs typeface="Times New Roman" panose="02020603050405020304" pitchFamily="18" charset="0"/>
            </a:endParaRPr>
          </a:p>
          <a:p>
            <a:pPr marL="285750" lvl="0" indent="-285750" algn="just">
              <a:lnSpc>
                <a:spcPct val="150000"/>
              </a:lnSpc>
              <a:buFontTx/>
              <a:buChar char="-"/>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7: So </a:t>
            </a:r>
            <a:r>
              <a:rPr lang="en-US" sz="2800" dirty="0" err="1">
                <a:latin typeface="Times New Roman" panose="02020603050405020304" pitchFamily="18" charset="0"/>
                <a:cs typeface="Times New Roman" panose="02020603050405020304" pitchFamily="18" charset="0"/>
              </a:rPr>
              <a:t>sánh</a:t>
            </a:r>
            <a:r>
              <a:rPr lang="en-US" sz="2800" dirty="0">
                <a:latin typeface="Times New Roman" panose="02020603050405020304" pitchFamily="18" charset="0"/>
                <a:cs typeface="Times New Roman" panose="02020603050405020304" pitchFamily="18" charset="0"/>
              </a:rPr>
              <a:t> SQL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HQL </a:t>
            </a:r>
          </a:p>
          <a:p>
            <a:pPr marL="285750" lvl="0" indent="-285750" algn="just">
              <a:lnSpc>
                <a:spcPct val="150000"/>
              </a:lnSpc>
              <a:buFontTx/>
              <a:buChar char="-"/>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8: </a:t>
            </a:r>
            <a:r>
              <a:rPr lang="en-US" sz="2800" dirty="0" err="1">
                <a:latin typeface="Times New Roman" panose="02020603050405020304" pitchFamily="18" charset="0"/>
                <a:cs typeface="Times New Roman" panose="02020603050405020304" pitchFamily="18" charset="0"/>
              </a:rPr>
              <a:t>Cài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Demo</a:t>
            </a:r>
          </a:p>
          <a:p>
            <a:pPr lvl="0" algn="just">
              <a:lnSpc>
                <a:spcPct val="150000"/>
              </a:lnSpc>
            </a:pPr>
            <a:endParaRPr lang="en-US" sz="2800" dirty="0" smtClean="0">
              <a:latin typeface="Times New Roman" panose="02020603050405020304" pitchFamily="18" charset="0"/>
              <a:cs typeface="Times New Roman" panose="02020603050405020304" pitchFamily="18" charset="0"/>
            </a:endParaRPr>
          </a:p>
          <a:p>
            <a:pPr lvl="2" indent="-457200" algn="just">
              <a:lnSpc>
                <a:spcPct val="150000"/>
              </a:lnSpc>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657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4</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3970318"/>
          </a:xfrm>
          <a:prstGeom prst="rect">
            <a:avLst/>
          </a:prstGeom>
          <a:noFill/>
        </p:spPr>
        <p:txBody>
          <a:bodyPr wrap="square" rtlCol="0">
            <a:spAutoFit/>
          </a:bodyPr>
          <a:lstStyle/>
          <a:p>
            <a:pPr marL="0" lvl="1" algn="just">
              <a:lnSpc>
                <a:spcPct val="150000"/>
              </a:lnSpc>
            </a:pPr>
            <a:r>
              <a:rPr lang="en-US" sz="2800" smtClean="0">
                <a:latin typeface="Times New Roman" panose="02020603050405020304" pitchFamily="18" charset="0"/>
                <a:cs typeface="Times New Roman" panose="02020603050405020304" pitchFamily="18" charset="0"/>
              </a:rPr>
              <a:t>- Như </a:t>
            </a:r>
            <a:r>
              <a:rPr lang="en-US" sz="2800">
                <a:latin typeface="Times New Roman" panose="02020603050405020304" pitchFamily="18" charset="0"/>
                <a:cs typeface="Times New Roman" panose="02020603050405020304" pitchFamily="18" charset="0"/>
              </a:rPr>
              <a:t>đã biết thuật ngữ “Big Data” được sử dụng để nói đến tập dữ liệu lớn trong đó hàng ngày nó gia tăng về cả khối lượng, tốc độ và đa dạng về kiểu dữ liệu. Việc quản lý và xử lý Big Data tạo ra một thách thức vô cùng lớn.Và Apache đã tạo ra một framework để quản lý và xử lý các thách thức mà big data mang lại, đó là </a:t>
            </a:r>
            <a:r>
              <a:rPr lang="en-US" sz="2800" smtClean="0">
                <a:latin typeface="Times New Roman" panose="02020603050405020304" pitchFamily="18" charset="0"/>
                <a:cs typeface="Times New Roman" panose="02020603050405020304" pitchFamily="18" charset="0"/>
              </a:rPr>
              <a:t>Hadoop.</a:t>
            </a:r>
          </a:p>
          <a:p>
            <a:pPr marL="0" lvl="1" algn="just">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35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5</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4616648"/>
          </a:xfrm>
          <a:prstGeom prst="rect">
            <a:avLst/>
          </a:prstGeom>
          <a:noFill/>
        </p:spPr>
        <p:txBody>
          <a:bodyPr wrap="square" rtlCol="0">
            <a:spAutoFit/>
          </a:bodyPr>
          <a:lstStyle/>
          <a:p>
            <a:pPr algn="just">
              <a:lnSpc>
                <a:spcPct val="150000"/>
              </a:lnSpc>
            </a:pPr>
            <a:r>
              <a:rPr lang="en-US" sz="2800" smtClean="0">
                <a:latin typeface="Times New Roman" panose="02020603050405020304" pitchFamily="18" charset="0"/>
                <a:cs typeface="Times New Roman" panose="02020603050405020304" pitchFamily="18" charset="0"/>
              </a:rPr>
              <a:t>- Hadoop </a:t>
            </a:r>
            <a:r>
              <a:rPr lang="en-US" sz="2800">
                <a:latin typeface="Times New Roman" panose="02020603050405020304" pitchFamily="18" charset="0"/>
                <a:cs typeface="Times New Roman" panose="02020603050405020304" pitchFamily="18" charset="0"/>
              </a:rPr>
              <a:t>có thể hiểu là một framework mã nguồn mở sử dụng để lưu trữ và xử lý dữ liệu lớn. Nó bao gồm hai thành phần chính là: MapReduce và HDFS (Hadoop Distributed File System)</a:t>
            </a:r>
          </a:p>
          <a:p>
            <a:pPr marL="914400" lvl="1"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MapReduce</a:t>
            </a:r>
            <a:r>
              <a:rPr lang="en-US" sz="2800">
                <a:latin typeface="Times New Roman" panose="02020603050405020304" pitchFamily="18" charset="0"/>
                <a:cs typeface="Times New Roman" panose="02020603050405020304" pitchFamily="18" charset="0"/>
              </a:rPr>
              <a:t>: Đây là một mô hình lập trình song song, nó xử lý dữ liệu có cấu trúc, bán cấu trúc, và không có cấu </a:t>
            </a:r>
            <a:r>
              <a:rPr lang="en-US" sz="2800" smtClean="0">
                <a:latin typeface="Times New Roman" panose="02020603050405020304" pitchFamily="18" charset="0"/>
                <a:cs typeface="Times New Roman" panose="02020603050405020304" pitchFamily="18" charset="0"/>
              </a:rPr>
              <a:t>trúc.</a:t>
            </a:r>
          </a:p>
          <a:p>
            <a:pPr marL="914400" lvl="1"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HDFS</a:t>
            </a:r>
            <a:r>
              <a:rPr lang="en-US" sz="2800">
                <a:latin typeface="Times New Roman" panose="02020603050405020304" pitchFamily="18" charset="0"/>
                <a:cs typeface="Times New Roman" panose="02020603050405020304" pitchFamily="18" charset="0"/>
              </a:rPr>
              <a:t>: Hệ thống HDFS là nơi được sử dụng để lưu trữ và xử lý dữ </a:t>
            </a:r>
            <a:r>
              <a:rPr lang="en-US" sz="2800" smtClean="0">
                <a:latin typeface="Times New Roman" panose="02020603050405020304" pitchFamily="18" charset="0"/>
                <a:cs typeface="Times New Roman" panose="02020603050405020304" pitchFamily="18" charset="0"/>
              </a:rPr>
              <a:t>liệu.</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5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6</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5909310"/>
          </a:xfrm>
          <a:prstGeom prst="rect">
            <a:avLst/>
          </a:prstGeom>
          <a:noFill/>
        </p:spPr>
        <p:txBody>
          <a:bodyPr wrap="square" rtlCol="0">
            <a:spAutoFit/>
          </a:bodyPr>
          <a:lstStyle/>
          <a:p>
            <a:pPr lvl="1" indent="-457200" algn="just">
              <a:lnSpc>
                <a:spcPct val="150000"/>
              </a:lnSpc>
              <a:buFontTx/>
              <a:buChar char="-"/>
            </a:pPr>
            <a:r>
              <a:rPr lang="en-US" sz="2800" smtClean="0">
                <a:latin typeface="Times New Roman" panose="02020603050405020304" pitchFamily="18" charset="0"/>
                <a:cs typeface="Times New Roman" panose="02020603050405020304" pitchFamily="18" charset="0"/>
              </a:rPr>
              <a:t>Apache </a:t>
            </a:r>
            <a:r>
              <a:rPr lang="en-US" sz="2800">
                <a:latin typeface="Times New Roman" panose="02020603050405020304" pitchFamily="18" charset="0"/>
                <a:cs typeface="Times New Roman" panose="02020603050405020304" pitchFamily="18" charset="0"/>
              </a:rPr>
              <a:t>cung cấp cho chúng ta các công cụ để có thể làm việc được với Hadoop một cách dễ dàng nhất như Sqoop, Pig, Hive.</a:t>
            </a:r>
          </a:p>
          <a:p>
            <a:pPr lvl="1" indent="-457200" algn="just">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Sqoop: Dùng để chuyển đổi dữ liệu qua lại giữa RDBMS (dữ liệu quan hệ) với HDFS.</a:t>
            </a:r>
          </a:p>
          <a:p>
            <a:pPr lvl="1" indent="-457200" algn="just">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Pig: Nền tảng là ngôn ngữ thủ tục được sử dụng để phát triển một kịch bản cho các hoạt động MapReduce.</a:t>
            </a:r>
          </a:p>
          <a:p>
            <a:pPr lvl="1" indent="-457200" algn="just">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Hive: Nền tảng là SQL Script để làm hoạt động MapReduce.</a:t>
            </a:r>
          </a:p>
          <a:p>
            <a:pPr lvl="1" indent="-457200" algn="just">
              <a:lnSpc>
                <a:spcPct val="150000"/>
              </a:lnSpc>
              <a:buFontTx/>
              <a:buChar char="-"/>
            </a:pPr>
            <a:endParaRPr lang="en-US" sz="2800" smtClean="0">
              <a:latin typeface="Times New Roman" panose="02020603050405020304" pitchFamily="18" charset="0"/>
              <a:cs typeface="Times New Roman" panose="02020603050405020304" pitchFamily="18" charset="0"/>
            </a:endParaRPr>
          </a:p>
          <a:p>
            <a:pPr marL="0" lvl="1" algn="just">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608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7</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5262979"/>
          </a:xfrm>
          <a:prstGeom prst="rect">
            <a:avLst/>
          </a:prstGeom>
          <a:noFill/>
        </p:spPr>
        <p:txBody>
          <a:bodyPr wrap="square" rtlCol="0">
            <a:spAutoFit/>
          </a:bodyPr>
          <a:lstStyle/>
          <a:p>
            <a:pPr algn="just">
              <a:lnSpc>
                <a:spcPct val="150000"/>
              </a:lnSpc>
            </a:pP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Khi </a:t>
            </a:r>
            <a:r>
              <a:rPr lang="en-US" sz="2800">
                <a:latin typeface="Times New Roman" panose="02020603050405020304" pitchFamily="18" charset="0"/>
                <a:cs typeface="Times New Roman" panose="02020603050405020304" pitchFamily="18" charset="0"/>
              </a:rPr>
              <a:t>nào thì sử dụng Sqoop, Pig, </a:t>
            </a:r>
            <a:r>
              <a:rPr lang="en-US" sz="2800" smtClean="0">
                <a:latin typeface="Times New Roman" panose="02020603050405020304" pitchFamily="18" charset="0"/>
                <a:cs typeface="Times New Roman" panose="02020603050405020304" pitchFamily="18" charset="0"/>
              </a:rPr>
              <a:t>Hive?</a:t>
            </a:r>
          </a:p>
          <a:p>
            <a:pPr marL="457200"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Với </a:t>
            </a:r>
            <a:r>
              <a:rPr lang="en-US" sz="2800">
                <a:latin typeface="Times New Roman" panose="02020603050405020304" pitchFamily="18" charset="0"/>
                <a:cs typeface="Times New Roman" panose="02020603050405020304" pitchFamily="18" charset="0"/>
              </a:rPr>
              <a:t>những dữ có cấu trúc rõ ràng thì Hive là lựa chọn tốt. </a:t>
            </a:r>
            <a:endParaRPr lang="en-US" sz="2800" smtClean="0">
              <a:latin typeface="Times New Roman" panose="02020603050405020304" pitchFamily="18" charset="0"/>
              <a:cs typeface="Times New Roman" panose="02020603050405020304" pitchFamily="18" charset="0"/>
            </a:endParaRPr>
          </a:p>
          <a:p>
            <a:pPr marL="457200"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Với </a:t>
            </a:r>
            <a:r>
              <a:rPr lang="en-US" sz="2800">
                <a:latin typeface="Times New Roman" panose="02020603050405020304" pitchFamily="18" charset="0"/>
                <a:cs typeface="Times New Roman" panose="02020603050405020304" pitchFamily="18" charset="0"/>
              </a:rPr>
              <a:t>những dữ liệu có cấu trúc và bán cấu trúc thì Pig sẽ dễ dàng tếp cận trong việc tạo kịch bản cho MapReduce. </a:t>
            </a:r>
            <a:endParaRPr lang="en-US" sz="2800" smtClean="0">
              <a:latin typeface="Times New Roman" panose="02020603050405020304" pitchFamily="18" charset="0"/>
              <a:cs typeface="Times New Roman" panose="02020603050405020304" pitchFamily="18" charset="0"/>
            </a:endParaRPr>
          </a:p>
          <a:p>
            <a:pPr marL="457200"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Còn </a:t>
            </a:r>
            <a:r>
              <a:rPr lang="en-US" sz="2800">
                <a:latin typeface="Times New Roman" panose="02020603050405020304" pitchFamily="18" charset="0"/>
                <a:cs typeface="Times New Roman" panose="02020603050405020304" pitchFamily="18" charset="0"/>
              </a:rPr>
              <a:t>với những dữ liệu đa dạng (có cấu trúc, bán cấu trúc, phi cấu trúc) thì các tiếp cận là tạo chương trình Java MapReduce truyền thống.</a:t>
            </a:r>
          </a:p>
          <a:p>
            <a:pPr lvl="1" indent="-457200" algn="just">
              <a:lnSpc>
                <a:spcPct val="150000"/>
              </a:lnSpc>
              <a:buFontTx/>
              <a:buChar char="-"/>
            </a:pPr>
            <a:endParaRPr lang="en-US" sz="2800" smtClean="0">
              <a:latin typeface="Times New Roman" panose="02020603050405020304" pitchFamily="18" charset="0"/>
              <a:cs typeface="Times New Roman" panose="02020603050405020304" pitchFamily="18" charset="0"/>
            </a:endParaRPr>
          </a:p>
          <a:p>
            <a:pPr marL="0" lvl="1" algn="just">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2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8</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KIẾN TRÚC CỦA HIVE</a:t>
            </a:r>
            <a:endParaRPr lang="en-US" sz="28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90204" y="939758"/>
            <a:ext cx="9848459" cy="5416592"/>
          </a:xfrm>
          <a:prstGeom prst="rect">
            <a:avLst/>
          </a:prstGeom>
        </p:spPr>
      </p:pic>
    </p:spTree>
    <p:extLst>
      <p:ext uri="{BB962C8B-B14F-4D97-AF65-F5344CB8AC3E}">
        <p14:creationId xmlns:p14="http://schemas.microsoft.com/office/powerpoint/2010/main" val="4162779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9</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KIẾN TRÚC CỦA HIVE</a:t>
            </a:r>
            <a:endParaRPr lang="en-US"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65866620"/>
              </p:ext>
            </p:extLst>
          </p:nvPr>
        </p:nvGraphicFramePr>
        <p:xfrm>
          <a:off x="127685" y="1360726"/>
          <a:ext cx="11773497" cy="4037650"/>
        </p:xfrm>
        <a:graphic>
          <a:graphicData uri="http://schemas.openxmlformats.org/drawingml/2006/table">
            <a:tbl>
              <a:tblPr firstRow="1" firstCol="1" bandRow="1">
                <a:tableStyleId>{5C22544A-7EE6-4342-B048-85BDC9FD1C3A}</a:tableStyleId>
              </a:tblPr>
              <a:tblGrid>
                <a:gridCol w="2441240"/>
                <a:gridCol w="9332257"/>
              </a:tblGrid>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User Interface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Hive cung cấp một giao diện web để tương tác với HDFS. Các giao diện người dùng mà Hive hỗ trợ là Hive Web UI, Hive Command Line, và Hive HD Insight.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Meta Store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Lưu thông tin cơ bản về cấu trúc dữ liệu. Các thông tin gồm ID của database (schema), ID của table, ID của index, định dạng của table,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HiveQL Process Engine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Tương tự như SQL, dùng để truy vấn dữ liệu dựa trên thông tin metastore cung cấp. Đây là phương pháp thay thế cho việc phải viết trương trình mapreduce truyền thống.</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Execution Engine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Chuyển hóa các lệnh Hive QL thành MapReduce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HDFS or HBASE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HDFS, HBASE dùng để lưu trữ dữ liệu</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6190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1259</Words>
  <Application>Microsoft Office PowerPoint</Application>
  <PresentationFormat>Màn hình rộng</PresentationFormat>
  <Paragraphs>218</Paragraphs>
  <Slides>21</Slides>
  <Notes>17</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21</vt:i4>
      </vt:variant>
    </vt:vector>
  </HeadingPairs>
  <TitlesOfParts>
    <vt:vector size="27" baseType="lpstr">
      <vt:lpstr>Arial</vt:lpstr>
      <vt:lpstr>Calibri</vt:lpstr>
      <vt:lpstr>Calibri Light</vt:lpstr>
      <vt:lpstr>Courier New</vt:lpstr>
      <vt:lpstr>Times New Roman</vt:lpstr>
      <vt:lpstr>Office Theme</vt:lpstr>
      <vt:lpstr>ỨNG DỤNG PHÂN TÁN</vt:lpstr>
      <vt:lpstr>GIỚI THIỆU NHÓM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SO SÁNH HIVE VÀ SQL</vt:lpstr>
      <vt:lpstr>SO SÁNH HIVE VÀ SQL</vt:lpstr>
      <vt:lpstr>SO SÁNH HIVE VÀ SQL</vt:lpstr>
      <vt:lpstr>Bản trình bày PowerPoint</vt:lpstr>
      <vt:lpstr>Bản trình bày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TAN NGUYEN</dc:creator>
  <cp:lastModifiedBy>Diệp Mỹ Dung</cp:lastModifiedBy>
  <cp:revision>102</cp:revision>
  <dcterms:created xsi:type="dcterms:W3CDTF">2016-05-16T06:38:19Z</dcterms:created>
  <dcterms:modified xsi:type="dcterms:W3CDTF">2016-05-27T18:24:16Z</dcterms:modified>
</cp:coreProperties>
</file>