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83" r:id="rId3"/>
    <p:sldId id="307" r:id="rId4"/>
    <p:sldId id="275" r:id="rId5"/>
    <p:sldId id="328" r:id="rId6"/>
    <p:sldId id="347" r:id="rId7"/>
    <p:sldId id="362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CC"/>
    <a:srgbClr val="DDDDDD"/>
    <a:srgbClr val="333333"/>
    <a:srgbClr val="2A577E"/>
    <a:srgbClr val="336699"/>
    <a:srgbClr val="00669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01" d="100"/>
          <a:sy n="101" d="100"/>
        </p:scale>
        <p:origin x="90" y="702"/>
      </p:cViewPr>
      <p:guideLst>
        <p:guide orient="horz" pos="15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F70EA4-CA6A-46D9-85B7-67BBE5F1E74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4213"/>
            <a:ext cx="4572000" cy="34305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36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-635" y="1216660"/>
            <a:ext cx="9144635" cy="275971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PA-矩形 3"/>
          <p:cNvSpPr/>
          <p:nvPr>
            <p:custDataLst>
              <p:tags r:id="rId3"/>
            </p:custDataLst>
          </p:nvPr>
        </p:nvSpPr>
        <p:spPr>
          <a:xfrm>
            <a:off x="1257300" y="1546860"/>
            <a:ext cx="6760845" cy="2773680"/>
          </a:xfrm>
          <a:prstGeom prst="rect">
            <a:avLst/>
          </a:prstGeom>
        </p:spPr>
        <p:txBody>
          <a:bodyPr wrap="square">
            <a:noAutofit/>
          </a:bodyPr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circRNA</a:t>
            </a:r>
            <a:r>
              <a:rPr lang="zh-CN" altLang="en-US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  <a:sym typeface="+mn-lt"/>
              </a:rPr>
              <a:t>和疾病的关联预测</a:t>
            </a:r>
            <a:endParaRPr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algn="r"/>
            <a:endParaRPr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algn="r"/>
            <a:endParaRPr sz="32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宋体" panose="02010600030101010101" pitchFamily="2" charset="-122"/>
              <a:sym typeface="+mn-lt"/>
            </a:endParaRPr>
          </a:p>
          <a:p>
            <a:pPr marL="3657600" lvl="8" indent="457200" algn="ctr"/>
            <a:endParaRPr 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等腰三角形 7"/>
          <p:cNvSpPr/>
          <p:nvPr/>
        </p:nvSpPr>
        <p:spPr>
          <a:xfrm rot="-1860000">
            <a:off x="112713" y="827088"/>
            <a:ext cx="350837" cy="301625"/>
          </a:xfrm>
          <a:prstGeom prst="triangle">
            <a:avLst>
              <a:gd name="adj" fmla="val 56088"/>
            </a:avLst>
          </a:prstGeom>
          <a:solidFill>
            <a:schemeClr val="bg2">
              <a:alpha val="36078"/>
            </a:schemeClr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6"/>
          <p:cNvSpPr/>
          <p:nvPr/>
        </p:nvSpPr>
        <p:spPr>
          <a:xfrm rot="5400000">
            <a:off x="-125412" y="387350"/>
            <a:ext cx="976312" cy="723900"/>
          </a:xfrm>
          <a:prstGeom prst="triangle">
            <a:avLst>
              <a:gd name="adj" fmla="val 50000"/>
            </a:avLst>
          </a:prstGeom>
          <a:solidFill>
            <a:srgbClr val="2A577E"/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矩形 18"/>
          <p:cNvSpPr/>
          <p:nvPr/>
        </p:nvSpPr>
        <p:spPr>
          <a:xfrm>
            <a:off x="854075" y="531813"/>
            <a:ext cx="2746375" cy="37592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>
              <a:buFontTx/>
            </a:pP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595959"/>
                </a:solidFill>
                <a:latin typeface="Arial" panose="020B0604020202020204" pitchFamily="34" charset="0"/>
              </a:rPr>
              <a:t>ntroduction</a:t>
            </a:r>
            <a:endParaRPr lang="en-US" sz="2000" dirty="0">
              <a:solidFill>
                <a:srgbClr val="595959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255" y="1236980"/>
            <a:ext cx="7795895" cy="3798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zh-CN" altLang="en-US" sz="1200" b="1"/>
              <a:t>Circular RNAs (circRNAs) ，伴随一个闭合环状结构，是一种单链非编码RNA。</a:t>
            </a:r>
            <a:r>
              <a:rPr lang="zh-CN" altLang="en-US" sz="1200"/>
              <a:t>越来越多的证据表明circRNAs的突变或功能异常可能会导致各种生命活动障碍，引发疾病。因此，</a:t>
            </a:r>
            <a:r>
              <a:rPr lang="zh-CN" altLang="en-US" sz="1200" b="1"/>
              <a:t>识别疾病相关联的circRNAs对于了解疾病病理学至关重要，这可以促进疾病的预防，诊断和治疗。</a:t>
            </a:r>
            <a:endParaRPr lang="zh-CN" altLang="en-US" sz="1200" b="1"/>
          </a:p>
          <a:p>
            <a:pPr indent="457200">
              <a:lnSpc>
                <a:spcPct val="150000"/>
              </a:lnSpc>
            </a:pPr>
            <a:endParaRPr lang="zh-CN" altLang="en-US" sz="1200" b="1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相关人员挨个研究费时费力。通过计算模型方法有效和系统地识别疾病相关的circRNA，研究人员根据模型预测结果有倾向的研究，省时省力。</a:t>
            </a:r>
            <a:endParaRPr lang="zh-CN" altLang="en-US" sz="1200"/>
          </a:p>
          <a:p>
            <a:pPr indent="457200">
              <a:lnSpc>
                <a:spcPct val="150000"/>
              </a:lnSpc>
            </a:pP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zh-CN" altLang="en-US" sz="1200" b="1"/>
              <a:t>任务：预测疾病关联的</a:t>
            </a:r>
            <a:r>
              <a:rPr lang="en-US" altLang="zh-CN" sz="1200" b="1"/>
              <a:t>cir</a:t>
            </a:r>
            <a:r>
              <a:rPr lang="zh-CN" altLang="en-US" sz="1200" b="1"/>
              <a:t>cRNA</a:t>
            </a:r>
            <a:endParaRPr lang="zh-CN" altLang="en-US" sz="1200" b="1"/>
          </a:p>
          <a:p>
            <a:pPr indent="457200">
              <a:lnSpc>
                <a:spcPct val="150000"/>
              </a:lnSpc>
            </a:pPr>
            <a:endParaRPr lang="zh-CN" altLang="en-US" sz="1200"/>
          </a:p>
          <a:p>
            <a:pPr indent="457200">
              <a:lnSpc>
                <a:spcPct val="150000"/>
              </a:lnSpc>
            </a:pPr>
            <a:endParaRPr lang="zh-CN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等腰三角形 7"/>
          <p:cNvSpPr/>
          <p:nvPr/>
        </p:nvSpPr>
        <p:spPr>
          <a:xfrm rot="-1860000">
            <a:off x="112713" y="827088"/>
            <a:ext cx="350837" cy="301625"/>
          </a:xfrm>
          <a:prstGeom prst="triangle">
            <a:avLst>
              <a:gd name="adj" fmla="val 56088"/>
            </a:avLst>
          </a:prstGeom>
          <a:solidFill>
            <a:schemeClr val="bg2">
              <a:alpha val="36078"/>
            </a:schemeClr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6"/>
          <p:cNvSpPr/>
          <p:nvPr/>
        </p:nvSpPr>
        <p:spPr>
          <a:xfrm rot="5400000">
            <a:off x="-125412" y="387350"/>
            <a:ext cx="976312" cy="723900"/>
          </a:xfrm>
          <a:prstGeom prst="triangle">
            <a:avLst>
              <a:gd name="adj" fmla="val 50000"/>
            </a:avLst>
          </a:prstGeom>
          <a:solidFill>
            <a:srgbClr val="2A577E"/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矩形 18"/>
          <p:cNvSpPr/>
          <p:nvPr/>
        </p:nvSpPr>
        <p:spPr>
          <a:xfrm>
            <a:off x="854075" y="531813"/>
            <a:ext cx="2746375" cy="37592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>
              <a:buFontTx/>
            </a:pPr>
            <a:r>
              <a:rPr lang="en-US" sz="2000" dirty="0">
                <a:solidFill>
                  <a:srgbClr val="595959"/>
                </a:solidFill>
                <a:sym typeface="+mn-ea"/>
              </a:rPr>
              <a:t>Introduction</a:t>
            </a:r>
            <a:endParaRPr lang="zh-CN" altLang="en-US" sz="2000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1236980"/>
            <a:ext cx="7795895" cy="3798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zh-CN" altLang="en-US" sz="1200" b="1"/>
              <a:t>任务：预测疾病关联的</a:t>
            </a:r>
            <a:r>
              <a:rPr lang="en-US" altLang="zh-CN" sz="1200" b="1"/>
              <a:t>cir</a:t>
            </a:r>
            <a:r>
              <a:rPr lang="zh-CN" altLang="en-US" sz="1200" b="1"/>
              <a:t>cRNA</a:t>
            </a:r>
            <a:endParaRPr lang="zh-CN" altLang="en-US" sz="1200" b="1"/>
          </a:p>
          <a:p>
            <a:pPr indent="457200">
              <a:lnSpc>
                <a:spcPct val="150000"/>
              </a:lnSpc>
            </a:pP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micro RNA（miRNA）是一类由内源基因编码的长度约为22个核苷酸的非编码单链RNA分子，它们在动植物中参与转录后基因表达调控。miRNA异常表达也可能导致产生人类复杂疾病。</a:t>
            </a:r>
            <a:endParaRPr lang="zh-CN" altLang="en-US" sz="1200"/>
          </a:p>
          <a:p>
            <a:pPr indent="457200">
              <a:lnSpc>
                <a:spcPct val="150000"/>
              </a:lnSpc>
            </a:pP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zh-CN" altLang="en-US" sz="1200" b="1"/>
              <a:t>为什么引入</a:t>
            </a:r>
            <a:r>
              <a:rPr lang="en-US" altLang="zh-CN" sz="1200" b="1"/>
              <a:t>miRNA?</a:t>
            </a:r>
            <a:endParaRPr lang="en-US" altLang="zh-CN" sz="1200" b="1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竞争性内源性假说（</a:t>
            </a:r>
            <a:r>
              <a:rPr lang="zh-CN" altLang="en-US" sz="1200"/>
              <a:t>理论）：circRNA可以通过与miRNA结合，抑制miRNA对其靶基因的调控作用。circRNA的调控能力与其所结合的miRNA直接相关，这种关联可以揭示circRNA在疾病中的作用。</a:t>
            </a: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增强模型表现（实践）：在建立circRNA-疾病关联预测模型时，将miRNA的调控信息整合进来，可以增加</a:t>
            </a:r>
            <a:r>
              <a:rPr lang="zh-CN" altLang="en-US" sz="1200"/>
              <a:t>信息的维度，使模型能够更好地捕捉到潜在的生物学机制和病理过程，进而提升模型的预测性能。</a:t>
            </a:r>
            <a:endParaRPr lang="zh-CN" alt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等腰三角形 7"/>
          <p:cNvSpPr/>
          <p:nvPr/>
        </p:nvSpPr>
        <p:spPr>
          <a:xfrm rot="-1860000">
            <a:off x="112713" y="827088"/>
            <a:ext cx="350837" cy="301625"/>
          </a:xfrm>
          <a:prstGeom prst="triangle">
            <a:avLst>
              <a:gd name="adj" fmla="val 56088"/>
            </a:avLst>
          </a:prstGeom>
          <a:solidFill>
            <a:schemeClr val="bg2">
              <a:alpha val="36078"/>
            </a:schemeClr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6"/>
          <p:cNvSpPr/>
          <p:nvPr/>
        </p:nvSpPr>
        <p:spPr>
          <a:xfrm rot="5400000">
            <a:off x="-125412" y="387350"/>
            <a:ext cx="976312" cy="723900"/>
          </a:xfrm>
          <a:prstGeom prst="triangle">
            <a:avLst>
              <a:gd name="adj" fmla="val 50000"/>
            </a:avLst>
          </a:prstGeom>
          <a:solidFill>
            <a:srgbClr val="2A577E"/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矩形 18"/>
          <p:cNvSpPr/>
          <p:nvPr/>
        </p:nvSpPr>
        <p:spPr>
          <a:xfrm>
            <a:off x="854075" y="531813"/>
            <a:ext cx="2746375" cy="37592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>
              <a:buFontTx/>
            </a:pPr>
            <a:r>
              <a:rPr lang="en-US" altLang="zh-CN" sz="2000" dirty="0">
                <a:solidFill>
                  <a:srgbClr val="595959"/>
                </a:solidFill>
                <a:sym typeface="+mn-ea"/>
              </a:rPr>
              <a:t>D</a:t>
            </a:r>
            <a:r>
              <a:rPr lang="en-US" altLang="zh-CN" sz="2000" dirty="0">
                <a:solidFill>
                  <a:srgbClr val="595959"/>
                </a:solidFill>
                <a:sym typeface="+mn-ea"/>
              </a:rPr>
              <a:t>ataset</a:t>
            </a:r>
            <a:endParaRPr lang="en-US" altLang="zh-CN" sz="2000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908050"/>
            <a:ext cx="7795895" cy="3798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zh-CN" altLang="en-US" sz="1200"/>
              <a:t>数据集：</a:t>
            </a: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en-US" altLang="zh-CN" sz="1200"/>
              <a:t>834circRNA</a:t>
            </a:r>
            <a:r>
              <a:rPr lang="zh-CN" altLang="en-US" sz="1200"/>
              <a:t>、</a:t>
            </a:r>
            <a:r>
              <a:rPr lang="en-US" altLang="zh-CN" sz="1200"/>
              <a:t>138disease</a:t>
            </a:r>
            <a:r>
              <a:rPr lang="zh-CN" altLang="en-US" sz="1200"/>
              <a:t>、</a:t>
            </a:r>
            <a:r>
              <a:rPr lang="en-US" altLang="zh-CN" sz="1200"/>
              <a:t>555miRNA</a:t>
            </a:r>
            <a:r>
              <a:rPr lang="zh-CN" altLang="en-US" sz="1200"/>
              <a:t>、</a:t>
            </a:r>
            <a:r>
              <a:rPr lang="en-US" altLang="zh-CN" sz="1200"/>
              <a:t>989circRNA-disease</a:t>
            </a:r>
            <a:r>
              <a:rPr lang="zh-CN" altLang="en-US" sz="1200"/>
              <a:t>、</a:t>
            </a:r>
            <a:r>
              <a:rPr lang="en-US" altLang="zh-CN" sz="1200"/>
              <a:t>837miRNA-disease</a:t>
            </a:r>
            <a:r>
              <a:rPr lang="zh-CN" altLang="en-US" sz="1200"/>
              <a:t>、</a:t>
            </a:r>
            <a:r>
              <a:rPr lang="en-US" altLang="zh-CN" sz="1200"/>
              <a:t>902circRNA-miRNA</a:t>
            </a:r>
            <a:endParaRPr lang="en-US" altLang="zh-CN" sz="1200"/>
          </a:p>
        </p:txBody>
      </p:sp>
      <p:graphicFrame>
        <p:nvGraphicFramePr>
          <p:cNvPr id="2" name="对象 1"/>
          <p:cNvGraphicFramePr/>
          <p:nvPr/>
        </p:nvGraphicFramePr>
        <p:xfrm>
          <a:off x="2371090" y="1520825"/>
          <a:ext cx="4634865" cy="318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936230" imgH="5973445" progId="Visio.Drawing.15">
                  <p:embed/>
                </p:oleObj>
              </mc:Choice>
              <mc:Fallback>
                <p:oleObj name="" r:id="rId1" imgW="7936230" imgH="597344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71090" y="1520825"/>
                        <a:ext cx="4634865" cy="3185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等腰三角形 7"/>
          <p:cNvSpPr/>
          <p:nvPr/>
        </p:nvSpPr>
        <p:spPr>
          <a:xfrm rot="-1860000">
            <a:off x="112713" y="827088"/>
            <a:ext cx="350837" cy="301625"/>
          </a:xfrm>
          <a:prstGeom prst="triangle">
            <a:avLst>
              <a:gd name="adj" fmla="val 56088"/>
            </a:avLst>
          </a:prstGeom>
          <a:solidFill>
            <a:schemeClr val="bg2">
              <a:alpha val="36078"/>
            </a:schemeClr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6"/>
          <p:cNvSpPr/>
          <p:nvPr/>
        </p:nvSpPr>
        <p:spPr>
          <a:xfrm rot="5400000">
            <a:off x="-125412" y="387350"/>
            <a:ext cx="976312" cy="723900"/>
          </a:xfrm>
          <a:prstGeom prst="triangle">
            <a:avLst>
              <a:gd name="adj" fmla="val 50000"/>
            </a:avLst>
          </a:prstGeom>
          <a:solidFill>
            <a:srgbClr val="2A577E"/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矩形 18"/>
          <p:cNvSpPr/>
          <p:nvPr/>
        </p:nvSpPr>
        <p:spPr>
          <a:xfrm>
            <a:off x="854075" y="531813"/>
            <a:ext cx="2746375" cy="37592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>
              <a:buFontTx/>
            </a:pPr>
            <a:r>
              <a:rPr lang="en-US" altLang="zh-CN" sz="2000" dirty="0">
                <a:solidFill>
                  <a:srgbClr val="595959"/>
                </a:solidFill>
                <a:sym typeface="+mn-ea"/>
              </a:rPr>
              <a:t>Dataset</a:t>
            </a:r>
            <a:endParaRPr lang="zh-CN" altLang="en-US" sz="2000" dirty="0">
              <a:solidFill>
                <a:srgbClr val="595959"/>
              </a:solidFill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285875" y="1407160"/>
          <a:ext cx="1394460" cy="22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2996565" imgH="220345" progId="Visio.Drawing.15">
                  <p:embed/>
                </p:oleObj>
              </mc:Choice>
              <mc:Fallback>
                <p:oleObj name="" r:id="rId1" imgW="2996565" imgH="220345" progId="Visio.Drawing.15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5875" y="1407160"/>
                        <a:ext cx="1394460" cy="22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93060" y="1333500"/>
            <a:ext cx="3048000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---&gt;  MLP  ---&gt;  (0,1)</a:t>
            </a:r>
            <a:endParaRPr lang="zh-CN" altLang="en-US"/>
          </a:p>
        </p:txBody>
      </p:sp>
      <p:graphicFrame>
        <p:nvGraphicFramePr>
          <p:cNvPr id="9" name="对象 8"/>
          <p:cNvGraphicFramePr/>
          <p:nvPr/>
        </p:nvGraphicFramePr>
        <p:xfrm>
          <a:off x="1509395" y="2335530"/>
          <a:ext cx="69342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1535430" imgH="407035" progId="Visio.Drawing.15">
                  <p:embed/>
                </p:oleObj>
              </mc:Choice>
              <mc:Fallback>
                <p:oleObj name="" r:id="rId3" imgW="1535430" imgH="407035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9395" y="2335530"/>
                        <a:ext cx="693420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633980" y="2335530"/>
            <a:ext cx="4220845" cy="57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---&gt;  CNN ---&gt;  MLP  ---&gt;  (0,1)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490345" y="34277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等腰三角形 7"/>
          <p:cNvSpPr/>
          <p:nvPr/>
        </p:nvSpPr>
        <p:spPr>
          <a:xfrm rot="-1860000">
            <a:off x="112713" y="827088"/>
            <a:ext cx="350837" cy="301625"/>
          </a:xfrm>
          <a:prstGeom prst="triangle">
            <a:avLst>
              <a:gd name="adj" fmla="val 56088"/>
            </a:avLst>
          </a:prstGeom>
          <a:solidFill>
            <a:schemeClr val="bg2">
              <a:alpha val="36078"/>
            </a:schemeClr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1" name="等腰三角形 6"/>
          <p:cNvSpPr/>
          <p:nvPr/>
        </p:nvSpPr>
        <p:spPr>
          <a:xfrm rot="5400000">
            <a:off x="-125412" y="387350"/>
            <a:ext cx="976312" cy="723900"/>
          </a:xfrm>
          <a:prstGeom prst="triangle">
            <a:avLst>
              <a:gd name="adj" fmla="val 50000"/>
            </a:avLst>
          </a:prstGeom>
          <a:solidFill>
            <a:srgbClr val="2A577E"/>
          </a:solidFill>
          <a:ln w="9525">
            <a:noFill/>
          </a:ln>
        </p:spPr>
        <p:txBody>
          <a:bodyPr lIns="90170" tIns="46990" rIns="90170" bIns="46990" anchor="ctr"/>
          <a:lstStyle/>
          <a:p>
            <a:pPr algn="ctr"/>
            <a:endParaRPr lang="zh-CN" altLang="zh-CN" sz="10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80" name="矩形 18"/>
          <p:cNvSpPr/>
          <p:nvPr/>
        </p:nvSpPr>
        <p:spPr>
          <a:xfrm>
            <a:off x="854075" y="531813"/>
            <a:ext cx="2746375" cy="375920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>
            <a:spAutoFit/>
          </a:bodyPr>
          <a:lstStyle/>
          <a:p>
            <a:pPr>
              <a:buFontTx/>
            </a:pPr>
            <a:r>
              <a:rPr lang="en-US" altLang="zh-CN" sz="2000" dirty="0">
                <a:solidFill>
                  <a:srgbClr val="595959"/>
                </a:solidFill>
                <a:sym typeface="+mn-ea"/>
              </a:rPr>
              <a:t>Dataset</a:t>
            </a:r>
            <a:endParaRPr lang="zh-CN" altLang="en-US" sz="2000" dirty="0">
              <a:solidFill>
                <a:srgbClr val="595959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6255" y="908050"/>
            <a:ext cx="7795895" cy="3798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>
              <a:lnSpc>
                <a:spcPct val="150000"/>
              </a:lnSpc>
            </a:pPr>
            <a:r>
              <a:rPr lang="zh-CN" altLang="en-US" sz="1200"/>
              <a:t>数据集</a:t>
            </a:r>
            <a:r>
              <a:rPr lang="zh-CN" altLang="en-US" sz="1200"/>
              <a:t>划分：</a:t>
            </a: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en-US" altLang="zh-CN" sz="1200">
                <a:sym typeface="+mn-ea"/>
              </a:rPr>
              <a:t>834circRNA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ym typeface="+mn-ea"/>
              </a:rPr>
              <a:t>138disease</a:t>
            </a:r>
            <a:r>
              <a:rPr lang="zh-CN" altLang="en-US" sz="1200">
                <a:sym typeface="+mn-ea"/>
              </a:rPr>
              <a:t>、</a:t>
            </a:r>
            <a:r>
              <a:rPr lang="en-US" altLang="zh-CN" sz="1200">
                <a:sym typeface="+mn-ea"/>
              </a:rPr>
              <a:t>989circRNA-disease</a:t>
            </a: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#有</a:t>
            </a:r>
            <a:r>
              <a:rPr lang="en-US" altLang="zh-CN" sz="1200"/>
              <a:t>989</a:t>
            </a:r>
            <a:r>
              <a:rPr lang="zh-CN" altLang="en-US" sz="1200"/>
              <a:t>条已知</a:t>
            </a:r>
            <a:r>
              <a:rPr lang="en-US" altLang="zh-CN" sz="1200"/>
              <a:t>cir</a:t>
            </a:r>
            <a:r>
              <a:rPr lang="zh-CN" altLang="en-US" sz="1200"/>
              <a:t>cRNA-disease，取80%并且取等量未知的</a:t>
            </a:r>
            <a:r>
              <a:rPr lang="en-US" altLang="zh-CN" sz="1200"/>
              <a:t>cir</a:t>
            </a:r>
            <a:r>
              <a:rPr lang="zh-CN" altLang="en-US" sz="1200"/>
              <a:t>cRNA-disease作为训练集，其他作为测试集</a:t>
            </a: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已知</a:t>
            </a:r>
            <a:r>
              <a:rPr lang="en-US" altLang="zh-CN" sz="1200"/>
              <a:t>  --&gt; </a:t>
            </a:r>
            <a:r>
              <a:rPr lang="zh-CN" altLang="en-US" sz="1200"/>
              <a:t>正例</a:t>
            </a:r>
            <a:r>
              <a:rPr lang="en-US" altLang="zh-CN" sz="1200"/>
              <a:t>   </a:t>
            </a:r>
            <a:r>
              <a:rPr lang="zh-CN" altLang="en-US" sz="1200"/>
              <a:t>未知</a:t>
            </a:r>
            <a:r>
              <a:rPr lang="en-US" altLang="zh-CN" sz="1200"/>
              <a:t> --&gt;</a:t>
            </a:r>
            <a:r>
              <a:rPr lang="zh-CN" altLang="en-US" sz="1200"/>
              <a:t>负例</a:t>
            </a:r>
            <a:endParaRPr lang="en-US" altLang="zh-CN" sz="1200"/>
          </a:p>
          <a:p>
            <a:pPr indent="457200">
              <a:lnSpc>
                <a:spcPct val="150000"/>
              </a:lnSpc>
            </a:pP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训练集：</a:t>
            </a:r>
            <a:r>
              <a:rPr lang="en-US" altLang="zh-CN" sz="1200"/>
              <a:t>791 + 791</a:t>
            </a:r>
            <a:r>
              <a:rPr lang="zh-CN" altLang="en-US" sz="1200"/>
              <a:t>（</a:t>
            </a:r>
            <a:r>
              <a:rPr lang="en-US" altLang="zh-CN" sz="1200"/>
              <a:t>989*0.8</a:t>
            </a:r>
            <a:r>
              <a:rPr lang="zh-CN" altLang="en-US" sz="1200"/>
              <a:t>）</a:t>
            </a:r>
            <a:endParaRPr lang="zh-CN" altLang="en-US" sz="1200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测试集：</a:t>
            </a:r>
            <a:r>
              <a:rPr lang="en-US" altLang="zh-CN" sz="1200"/>
              <a:t>198 + (138*834-989-791)</a:t>
            </a:r>
            <a:endParaRPr lang="en-US" altLang="zh-CN" sz="1200"/>
          </a:p>
          <a:p>
            <a:pPr indent="457200">
              <a:lnSpc>
                <a:spcPct val="150000"/>
              </a:lnSpc>
            </a:pPr>
            <a:endParaRPr lang="en-US" altLang="zh-CN" sz="1200"/>
          </a:p>
          <a:p>
            <a:pPr indent="457200">
              <a:lnSpc>
                <a:spcPct val="150000"/>
              </a:lnSpc>
            </a:pPr>
            <a:r>
              <a:rPr lang="en-US" altLang="zh-CN" sz="1200"/>
              <a:t>notice:</a:t>
            </a:r>
            <a:r>
              <a:rPr lang="zh-CN" altLang="en-US" sz="1200"/>
              <a:t>去除矩阵中作为测试集的已知关联</a:t>
            </a:r>
            <a:endParaRPr lang="en-US" altLang="zh-CN" sz="1200"/>
          </a:p>
          <a:p>
            <a:pPr indent="457200">
              <a:lnSpc>
                <a:spcPct val="150000"/>
              </a:lnSpc>
            </a:pPr>
            <a:endParaRPr lang="en-US" altLang="zh-CN" sz="1200"/>
          </a:p>
          <a:p>
            <a:pPr indent="457200">
              <a:lnSpc>
                <a:spcPct val="150000"/>
              </a:lnSpc>
            </a:pPr>
            <a:r>
              <a:rPr lang="zh-CN" altLang="en-US" sz="1200"/>
              <a:t>评价指标：</a:t>
            </a:r>
            <a:r>
              <a:rPr lang="en-US" altLang="zh-CN" sz="1200"/>
              <a:t>AUC</a:t>
            </a:r>
            <a:r>
              <a:rPr lang="zh-CN" altLang="en-US" sz="1200"/>
              <a:t>、</a:t>
            </a:r>
            <a:r>
              <a:rPr lang="en-US" altLang="zh-CN" sz="1200"/>
              <a:t>AUPR</a:t>
            </a:r>
            <a:endParaRPr lang="en-US" altLang="zh-CN" sz="1200"/>
          </a:p>
        </p:txBody>
      </p:sp>
      <p:graphicFrame>
        <p:nvGraphicFramePr>
          <p:cNvPr id="2" name="对象 1"/>
          <p:cNvGraphicFramePr/>
          <p:nvPr/>
        </p:nvGraphicFramePr>
        <p:xfrm>
          <a:off x="4898390" y="2304415"/>
          <a:ext cx="2562225" cy="23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317240" imgH="2870200" progId="Visio.Drawing.15">
                  <p:embed/>
                </p:oleObj>
              </mc:Choice>
              <mc:Fallback>
                <p:oleObj name="" r:id="rId1" imgW="3317240" imgH="287020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98390" y="2304415"/>
                        <a:ext cx="2562225" cy="234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PA" val="v5.1.0"/>
  <p:tag name="KSO_WM_BEAUTIFY_FLAG" val=""/>
</p:tagLst>
</file>

<file path=ppt/tags/tag3.xml><?xml version="1.0" encoding="utf-8"?>
<p:tagLst xmlns:p="http://schemas.openxmlformats.org/presentationml/2006/main">
  <p:tag name="KSO_WPP_MARK_KEY" val="2c411cef-4a97-4395-ac9b-df5830a7189e"/>
  <p:tag name="COMMONDATA" val="eyJoZGlkIjoiMDJhZWNmODhhZDgxOWNkNTYyOTllYzM2YWJiZjFmYj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</Words>
  <Application>WPS 演示</Application>
  <PresentationFormat>全屏显示(16:9)</PresentationFormat>
  <Paragraphs>52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默认设计模板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角落漫想</dc:creator>
  <cp:lastModifiedBy>WPS_1538458011</cp:lastModifiedBy>
  <cp:revision>29</cp:revision>
  <dcterms:created xsi:type="dcterms:W3CDTF">2013-01-25T01:44:00Z</dcterms:created>
  <dcterms:modified xsi:type="dcterms:W3CDTF">2024-09-21T00:46:16Z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B1E777DCD9924257B4765326AD53DF0B_12</vt:lpwstr>
  </property>
</Properties>
</file>