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8" r:id="rId3"/>
    <p:sldId id="268" r:id="rId4"/>
    <p:sldId id="270" r:id="rId5"/>
    <p:sldId id="272" r:id="rId6"/>
    <p:sldId id="274" r:id="rId7"/>
    <p:sldId id="275"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et nij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018"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2-16T22:17:12.182" idx="1">
    <p:pos x="6000" y="0"/>
    <p:text>foto te klein?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Goedenavond iedereen, mijn naam is wannes vertongen en zal jullie vandaag samen met Diet Nijs en Ruben Van Regenmortel een presentatie geven over het aerodynamisch effect van kuiltjes op een golfbal, die wij met behulp van een zelfgemaakte windtunnel geanalyseerd hebben.</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6f7f652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6f7f652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Wannes</a:t>
            </a:r>
            <a:endParaRPr/>
          </a:p>
          <a:p>
            <a:pPr marL="0" lvl="0" indent="0" algn="l" rtl="0">
              <a:spcBef>
                <a:spcPts val="0"/>
              </a:spcBef>
              <a:spcAft>
                <a:spcPts val="0"/>
              </a:spcAft>
              <a:buNone/>
            </a:pPr>
            <a:endParaRPr/>
          </a:p>
          <a:p>
            <a:pPr marL="0" lvl="0" indent="0" algn="l" rtl="0">
              <a:spcBef>
                <a:spcPts val="0"/>
              </a:spcBef>
              <a:spcAft>
                <a:spcPts val="0"/>
              </a:spcAft>
              <a:buNone/>
            </a:pPr>
            <a:r>
              <a:rPr lang="nl"/>
              <a:t>Men speelt bij golf altijd met een bal met kuiltjes in plaats van een gladde bal</a:t>
            </a:r>
            <a:endParaRPr/>
          </a:p>
          <a:p>
            <a:pPr marL="0" lvl="0" indent="0" algn="l" rtl="0">
              <a:spcBef>
                <a:spcPts val="0"/>
              </a:spcBef>
              <a:spcAft>
                <a:spcPts val="0"/>
              </a:spcAft>
              <a:buNone/>
            </a:pPr>
            <a:r>
              <a:rPr lang="nl"/>
              <a:t>dit heeft allemaal te maken met de luchtweerstandscoëfficiënt van de twee ballen. Deze hebben wij bepaald met behulp van onze windtunnel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
              <a:t>gladde bal vs gekuilde bal</a:t>
            </a:r>
            <a:endParaRPr/>
          </a:p>
          <a:p>
            <a:pPr marL="0" lvl="0" indent="0" algn="l" rtl="0">
              <a:spcBef>
                <a:spcPts val="0"/>
              </a:spcBef>
              <a:spcAft>
                <a:spcPts val="0"/>
              </a:spcAft>
              <a:buNone/>
            </a:pPr>
            <a:r>
              <a:rPr lang="nl"/>
              <a:t>weerstandscoefficient</a:t>
            </a:r>
            <a:endParaRPr/>
          </a:p>
          <a:p>
            <a:pPr marL="0" lvl="0" indent="0" algn="l" rtl="0">
              <a:spcBef>
                <a:spcPts val="0"/>
              </a:spcBef>
              <a:spcAft>
                <a:spcPts val="0"/>
              </a:spcAft>
              <a:buNone/>
            </a:pPr>
            <a:r>
              <a:rPr lang="nl"/>
              <a:t>wind tunnel</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6f7f652b1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6f7f652b1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(2min)</a:t>
            </a:r>
            <a:endParaRPr/>
          </a:p>
          <a:p>
            <a:pPr marL="0" lvl="0" indent="0" algn="l" rtl="0">
              <a:spcBef>
                <a:spcPts val="0"/>
              </a:spcBef>
              <a:spcAft>
                <a:spcPts val="0"/>
              </a:spcAft>
              <a:buNone/>
            </a:pPr>
            <a:r>
              <a:rPr lang="nl"/>
              <a:t>Diet</a:t>
            </a:r>
            <a:endParaRPr/>
          </a:p>
          <a:p>
            <a:pPr marL="0" lvl="0" indent="0" algn="l" rtl="0">
              <a:spcBef>
                <a:spcPts val="0"/>
              </a:spcBef>
              <a:spcAft>
                <a:spcPts val="0"/>
              </a:spcAft>
              <a:buNone/>
            </a:pPr>
            <a:r>
              <a:rPr lang="nl"/>
              <a:t>golfball beweegt naar links op foto</a:t>
            </a:r>
            <a:endParaRPr/>
          </a:p>
          <a:p>
            <a:pPr marL="0" lvl="0" indent="0" algn="l" rtl="0">
              <a:spcBef>
                <a:spcPts val="0"/>
              </a:spcBef>
              <a:spcAft>
                <a:spcPts val="0"/>
              </a:spcAft>
              <a:buNone/>
            </a:pPr>
            <a:r>
              <a:rPr lang="nl"/>
              <a:t>Wat is dragforce/weerstandskracht? Kracht in tegengestelde zin van de beweging. Die de bal afremt. (zie gele pijl op foto)</a:t>
            </a:r>
            <a:endParaRPr/>
          </a:p>
          <a:p>
            <a:pPr marL="0" lvl="0" indent="0" algn="l" rtl="0">
              <a:spcBef>
                <a:spcPts val="0"/>
              </a:spcBef>
              <a:spcAft>
                <a:spcPts val="0"/>
              </a:spcAft>
              <a:buNone/>
            </a:pPr>
            <a:r>
              <a:rPr lang="nl"/>
              <a:t>Bovenste foto: rode vlek is hoge druk (wind blaast hierop), blauwe vlek is zone van lage druk (komt weinig lucht). Hoge druk duwt bal naar lage druk = dragforce</a:t>
            </a:r>
            <a:endParaRPr/>
          </a:p>
          <a:p>
            <a:pPr marL="0" lvl="0" indent="0" algn="l" rtl="0">
              <a:spcBef>
                <a:spcPts val="0"/>
              </a:spcBef>
              <a:spcAft>
                <a:spcPts val="0"/>
              </a:spcAft>
              <a:buNone/>
            </a:pPr>
            <a:r>
              <a:rPr lang="nl"/>
              <a:t>2de foto: is een gladde bal. Het zog achter de bal (blauw gestreepte zone) (= zone van lage druk) is hier heel groot omdat de lucht die beweegt langs de bol zich al heel snel terug loslaat van het oppervlak.</a:t>
            </a:r>
            <a:endParaRPr/>
          </a:p>
          <a:p>
            <a:pPr marL="0" lvl="0" indent="0" algn="l" rtl="0">
              <a:spcBef>
                <a:spcPts val="0"/>
              </a:spcBef>
              <a:spcAft>
                <a:spcPts val="0"/>
              </a:spcAft>
              <a:buNone/>
            </a:pPr>
            <a:r>
              <a:rPr lang="nl"/>
              <a:t>3de foto: in tegenstelling tot een golfbal (onderste foto) waarbij het zog veel kleiner is. Dit komt omdat bij een golfbal de grenslaag (luchtlaag langs de bal) turbulent is en deze daardoor langer kan aanhechten aan het oppervlak wat resulteert in een kleiner zog/ laag drukgebied. Waardoor de weerstand minder 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nl" sz="1000">
                <a:solidFill>
                  <a:srgbClr val="333333"/>
                </a:solidFill>
                <a:highlight>
                  <a:srgbClr val="FFFFFF"/>
                </a:highlight>
              </a:rPr>
              <a:t>Dit heeft een aërodynamische oorzaak. De stroming langs een door de lucht bewegende bal wordt aan de voorzijde netjes langs het oppervlak gestuwd. Halverwege de bal laat de stroming echter los waardoor achter de bal een zog ontstaat. Dit zog werkt als een groot lagedrukgebied dat de bal als het ware terug zuigt. De putjes maken de stroming langs de bal turbulent. Deze energierijke luchtstroom kan het oppervlak van de bal langer blijven volgen, waardoor het weerstandsverhogende zog kleiner wordt.</a:t>
            </a:r>
            <a:endParaRPr sz="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7b86a3732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7b86a3732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Ruben</a:t>
            </a:r>
            <a:endParaRPr/>
          </a:p>
          <a:p>
            <a:pPr marL="0" lvl="0" indent="0" algn="l" rtl="0">
              <a:lnSpc>
                <a:spcPct val="115000"/>
              </a:lnSpc>
              <a:spcBef>
                <a:spcPts val="1200"/>
              </a:spcBef>
              <a:spcAft>
                <a:spcPts val="0"/>
              </a:spcAft>
              <a:buNone/>
            </a:pPr>
            <a:r>
              <a:rPr lang="nl"/>
              <a:t>De belangrijkste waarden op deze slide zijn in het vetjes afgebeeld. </a:t>
            </a:r>
            <a:endParaRPr/>
          </a:p>
          <a:p>
            <a:pPr marL="0" lvl="0" indent="0" algn="l" rtl="0">
              <a:lnSpc>
                <a:spcPct val="115000"/>
              </a:lnSpc>
              <a:spcBef>
                <a:spcPts val="1200"/>
              </a:spcBef>
              <a:spcAft>
                <a:spcPts val="0"/>
              </a:spcAft>
              <a:buClr>
                <a:schemeClr val="dk1"/>
              </a:buClr>
              <a:buSzPts val="1100"/>
              <a:buFont typeface="Arial"/>
              <a:buNone/>
            </a:pPr>
            <a:r>
              <a:rPr lang="nl"/>
              <a:t>Omdat het Mach nummer zo laag is, mag de densiteit in de test sectie als een constante worden behandeld. Ook het Reynolds nummer speelt een belangrijke rol, maar daar zal ik zo meteen meer over vertellen. Belangrijk om te weten is dat dit snelheidsafhankelijk is. Zoals Diet net heeft uitgelegd, meet het meetsysteem de drag kracht. Met de waarden links op de slide kan de coefficient van weerstand dan berekend worden.</a:t>
            </a:r>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06f7f652b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06f7f652b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Ruben</a:t>
            </a:r>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Uit de resultaten volgt dat de golfbal en de gladde bal dezelfde drag coefficient hebben. </a:t>
            </a:r>
            <a:endParaRPr>
              <a:solidFill>
                <a:schemeClr val="dk1"/>
              </a:solidFill>
            </a:endParaRPr>
          </a:p>
          <a:p>
            <a:pPr marL="0" lvl="0" indent="0" algn="l" rtl="0">
              <a:lnSpc>
                <a:spcPct val="115000"/>
              </a:lnSpc>
              <a:spcBef>
                <a:spcPts val="1200"/>
              </a:spcBef>
              <a:spcAft>
                <a:spcPts val="0"/>
              </a:spcAft>
              <a:buNone/>
            </a:pPr>
            <a:r>
              <a:rPr lang="nl">
                <a:solidFill>
                  <a:schemeClr val="dk1"/>
                </a:solidFill>
              </a:rPr>
              <a:t>De drag coefficient ligt op de figuur ook tussen de 0.45 en 0.5, net zoals wij hebben gevonden =&gt; meetsysteem juist!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Dit komt omdat we een te lage Reynolds Nummer hebben. Dit is zichtbaar op de grafiek. Het groene bolletje is ongeveer waar wij zitten.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Dit ligt aan de ventilator die een te lage snelheid bereikt. Wij halen namelijk een snelheid van 4.6 m/s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Volgens de specificaties van de fan, zouden we theoretisch een snelheid van 16.3 m/s halen in de testruimte. dit komt neer op een Reynolds van ongeveer 46.000</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Merk op dat de onderste figuur een logaritmische schaal heeft op de horizontale as.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Het Re moet dus ongeveer groter zijn dan 30 000 om een verschil te zien.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Uitgerekend komt dit neer op een snelheid van ongeveer 11 m/s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Toen de metingen gebeurden was er nog te weinig tijd over. Anders had andere ventilator gekocht kunnen worden, en hadden de ballen  eventueel geschaald kunnen worden waardoor het Reynolds hoger zou worden</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Opmerking: een gemiddelde golfer haalt een snelheid van meer dan 200 km/u =&gt; Re number van 156.000, perfect in het gebied waar het grootste verschil merkbaar is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7b86a373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7b86a373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Ruben</a:t>
            </a:r>
            <a:endParaRPr/>
          </a:p>
          <a:p>
            <a:pPr marL="0" lvl="0" indent="0" algn="l" rtl="0">
              <a:lnSpc>
                <a:spcPct val="115000"/>
              </a:lnSpc>
              <a:spcBef>
                <a:spcPts val="1200"/>
              </a:spcBef>
              <a:spcAft>
                <a:spcPts val="0"/>
              </a:spcAft>
              <a:buNone/>
            </a:pPr>
            <a:r>
              <a:rPr lang="nl">
                <a:solidFill>
                  <a:schemeClr val="dk1"/>
                </a:solidFill>
                <a:highlight>
                  <a:srgbClr val="FFFFFF"/>
                </a:highlight>
              </a:rPr>
              <a:t>Belangrijke opmerking: Deze voorbeelden dienen nog onderzocht te worden, het zijn puur voorstellen op basis van de kennis die we hebben opgedaan bij het uitvoeren van dit project</a:t>
            </a:r>
            <a:endParaRPr>
              <a:solidFill>
                <a:schemeClr val="dk1"/>
              </a:solidFill>
              <a:highlight>
                <a:srgbClr val="FFFFFF"/>
              </a:highlight>
            </a:endParaRPr>
          </a:p>
          <a:p>
            <a:pPr marL="457200" lvl="0" indent="-298450" algn="l" rtl="0">
              <a:lnSpc>
                <a:spcPct val="115000"/>
              </a:lnSpc>
              <a:spcBef>
                <a:spcPts val="0"/>
              </a:spcBef>
              <a:spcAft>
                <a:spcPts val="0"/>
              </a:spcAft>
              <a:buClr>
                <a:schemeClr val="dk1"/>
              </a:buClr>
              <a:buSzPts val="1100"/>
              <a:buChar char="●"/>
            </a:pPr>
            <a:r>
              <a:rPr lang="nl">
                <a:solidFill>
                  <a:schemeClr val="dk1"/>
                </a:solidFill>
              </a:rPr>
              <a:t>kousen met kuiltjes voor een wielrenner: kuiten zijn ‘cilindervormig’, niet echt aerodynamisch.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nl">
                <a:solidFill>
                  <a:schemeClr val="dk1"/>
                </a:solidFill>
              </a:rPr>
              <a:t>benzine efficiëntie van een auto: Door het verminderen van de Drag force, zal de auto met minder te verbruiken even ver kunnen rijden. Als dit echt waar zou zijn, is dat niet enkel economisch van groot belang, maar ook ecologisch.  </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878b89d22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878b89d22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Ruben</a:t>
            </a:r>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highlight>
                  <a:srgbClr val="FFFFFF"/>
                </a:highlight>
              </a:rPr>
              <a:t>In dit project werd een kleinschalige windtunnel gebouwd om de beweging van een golf bal door de lucht zo goed mogelijk na te bootsen en aan te tonen dat de dragcoefficient van een golf bal kleiner is dan die van een effen bal</a:t>
            </a:r>
            <a:endParaRPr>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highlight>
                  <a:srgbClr val="FFFFFF"/>
                </a:highlight>
              </a:rPr>
              <a:t>Dit is echter enkel het geval wanneer de snelheid, en bijgevolg het reynolds nummer groot genoeg is</a:t>
            </a:r>
            <a:endParaRPr>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highlight>
                  <a:srgbClr val="FFFFFF"/>
                </a:highlight>
              </a:rPr>
              <a:t>Bij ons is dit niet het geval doordat fan niet aan de door de verkoper opgestelde specificaties voldeed.</a:t>
            </a:r>
            <a:endParaRPr>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highlight>
                  <a:srgbClr val="FFFFFF"/>
                </a:highlight>
              </a:rPr>
              <a:t>Bij een Reynolds nummer groter dan 30.000 verkleinen de kuiltjes de zone van lage druk achter de  bal , waardoor de kracht die in de tegengestelde zin van de beweging van de bal werkt kleiner is en de golfbal verder kan vliegen met een zelfde hoeveelheid energie</a:t>
            </a:r>
            <a:endParaRPr>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highlight>
                  <a:srgbClr val="FFFFFF"/>
                </a:highlight>
              </a:rPr>
              <a:t>als reynolds niet groot genoeg is, is er geen verschil in drag coefficient zichtbaar</a:t>
            </a:r>
            <a:endParaRPr>
              <a:solidFill>
                <a:schemeClr val="dk1"/>
              </a:solidFill>
              <a:highlight>
                <a:srgbClr val="FFFFFF"/>
              </a:highlight>
            </a:endParaRPr>
          </a:p>
          <a:p>
            <a:pPr marL="0" lvl="0" indent="0" algn="l" rtl="0">
              <a:lnSpc>
                <a:spcPct val="115000"/>
              </a:lnSpc>
              <a:spcBef>
                <a:spcPts val="1200"/>
              </a:spcBef>
              <a:spcAft>
                <a:spcPts val="0"/>
              </a:spcAft>
              <a:buNone/>
            </a:pPr>
            <a:r>
              <a:rPr lang="nl">
                <a:solidFill>
                  <a:schemeClr val="dk1"/>
                </a:solidFill>
                <a:highlight>
                  <a:srgbClr val="FFFFFF"/>
                </a:highlight>
              </a:rPr>
              <a:t>bij snelheid van 4.6 m/s of Reynolds van ongeveer 12.000, ligt de dragcoefficient tussen de 0.45 en 0.5</a:t>
            </a:r>
            <a:endParaRPr>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nl">
                <a:solidFill>
                  <a:schemeClr val="dk1"/>
                </a:solidFill>
              </a:rPr>
              <a: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nl"/>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1.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nl" sz="4580"/>
              <a:t>Aerodynamic effect of </a:t>
            </a:r>
            <a:endParaRPr sz="4580"/>
          </a:p>
          <a:p>
            <a:pPr marL="0" lvl="0" indent="0" algn="l" rtl="0">
              <a:spcBef>
                <a:spcPts val="0"/>
              </a:spcBef>
              <a:spcAft>
                <a:spcPts val="0"/>
              </a:spcAft>
              <a:buSzPts val="990"/>
              <a:buNone/>
            </a:pPr>
            <a:r>
              <a:rPr lang="nl" sz="4580"/>
              <a:t>dimples on a golf ball</a:t>
            </a:r>
            <a:endParaRPr sz="4580"/>
          </a:p>
          <a:p>
            <a:pPr marL="0" lvl="0" indent="0" algn="l" rtl="0">
              <a:spcBef>
                <a:spcPts val="0"/>
              </a:spcBef>
              <a:spcAft>
                <a:spcPts val="0"/>
              </a:spcAft>
              <a:buSzPts val="990"/>
              <a:buNone/>
            </a:pPr>
            <a:endParaRPr sz="4580"/>
          </a:p>
        </p:txBody>
      </p:sp>
      <p:sp>
        <p:nvSpPr>
          <p:cNvPr id="86" name="Google Shape;86;p13"/>
          <p:cNvSpPr txBox="1">
            <a:spLocks noGrp="1"/>
          </p:cNvSpPr>
          <p:nvPr>
            <p:ph type="subTitle" idx="1"/>
          </p:nvPr>
        </p:nvSpPr>
        <p:spPr>
          <a:xfrm>
            <a:off x="645438" y="2138838"/>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nl"/>
              <a:t>MECH2B4</a:t>
            </a:r>
            <a:endParaRPr/>
          </a:p>
        </p:txBody>
      </p:sp>
      <p:pic>
        <p:nvPicPr>
          <p:cNvPr id="87" name="Google Shape;87;p13"/>
          <p:cNvPicPr preferRelativeResize="0"/>
          <p:nvPr/>
        </p:nvPicPr>
        <p:blipFill>
          <a:blip r:embed="rId3">
            <a:alphaModFix/>
          </a:blip>
          <a:stretch>
            <a:fillRect/>
          </a:stretch>
        </p:blipFill>
        <p:spPr>
          <a:xfrm>
            <a:off x="2158225" y="3435888"/>
            <a:ext cx="5101874" cy="1211725"/>
          </a:xfrm>
          <a:prstGeom prst="rect">
            <a:avLst/>
          </a:prstGeom>
          <a:noFill/>
          <a:ln>
            <a:noFill/>
          </a:ln>
        </p:spPr>
      </p:pic>
      <p:pic>
        <p:nvPicPr>
          <p:cNvPr id="88" name="Google Shape;88;p13"/>
          <p:cNvPicPr preferRelativeResize="0"/>
          <p:nvPr/>
        </p:nvPicPr>
        <p:blipFill>
          <a:blip r:embed="rId4">
            <a:alphaModFix/>
          </a:blip>
          <a:stretch>
            <a:fillRect/>
          </a:stretch>
        </p:blipFill>
        <p:spPr>
          <a:xfrm>
            <a:off x="8340901" y="164374"/>
            <a:ext cx="642925" cy="642900"/>
          </a:xfrm>
          <a:prstGeom prst="rect">
            <a:avLst/>
          </a:prstGeom>
          <a:noFill/>
          <a:ln>
            <a:noFill/>
          </a:ln>
        </p:spPr>
      </p:pic>
      <p:sp>
        <p:nvSpPr>
          <p:cNvPr id="89" name="Google Shape;89;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nl"/>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2500"/>
                                        <p:tgtEl>
                                          <p:spTgt spid="88"/>
                                        </p:tgtEl>
                                        <p:attrNameLst>
                                          <p:attrName>ppt_x</p:attrName>
                                        </p:attrNameLst>
                                      </p:cBhvr>
                                      <p:tavLst>
                                        <p:tav tm="0">
                                          <p:val>
                                            <p:strVal val="#ppt_x-1"/>
                                          </p:val>
                                        </p:tav>
                                        <p:tav tm="100000">
                                          <p:val>
                                            <p:strVal val="#ppt_x"/>
                                          </p:val>
                                        </p:tav>
                                      </p:tavLst>
                                    </p:anim>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nl"/>
              <a:t>Introduction</a:t>
            </a:r>
            <a:endParaRPr/>
          </a:p>
        </p:txBody>
      </p:sp>
      <p:sp>
        <p:nvSpPr>
          <p:cNvPr id="105" name="Google Shape;105;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800">
              <a:solidFill>
                <a:schemeClr val="dk1"/>
              </a:solidFill>
            </a:endParaRPr>
          </a:p>
          <a:p>
            <a:pPr marL="457200" lvl="0" indent="-406400" algn="l" rtl="0">
              <a:spcBef>
                <a:spcPts val="1200"/>
              </a:spcBef>
              <a:spcAft>
                <a:spcPts val="0"/>
              </a:spcAft>
              <a:buClr>
                <a:schemeClr val="dk1"/>
              </a:buClr>
              <a:buSzPts val="2800"/>
              <a:buChar char="-"/>
            </a:pPr>
            <a:r>
              <a:rPr lang="nl" sz="2800">
                <a:solidFill>
                  <a:schemeClr val="dk1"/>
                </a:solidFill>
              </a:rPr>
              <a:t>Smooth ball vs dimpled ball</a:t>
            </a:r>
            <a:endParaRPr sz="2800">
              <a:solidFill>
                <a:schemeClr val="dk1"/>
              </a:solidFill>
            </a:endParaRPr>
          </a:p>
          <a:p>
            <a:pPr marL="457200" lvl="0" indent="-406400" algn="l" rtl="0">
              <a:spcBef>
                <a:spcPts val="0"/>
              </a:spcBef>
              <a:spcAft>
                <a:spcPts val="0"/>
              </a:spcAft>
              <a:buClr>
                <a:schemeClr val="dk1"/>
              </a:buClr>
              <a:buSzPts val="2800"/>
              <a:buChar char="-"/>
            </a:pPr>
            <a:r>
              <a:rPr lang="nl" sz="2800">
                <a:solidFill>
                  <a:schemeClr val="dk1"/>
                </a:solidFill>
              </a:rPr>
              <a:t>Drag coefficient</a:t>
            </a:r>
            <a:endParaRPr sz="2800">
              <a:solidFill>
                <a:schemeClr val="dk1"/>
              </a:solidFill>
            </a:endParaRPr>
          </a:p>
          <a:p>
            <a:pPr marL="457200" lvl="0" indent="-406400" algn="l" rtl="0">
              <a:spcBef>
                <a:spcPts val="0"/>
              </a:spcBef>
              <a:spcAft>
                <a:spcPts val="0"/>
              </a:spcAft>
              <a:buClr>
                <a:schemeClr val="dk1"/>
              </a:buClr>
              <a:buSzPts val="2800"/>
              <a:buChar char="-"/>
            </a:pPr>
            <a:r>
              <a:rPr lang="nl" sz="2800">
                <a:solidFill>
                  <a:schemeClr val="dk1"/>
                </a:solidFill>
              </a:rPr>
              <a:t>Wind tunnel</a:t>
            </a:r>
            <a:endParaRPr sz="2800">
              <a:solidFill>
                <a:schemeClr val="dk1"/>
              </a:solidFill>
            </a:endParaRPr>
          </a:p>
          <a:p>
            <a:pPr marL="0" lvl="0" indent="0" algn="l" rtl="0">
              <a:spcBef>
                <a:spcPts val="1200"/>
              </a:spcBef>
              <a:spcAft>
                <a:spcPts val="1200"/>
              </a:spcAft>
              <a:buNone/>
            </a:pPr>
            <a:endParaRPr sz="2800">
              <a:solidFill>
                <a:schemeClr val="dk1"/>
              </a:solidFill>
            </a:endParaRPr>
          </a:p>
        </p:txBody>
      </p:sp>
      <p:pic>
        <p:nvPicPr>
          <p:cNvPr id="106" name="Google Shape;106;p15"/>
          <p:cNvPicPr preferRelativeResize="0"/>
          <p:nvPr/>
        </p:nvPicPr>
        <p:blipFill>
          <a:blip r:embed="rId3">
            <a:alphaModFix/>
          </a:blip>
          <a:stretch>
            <a:fillRect/>
          </a:stretch>
        </p:blipFill>
        <p:spPr>
          <a:xfrm>
            <a:off x="5529525" y="2468100"/>
            <a:ext cx="3454300" cy="2100775"/>
          </a:xfrm>
          <a:prstGeom prst="rect">
            <a:avLst/>
          </a:prstGeom>
          <a:noFill/>
          <a:ln>
            <a:noFill/>
          </a:ln>
        </p:spPr>
      </p:pic>
      <p:pic>
        <p:nvPicPr>
          <p:cNvPr id="107" name="Google Shape;107;p15"/>
          <p:cNvPicPr preferRelativeResize="0"/>
          <p:nvPr/>
        </p:nvPicPr>
        <p:blipFill>
          <a:blip r:embed="rId4">
            <a:alphaModFix/>
          </a:blip>
          <a:stretch>
            <a:fillRect/>
          </a:stretch>
        </p:blipFill>
        <p:spPr>
          <a:xfrm>
            <a:off x="8340900" y="164362"/>
            <a:ext cx="642925" cy="642925"/>
          </a:xfrm>
          <a:prstGeom prst="rect">
            <a:avLst/>
          </a:prstGeom>
          <a:noFill/>
          <a:ln>
            <a:noFill/>
          </a:ln>
        </p:spPr>
      </p:pic>
      <p:sp>
        <p:nvSpPr>
          <p:cNvPr id="108" name="Google Shape;108;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nl"/>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6666"/>
              <a:buFont typeface="Arial"/>
              <a:buNone/>
            </a:pPr>
            <a:r>
              <a:rPr lang="nl"/>
              <a:t>Theoretical explanation</a:t>
            </a:r>
            <a:endParaRPr/>
          </a:p>
          <a:p>
            <a:pPr marL="0" lvl="0" indent="0" algn="l" rtl="0">
              <a:spcBef>
                <a:spcPts val="0"/>
              </a:spcBef>
              <a:spcAft>
                <a:spcPts val="0"/>
              </a:spcAft>
              <a:buNone/>
            </a:pPr>
            <a:endParaRPr/>
          </a:p>
        </p:txBody>
      </p:sp>
      <p:sp>
        <p:nvSpPr>
          <p:cNvPr id="216" name="Google Shape;216;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nl"/>
              <a:t>Aerodynamics</a:t>
            </a:r>
            <a:endParaRPr/>
          </a:p>
          <a:p>
            <a:pPr marL="457200" lvl="0" indent="-342900" algn="l" rtl="0">
              <a:spcBef>
                <a:spcPts val="0"/>
              </a:spcBef>
              <a:spcAft>
                <a:spcPts val="0"/>
              </a:spcAft>
              <a:buSzPts val="1800"/>
              <a:buChar char="-"/>
            </a:pPr>
            <a:r>
              <a:rPr lang="nl"/>
              <a:t>Drag</a:t>
            </a:r>
            <a:endParaRPr/>
          </a:p>
          <a:p>
            <a:pPr marL="457200" lvl="0" indent="-342900" algn="l" rtl="0">
              <a:spcBef>
                <a:spcPts val="0"/>
              </a:spcBef>
              <a:spcAft>
                <a:spcPts val="0"/>
              </a:spcAft>
              <a:buSzPts val="1800"/>
              <a:buChar char="-"/>
            </a:pPr>
            <a:r>
              <a:rPr lang="nl"/>
              <a:t>Difference in pressure</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nl"/>
              <a:t>Smoothball 	→ big wake</a:t>
            </a:r>
            <a:endParaRPr/>
          </a:p>
          <a:p>
            <a:pPr marL="457200" lvl="0" indent="-342900" algn="l" rtl="0">
              <a:spcBef>
                <a:spcPts val="0"/>
              </a:spcBef>
              <a:spcAft>
                <a:spcPts val="0"/>
              </a:spcAft>
              <a:buSzPts val="1800"/>
              <a:buChar char="-"/>
            </a:pPr>
            <a:r>
              <a:rPr lang="nl"/>
              <a:t>Golfball 		→ small wake</a:t>
            </a:r>
            <a:endParaRPr/>
          </a:p>
        </p:txBody>
      </p:sp>
      <p:pic>
        <p:nvPicPr>
          <p:cNvPr id="217" name="Google Shape;217;p25"/>
          <p:cNvPicPr preferRelativeResize="0"/>
          <p:nvPr/>
        </p:nvPicPr>
        <p:blipFill>
          <a:blip r:embed="rId3">
            <a:alphaModFix/>
          </a:blip>
          <a:stretch>
            <a:fillRect/>
          </a:stretch>
        </p:blipFill>
        <p:spPr>
          <a:xfrm>
            <a:off x="6071525" y="1221592"/>
            <a:ext cx="2479400" cy="1173583"/>
          </a:xfrm>
          <a:prstGeom prst="rect">
            <a:avLst/>
          </a:prstGeom>
          <a:noFill/>
          <a:ln>
            <a:noFill/>
          </a:ln>
        </p:spPr>
      </p:pic>
      <p:pic>
        <p:nvPicPr>
          <p:cNvPr id="218" name="Google Shape;218;p25"/>
          <p:cNvPicPr preferRelativeResize="0"/>
          <p:nvPr/>
        </p:nvPicPr>
        <p:blipFill>
          <a:blip r:embed="rId4">
            <a:alphaModFix/>
          </a:blip>
          <a:stretch>
            <a:fillRect/>
          </a:stretch>
        </p:blipFill>
        <p:spPr>
          <a:xfrm>
            <a:off x="6071526" y="2395175"/>
            <a:ext cx="2479410" cy="1165300"/>
          </a:xfrm>
          <a:prstGeom prst="rect">
            <a:avLst/>
          </a:prstGeom>
          <a:noFill/>
          <a:ln>
            <a:noFill/>
          </a:ln>
        </p:spPr>
      </p:pic>
      <p:pic>
        <p:nvPicPr>
          <p:cNvPr id="219" name="Google Shape;219;p25"/>
          <p:cNvPicPr preferRelativeResize="0"/>
          <p:nvPr/>
        </p:nvPicPr>
        <p:blipFill>
          <a:blip r:embed="rId5">
            <a:alphaModFix/>
          </a:blip>
          <a:stretch>
            <a:fillRect/>
          </a:stretch>
        </p:blipFill>
        <p:spPr>
          <a:xfrm>
            <a:off x="6071524" y="3560471"/>
            <a:ext cx="2479399" cy="1141129"/>
          </a:xfrm>
          <a:prstGeom prst="rect">
            <a:avLst/>
          </a:prstGeom>
          <a:noFill/>
          <a:ln>
            <a:noFill/>
          </a:ln>
        </p:spPr>
      </p:pic>
      <p:pic>
        <p:nvPicPr>
          <p:cNvPr id="220" name="Google Shape;220;p25"/>
          <p:cNvPicPr preferRelativeResize="0"/>
          <p:nvPr/>
        </p:nvPicPr>
        <p:blipFill>
          <a:blip r:embed="rId6">
            <a:alphaModFix/>
          </a:blip>
          <a:stretch>
            <a:fillRect/>
          </a:stretch>
        </p:blipFill>
        <p:spPr>
          <a:xfrm>
            <a:off x="8340900" y="164362"/>
            <a:ext cx="642925" cy="642925"/>
          </a:xfrm>
          <a:prstGeom prst="rect">
            <a:avLst/>
          </a:prstGeom>
          <a:noFill/>
          <a:ln>
            <a:noFill/>
          </a:ln>
        </p:spPr>
      </p:pic>
      <p:sp>
        <p:nvSpPr>
          <p:cNvPr id="221" name="Google Shape;221;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title"/>
          </p:nvPr>
        </p:nvSpPr>
        <p:spPr>
          <a:xfrm>
            <a:off x="265500" y="354950"/>
            <a:ext cx="4045200" cy="72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nl" sz="2900"/>
              <a:t>Testing circumstances</a:t>
            </a:r>
            <a:endParaRPr sz="2900"/>
          </a:p>
        </p:txBody>
      </p:sp>
      <p:sp>
        <p:nvSpPr>
          <p:cNvPr id="237" name="Google Shape;237;p27"/>
          <p:cNvSpPr txBox="1">
            <a:spLocks noGrp="1"/>
          </p:cNvSpPr>
          <p:nvPr>
            <p:ph type="subTitle" idx="1"/>
          </p:nvPr>
        </p:nvSpPr>
        <p:spPr>
          <a:xfrm>
            <a:off x="265500" y="1302450"/>
            <a:ext cx="4045200" cy="339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nl" sz="2150"/>
              <a:t>T = 293 K</a:t>
            </a:r>
            <a:endParaRPr sz="2150"/>
          </a:p>
          <a:p>
            <a:pPr marL="0" lvl="0" indent="0" algn="l" rtl="0">
              <a:lnSpc>
                <a:spcPct val="95000"/>
              </a:lnSpc>
              <a:spcBef>
                <a:spcPts val="1200"/>
              </a:spcBef>
              <a:spcAft>
                <a:spcPts val="0"/>
              </a:spcAft>
              <a:buSzPts val="275"/>
              <a:buNone/>
            </a:pPr>
            <a:r>
              <a:rPr lang="nl" sz="2150"/>
              <a:t>P = 1atm</a:t>
            </a:r>
            <a:endParaRPr sz="2150"/>
          </a:p>
          <a:p>
            <a:pPr marL="0" lvl="0" indent="0" algn="l" rtl="0">
              <a:lnSpc>
                <a:spcPct val="95000"/>
              </a:lnSpc>
              <a:spcBef>
                <a:spcPts val="1200"/>
              </a:spcBef>
              <a:spcAft>
                <a:spcPts val="0"/>
              </a:spcAft>
              <a:buSzPts val="275"/>
              <a:buNone/>
            </a:pPr>
            <a:r>
              <a:rPr lang="nl" sz="2150" b="1"/>
              <a:t>velocity = 4.6 m/s</a:t>
            </a:r>
            <a:endParaRPr sz="2150" b="1"/>
          </a:p>
          <a:p>
            <a:pPr marL="0" lvl="0" indent="0" algn="l" rtl="0">
              <a:lnSpc>
                <a:spcPct val="95000"/>
              </a:lnSpc>
              <a:spcBef>
                <a:spcPts val="1200"/>
              </a:spcBef>
              <a:spcAft>
                <a:spcPts val="0"/>
              </a:spcAft>
              <a:buSzPts val="275"/>
              <a:buNone/>
            </a:pPr>
            <a:r>
              <a:rPr lang="nl" sz="2150" b="1"/>
              <a:t>⍴ = 1.20 kg/m³</a:t>
            </a:r>
            <a:endParaRPr sz="2150" b="1"/>
          </a:p>
          <a:p>
            <a:pPr marL="0" lvl="0" indent="0" algn="l" rtl="0">
              <a:lnSpc>
                <a:spcPct val="95000"/>
              </a:lnSpc>
              <a:spcBef>
                <a:spcPts val="1200"/>
              </a:spcBef>
              <a:spcAft>
                <a:spcPts val="0"/>
              </a:spcAft>
              <a:buSzPts val="275"/>
              <a:buNone/>
            </a:pPr>
            <a:r>
              <a:rPr lang="nl" sz="2150" b="1"/>
              <a:t>Re = 12 x 10³</a:t>
            </a:r>
            <a:endParaRPr sz="2150" b="1"/>
          </a:p>
          <a:p>
            <a:pPr marL="0" lvl="0" indent="0" algn="l" rtl="0">
              <a:lnSpc>
                <a:spcPct val="95000"/>
              </a:lnSpc>
              <a:spcBef>
                <a:spcPts val="1200"/>
              </a:spcBef>
              <a:spcAft>
                <a:spcPts val="0"/>
              </a:spcAft>
              <a:buSzPts val="275"/>
              <a:buNone/>
            </a:pPr>
            <a:r>
              <a:rPr lang="nl" sz="2150" b="1"/>
              <a:t>Mach = 0.0137</a:t>
            </a:r>
            <a:endParaRPr sz="2150" b="1"/>
          </a:p>
          <a:p>
            <a:pPr marL="0" lvl="0" indent="0" algn="l" rtl="0">
              <a:spcBef>
                <a:spcPts val="1200"/>
              </a:spcBef>
              <a:spcAft>
                <a:spcPts val="0"/>
              </a:spcAft>
              <a:buSzPts val="275"/>
              <a:buNone/>
            </a:pPr>
            <a:r>
              <a:rPr lang="nl"/>
              <a:t>µ = 1.825 × 10-5 Pa·s</a:t>
            </a:r>
            <a:endParaRPr/>
          </a:p>
        </p:txBody>
      </p:sp>
      <p:sp>
        <p:nvSpPr>
          <p:cNvPr id="238" name="Google Shape;238;p27"/>
          <p:cNvSpPr txBox="1">
            <a:spLocks noGrp="1"/>
          </p:cNvSpPr>
          <p:nvPr>
            <p:ph type="body" idx="2"/>
          </p:nvPr>
        </p:nvSpPr>
        <p:spPr>
          <a:xfrm>
            <a:off x="4958125" y="1302450"/>
            <a:ext cx="3837000" cy="2779800"/>
          </a:xfrm>
          <a:prstGeom prst="rect">
            <a:avLst/>
          </a:prstGeom>
        </p:spPr>
        <p:txBody>
          <a:bodyPr spcFirstLastPara="1" wrap="square" lIns="91425" tIns="91425" rIns="91425" bIns="91425" anchor="ctr" anchorCtr="0">
            <a:noAutofit/>
          </a:bodyPr>
          <a:lstStyle/>
          <a:p>
            <a:pPr marL="457200" lvl="0" indent="-352425" algn="l" rtl="0">
              <a:lnSpc>
                <a:spcPct val="100000"/>
              </a:lnSpc>
              <a:spcBef>
                <a:spcPts val="0"/>
              </a:spcBef>
              <a:spcAft>
                <a:spcPts val="0"/>
              </a:spcAft>
              <a:buSzPts val="1950"/>
              <a:buChar char="-"/>
            </a:pPr>
            <a:r>
              <a:rPr lang="nl" sz="2100"/>
              <a:t>Measuring drag</a:t>
            </a:r>
            <a:endParaRPr sz="1950"/>
          </a:p>
          <a:p>
            <a:pPr marL="457200" lvl="0" indent="-352425" algn="l" rtl="0">
              <a:spcBef>
                <a:spcPts val="0"/>
              </a:spcBef>
              <a:spcAft>
                <a:spcPts val="0"/>
              </a:spcAft>
              <a:buSzPts val="1950"/>
              <a:buChar char="-"/>
            </a:pPr>
            <a:r>
              <a:rPr lang="nl" sz="1950"/>
              <a:t>Comparing drag coefficients</a:t>
            </a:r>
            <a:endParaRPr sz="1950"/>
          </a:p>
          <a:p>
            <a:pPr marL="457200" lvl="0" indent="0" algn="l" rtl="0">
              <a:lnSpc>
                <a:spcPct val="100000"/>
              </a:lnSpc>
              <a:spcBef>
                <a:spcPts val="1200"/>
              </a:spcBef>
              <a:spcAft>
                <a:spcPts val="0"/>
              </a:spcAft>
              <a:buNone/>
            </a:pPr>
            <a:endParaRPr sz="2100"/>
          </a:p>
          <a:p>
            <a:pPr marL="457200" lvl="0" indent="0" algn="l" rtl="0">
              <a:lnSpc>
                <a:spcPct val="100000"/>
              </a:lnSpc>
              <a:spcBef>
                <a:spcPts val="0"/>
              </a:spcBef>
              <a:spcAft>
                <a:spcPts val="0"/>
              </a:spcAft>
              <a:buNone/>
            </a:pPr>
            <a:endParaRPr sz="2100">
              <a:solidFill>
                <a:schemeClr val="lt2"/>
              </a:solidFill>
            </a:endParaRPr>
          </a:p>
          <a:p>
            <a:pPr marL="457200" lvl="0" indent="0" algn="l" rtl="0">
              <a:lnSpc>
                <a:spcPct val="100000"/>
              </a:lnSpc>
              <a:spcBef>
                <a:spcPts val="0"/>
              </a:spcBef>
              <a:spcAft>
                <a:spcPts val="0"/>
              </a:spcAft>
              <a:buNone/>
            </a:pPr>
            <a:endParaRPr sz="2100">
              <a:solidFill>
                <a:schemeClr val="lt2"/>
              </a:solidFill>
            </a:endParaRPr>
          </a:p>
          <a:p>
            <a:pPr marL="457200" lvl="0" indent="0" algn="l" rtl="0">
              <a:spcBef>
                <a:spcPts val="0"/>
              </a:spcBef>
              <a:spcAft>
                <a:spcPts val="1200"/>
              </a:spcAft>
              <a:buNone/>
            </a:pPr>
            <a:r>
              <a:rPr lang="nl" sz="1950"/>
              <a:t>Cd = 2 x D/(</a:t>
            </a:r>
            <a:r>
              <a:rPr lang="nl" sz="2150"/>
              <a:t>⍴ x v² x A)</a:t>
            </a:r>
            <a:endParaRPr sz="1950"/>
          </a:p>
        </p:txBody>
      </p:sp>
      <p:pic>
        <p:nvPicPr>
          <p:cNvPr id="239" name="Google Shape;239;p27"/>
          <p:cNvPicPr preferRelativeResize="0"/>
          <p:nvPr/>
        </p:nvPicPr>
        <p:blipFill>
          <a:blip r:embed="rId3">
            <a:alphaModFix/>
          </a:blip>
          <a:stretch>
            <a:fillRect/>
          </a:stretch>
        </p:blipFill>
        <p:spPr>
          <a:xfrm>
            <a:off x="3017975" y="2887900"/>
            <a:ext cx="912175" cy="914750"/>
          </a:xfrm>
          <a:prstGeom prst="rect">
            <a:avLst/>
          </a:prstGeom>
          <a:noFill/>
          <a:ln>
            <a:noFill/>
          </a:ln>
        </p:spPr>
      </p:pic>
      <p:pic>
        <p:nvPicPr>
          <p:cNvPr id="240" name="Google Shape;240;p27"/>
          <p:cNvPicPr preferRelativeResize="0"/>
          <p:nvPr/>
        </p:nvPicPr>
        <p:blipFill>
          <a:blip r:embed="rId4">
            <a:alphaModFix/>
          </a:blip>
          <a:stretch>
            <a:fillRect/>
          </a:stretch>
        </p:blipFill>
        <p:spPr>
          <a:xfrm>
            <a:off x="2918113" y="1302461"/>
            <a:ext cx="1111875" cy="1117939"/>
          </a:xfrm>
          <a:prstGeom prst="rect">
            <a:avLst/>
          </a:prstGeom>
          <a:noFill/>
          <a:ln>
            <a:noFill/>
          </a:ln>
        </p:spPr>
      </p:pic>
      <p:sp>
        <p:nvSpPr>
          <p:cNvPr id="241" name="Google Shape;241;p27"/>
          <p:cNvSpPr txBox="1"/>
          <p:nvPr/>
        </p:nvSpPr>
        <p:spPr>
          <a:xfrm>
            <a:off x="2818260" y="3940825"/>
            <a:ext cx="131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 b="1"/>
              <a:t>A = 14.5 cm²</a:t>
            </a:r>
            <a:endParaRPr b="1"/>
          </a:p>
        </p:txBody>
      </p:sp>
      <p:sp>
        <p:nvSpPr>
          <p:cNvPr id="242" name="Google Shape;242;p27"/>
          <p:cNvSpPr txBox="1"/>
          <p:nvPr/>
        </p:nvSpPr>
        <p:spPr>
          <a:xfrm>
            <a:off x="2818260" y="2353650"/>
            <a:ext cx="131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 b="1"/>
              <a:t>A = 12.2 cm²</a:t>
            </a:r>
            <a:endParaRPr b="1"/>
          </a:p>
        </p:txBody>
      </p:sp>
      <p:sp>
        <p:nvSpPr>
          <p:cNvPr id="243" name="Google Shape;243;p27"/>
          <p:cNvSpPr txBox="1"/>
          <p:nvPr/>
        </p:nvSpPr>
        <p:spPr>
          <a:xfrm>
            <a:off x="4958125" y="415100"/>
            <a:ext cx="3578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 sz="2700">
                <a:solidFill>
                  <a:schemeClr val="lt1"/>
                </a:solidFill>
                <a:latin typeface="Roboto"/>
                <a:ea typeface="Roboto"/>
                <a:cs typeface="Roboto"/>
                <a:sym typeface="Roboto"/>
              </a:rPr>
              <a:t>Objective and method</a:t>
            </a:r>
            <a:endParaRPr sz="2700">
              <a:solidFill>
                <a:schemeClr val="lt1"/>
              </a:solidFill>
              <a:latin typeface="Roboto"/>
              <a:ea typeface="Roboto"/>
              <a:cs typeface="Roboto"/>
              <a:sym typeface="Roboto"/>
            </a:endParaRPr>
          </a:p>
        </p:txBody>
      </p:sp>
      <p:pic>
        <p:nvPicPr>
          <p:cNvPr id="244" name="Google Shape;244;p27"/>
          <p:cNvPicPr preferRelativeResize="0"/>
          <p:nvPr/>
        </p:nvPicPr>
        <p:blipFill>
          <a:blip r:embed="rId5">
            <a:alphaModFix/>
          </a:blip>
          <a:stretch>
            <a:fillRect/>
          </a:stretch>
        </p:blipFill>
        <p:spPr>
          <a:xfrm>
            <a:off x="8340901" y="164374"/>
            <a:ext cx="642925" cy="642900"/>
          </a:xfrm>
          <a:prstGeom prst="rect">
            <a:avLst/>
          </a:prstGeom>
          <a:noFill/>
          <a:ln>
            <a:noFill/>
          </a:ln>
        </p:spPr>
      </p:pic>
      <p:sp>
        <p:nvSpPr>
          <p:cNvPr id="245" name="Google Shape;245;p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nl"/>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9"/>
          <p:cNvPicPr preferRelativeResize="0"/>
          <p:nvPr/>
        </p:nvPicPr>
        <p:blipFill>
          <a:blip r:embed="rId3">
            <a:alphaModFix/>
          </a:blip>
          <a:stretch>
            <a:fillRect/>
          </a:stretch>
        </p:blipFill>
        <p:spPr>
          <a:xfrm>
            <a:off x="8340901" y="164374"/>
            <a:ext cx="642925" cy="642900"/>
          </a:xfrm>
          <a:prstGeom prst="rect">
            <a:avLst/>
          </a:prstGeom>
          <a:noFill/>
          <a:ln>
            <a:noFill/>
          </a:ln>
        </p:spPr>
      </p:pic>
      <p:sp>
        <p:nvSpPr>
          <p:cNvPr id="259" name="Google Shape;259;p29"/>
          <p:cNvSpPr txBox="1">
            <a:spLocks noGrp="1"/>
          </p:cNvSpPr>
          <p:nvPr>
            <p:ph type="subTitle" idx="1"/>
          </p:nvPr>
        </p:nvSpPr>
        <p:spPr>
          <a:xfrm>
            <a:off x="311700" y="41577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sz="3100"/>
              <a:t>Results &amp; Analysis</a:t>
            </a:r>
            <a:endParaRPr sz="3100"/>
          </a:p>
        </p:txBody>
      </p:sp>
      <p:pic>
        <p:nvPicPr>
          <p:cNvPr id="260" name="Google Shape;260;p29"/>
          <p:cNvPicPr preferRelativeResize="0"/>
          <p:nvPr/>
        </p:nvPicPr>
        <p:blipFill>
          <a:blip r:embed="rId4">
            <a:alphaModFix/>
          </a:blip>
          <a:stretch>
            <a:fillRect/>
          </a:stretch>
        </p:blipFill>
        <p:spPr>
          <a:xfrm>
            <a:off x="5188269" y="574750"/>
            <a:ext cx="3644032" cy="2072899"/>
          </a:xfrm>
          <a:prstGeom prst="rect">
            <a:avLst/>
          </a:prstGeom>
          <a:noFill/>
          <a:ln>
            <a:noFill/>
          </a:ln>
        </p:spPr>
      </p:pic>
      <p:sp>
        <p:nvSpPr>
          <p:cNvPr id="261" name="Google Shape;261;p29"/>
          <p:cNvSpPr txBox="1"/>
          <p:nvPr/>
        </p:nvSpPr>
        <p:spPr>
          <a:xfrm>
            <a:off x="443975" y="1264925"/>
            <a:ext cx="41886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endParaRPr/>
          </a:p>
        </p:txBody>
      </p:sp>
      <p:sp>
        <p:nvSpPr>
          <p:cNvPr id="262" name="Google Shape;262;p29"/>
          <p:cNvSpPr txBox="1"/>
          <p:nvPr/>
        </p:nvSpPr>
        <p:spPr>
          <a:xfrm>
            <a:off x="373075" y="1435850"/>
            <a:ext cx="4815300" cy="3016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lt1"/>
              </a:buClr>
              <a:buSzPts val="2300"/>
              <a:buFont typeface="Roboto"/>
              <a:buChar char="-"/>
            </a:pPr>
            <a:r>
              <a:rPr lang="nl" sz="2300">
                <a:solidFill>
                  <a:schemeClr val="lt1"/>
                </a:solidFill>
                <a:latin typeface="Roboto"/>
                <a:ea typeface="Roboto"/>
                <a:cs typeface="Roboto"/>
                <a:sym typeface="Roboto"/>
              </a:rPr>
              <a:t>Same drag Coefficient</a:t>
            </a:r>
            <a:endParaRPr sz="2300">
              <a:solidFill>
                <a:schemeClr val="lt1"/>
              </a:solidFill>
              <a:latin typeface="Roboto"/>
              <a:ea typeface="Roboto"/>
              <a:cs typeface="Roboto"/>
              <a:sym typeface="Roboto"/>
            </a:endParaRPr>
          </a:p>
          <a:p>
            <a:pPr marL="457200" lvl="0" indent="-374650" algn="l" rtl="0">
              <a:spcBef>
                <a:spcPts val="0"/>
              </a:spcBef>
              <a:spcAft>
                <a:spcPts val="0"/>
              </a:spcAft>
              <a:buClr>
                <a:schemeClr val="lt1"/>
              </a:buClr>
              <a:buSzPts val="2300"/>
              <a:buFont typeface="Roboto"/>
              <a:buChar char="-"/>
            </a:pPr>
            <a:r>
              <a:rPr lang="nl" sz="2300">
                <a:solidFill>
                  <a:schemeClr val="lt1"/>
                </a:solidFill>
                <a:latin typeface="Roboto"/>
                <a:ea typeface="Roboto"/>
                <a:cs typeface="Roboto"/>
                <a:sym typeface="Roboto"/>
              </a:rPr>
              <a:t>0.45 - 0.5</a:t>
            </a:r>
            <a:endParaRPr sz="2300">
              <a:solidFill>
                <a:schemeClr val="lt1"/>
              </a:solidFill>
              <a:latin typeface="Roboto"/>
              <a:ea typeface="Roboto"/>
              <a:cs typeface="Roboto"/>
              <a:sym typeface="Roboto"/>
            </a:endParaRPr>
          </a:p>
          <a:p>
            <a:pPr marL="457200" lvl="0" indent="-374650" algn="l" rtl="0">
              <a:spcBef>
                <a:spcPts val="0"/>
              </a:spcBef>
              <a:spcAft>
                <a:spcPts val="0"/>
              </a:spcAft>
              <a:buClr>
                <a:schemeClr val="lt1"/>
              </a:buClr>
              <a:buSzPts val="2300"/>
              <a:buFont typeface="Roboto"/>
              <a:buChar char="-"/>
            </a:pPr>
            <a:r>
              <a:rPr lang="nl" sz="2300">
                <a:solidFill>
                  <a:schemeClr val="lt1"/>
                </a:solidFill>
                <a:latin typeface="Roboto"/>
                <a:ea typeface="Roboto"/>
                <a:cs typeface="Roboto"/>
                <a:sym typeface="Roboto"/>
              </a:rPr>
              <a:t>Reynolds number </a:t>
            </a:r>
            <a:endParaRPr sz="2300">
              <a:solidFill>
                <a:schemeClr val="lt1"/>
              </a:solidFill>
              <a:latin typeface="Roboto"/>
              <a:ea typeface="Roboto"/>
              <a:cs typeface="Roboto"/>
              <a:sym typeface="Roboto"/>
            </a:endParaRPr>
          </a:p>
          <a:p>
            <a:pPr marL="457200" lvl="0" indent="-374650" algn="l" rtl="0">
              <a:spcBef>
                <a:spcPts val="0"/>
              </a:spcBef>
              <a:spcAft>
                <a:spcPts val="0"/>
              </a:spcAft>
              <a:buClr>
                <a:schemeClr val="lt1"/>
              </a:buClr>
              <a:buSzPts val="2300"/>
              <a:buFont typeface="Roboto"/>
              <a:buChar char="-"/>
            </a:pPr>
            <a:r>
              <a:rPr lang="nl" sz="2300">
                <a:solidFill>
                  <a:schemeClr val="lt1"/>
                </a:solidFill>
                <a:latin typeface="Roboto"/>
                <a:ea typeface="Roboto"/>
                <a:cs typeface="Roboto"/>
                <a:sym typeface="Roboto"/>
              </a:rPr>
              <a:t>Fan specifications</a:t>
            </a:r>
            <a:endParaRPr sz="2300">
              <a:solidFill>
                <a:schemeClr val="lt1"/>
              </a:solidFill>
              <a:latin typeface="Roboto"/>
              <a:ea typeface="Roboto"/>
              <a:cs typeface="Roboto"/>
              <a:sym typeface="Roboto"/>
            </a:endParaRPr>
          </a:p>
          <a:p>
            <a:pPr marL="457200" lvl="0" indent="-374650" algn="l" rtl="0">
              <a:spcBef>
                <a:spcPts val="0"/>
              </a:spcBef>
              <a:spcAft>
                <a:spcPts val="0"/>
              </a:spcAft>
              <a:buClr>
                <a:schemeClr val="lt1"/>
              </a:buClr>
              <a:buSzPts val="2300"/>
              <a:buFont typeface="Roboto"/>
              <a:buChar char="-"/>
            </a:pPr>
            <a:r>
              <a:rPr lang="nl" sz="2300">
                <a:solidFill>
                  <a:schemeClr val="lt1"/>
                </a:solidFill>
                <a:latin typeface="Roboto"/>
                <a:ea typeface="Roboto"/>
                <a:cs typeface="Roboto"/>
                <a:sym typeface="Roboto"/>
              </a:rPr>
              <a:t>4.6 m/s → 12098</a:t>
            </a:r>
            <a:endParaRPr sz="2300">
              <a:solidFill>
                <a:schemeClr val="lt1"/>
              </a:solidFill>
              <a:latin typeface="Roboto"/>
              <a:ea typeface="Roboto"/>
              <a:cs typeface="Roboto"/>
              <a:sym typeface="Roboto"/>
            </a:endParaRPr>
          </a:p>
          <a:p>
            <a:pPr marL="457200" lvl="0" indent="-374650" algn="l" rtl="0">
              <a:spcBef>
                <a:spcPts val="0"/>
              </a:spcBef>
              <a:spcAft>
                <a:spcPts val="0"/>
              </a:spcAft>
              <a:buClr>
                <a:schemeClr val="lt1"/>
              </a:buClr>
              <a:buSzPts val="2300"/>
              <a:buFont typeface="Roboto"/>
              <a:buChar char="-"/>
            </a:pPr>
            <a:r>
              <a:rPr lang="nl" sz="2300">
                <a:solidFill>
                  <a:schemeClr val="lt1"/>
                </a:solidFill>
                <a:latin typeface="Roboto"/>
                <a:ea typeface="Roboto"/>
                <a:cs typeface="Roboto"/>
                <a:sym typeface="Roboto"/>
              </a:rPr>
              <a:t>16.3 m/s→ 45765</a:t>
            </a:r>
            <a:endParaRPr sz="2300">
              <a:solidFill>
                <a:schemeClr val="lt1"/>
              </a:solidFill>
              <a:latin typeface="Roboto"/>
              <a:ea typeface="Roboto"/>
              <a:cs typeface="Roboto"/>
              <a:sym typeface="Roboto"/>
            </a:endParaRPr>
          </a:p>
          <a:p>
            <a:pPr marL="457200" lvl="0" indent="-374650" algn="l" rtl="0">
              <a:spcBef>
                <a:spcPts val="0"/>
              </a:spcBef>
              <a:spcAft>
                <a:spcPts val="0"/>
              </a:spcAft>
              <a:buClr>
                <a:schemeClr val="lt1"/>
              </a:buClr>
              <a:buSzPts val="2300"/>
              <a:buFont typeface="Roboto"/>
              <a:buChar char="-"/>
            </a:pPr>
            <a:r>
              <a:rPr lang="nl" sz="2300">
                <a:solidFill>
                  <a:schemeClr val="lt1"/>
                </a:solidFill>
                <a:latin typeface="Roboto"/>
                <a:ea typeface="Roboto"/>
                <a:cs typeface="Roboto"/>
                <a:sym typeface="Roboto"/>
              </a:rPr>
              <a:t>Re &gt; 30000</a:t>
            </a:r>
            <a:endParaRPr sz="2300">
              <a:solidFill>
                <a:schemeClr val="lt1"/>
              </a:solidFill>
              <a:latin typeface="Roboto"/>
              <a:ea typeface="Roboto"/>
              <a:cs typeface="Roboto"/>
              <a:sym typeface="Roboto"/>
            </a:endParaRPr>
          </a:p>
          <a:p>
            <a:pPr marL="457200" lvl="0" indent="0" algn="l" rtl="0">
              <a:spcBef>
                <a:spcPts val="0"/>
              </a:spcBef>
              <a:spcAft>
                <a:spcPts val="0"/>
              </a:spcAft>
              <a:buNone/>
            </a:pPr>
            <a:r>
              <a:rPr lang="nl" sz="2300">
                <a:solidFill>
                  <a:schemeClr val="lt2"/>
                </a:solidFill>
                <a:latin typeface="Roboto"/>
                <a:ea typeface="Roboto"/>
                <a:cs typeface="Roboto"/>
                <a:sym typeface="Roboto"/>
              </a:rPr>
              <a:t> </a:t>
            </a:r>
            <a:endParaRPr sz="2300">
              <a:solidFill>
                <a:schemeClr val="lt2"/>
              </a:solidFill>
              <a:latin typeface="Roboto"/>
              <a:ea typeface="Roboto"/>
              <a:cs typeface="Roboto"/>
              <a:sym typeface="Roboto"/>
            </a:endParaRPr>
          </a:p>
        </p:txBody>
      </p:sp>
      <p:pic>
        <p:nvPicPr>
          <p:cNvPr id="263" name="Google Shape;263;p29"/>
          <p:cNvPicPr preferRelativeResize="0"/>
          <p:nvPr/>
        </p:nvPicPr>
        <p:blipFill>
          <a:blip r:embed="rId5">
            <a:alphaModFix/>
          </a:blip>
          <a:stretch>
            <a:fillRect/>
          </a:stretch>
        </p:blipFill>
        <p:spPr>
          <a:xfrm>
            <a:off x="5188288" y="2930625"/>
            <a:ext cx="3644000" cy="2038528"/>
          </a:xfrm>
          <a:prstGeom prst="rect">
            <a:avLst/>
          </a:prstGeom>
          <a:noFill/>
          <a:ln>
            <a:noFill/>
          </a:ln>
        </p:spPr>
      </p:pic>
      <p:sp>
        <p:nvSpPr>
          <p:cNvPr id="264" name="Google Shape;264;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nl"/>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ctrTitle"/>
          </p:nvPr>
        </p:nvSpPr>
        <p:spPr>
          <a:xfrm>
            <a:off x="598100" y="24707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sz="3800"/>
              <a:t>Other applications</a:t>
            </a:r>
            <a:endParaRPr sz="3800"/>
          </a:p>
        </p:txBody>
      </p:sp>
      <p:pic>
        <p:nvPicPr>
          <p:cNvPr id="278" name="Google Shape;278;p31"/>
          <p:cNvPicPr preferRelativeResize="0"/>
          <p:nvPr/>
        </p:nvPicPr>
        <p:blipFill>
          <a:blip r:embed="rId3">
            <a:alphaModFix/>
          </a:blip>
          <a:stretch>
            <a:fillRect/>
          </a:stretch>
        </p:blipFill>
        <p:spPr>
          <a:xfrm>
            <a:off x="8340901" y="164374"/>
            <a:ext cx="642925" cy="642900"/>
          </a:xfrm>
          <a:prstGeom prst="rect">
            <a:avLst/>
          </a:prstGeom>
          <a:noFill/>
          <a:ln>
            <a:noFill/>
          </a:ln>
        </p:spPr>
      </p:pic>
      <p:pic>
        <p:nvPicPr>
          <p:cNvPr id="279" name="Google Shape;279;p31"/>
          <p:cNvPicPr preferRelativeResize="0"/>
          <p:nvPr/>
        </p:nvPicPr>
        <p:blipFill>
          <a:blip r:embed="rId4">
            <a:alphaModFix/>
          </a:blip>
          <a:stretch>
            <a:fillRect/>
          </a:stretch>
        </p:blipFill>
        <p:spPr>
          <a:xfrm>
            <a:off x="598100" y="1973682"/>
            <a:ext cx="3973901" cy="2010226"/>
          </a:xfrm>
          <a:prstGeom prst="rect">
            <a:avLst/>
          </a:prstGeom>
          <a:noFill/>
          <a:ln>
            <a:noFill/>
          </a:ln>
        </p:spPr>
      </p:pic>
      <p:pic>
        <p:nvPicPr>
          <p:cNvPr id="280" name="Google Shape;280;p31"/>
          <p:cNvPicPr preferRelativeResize="0"/>
          <p:nvPr/>
        </p:nvPicPr>
        <p:blipFill rotWithShape="1">
          <a:blip r:embed="rId5">
            <a:alphaModFix/>
          </a:blip>
          <a:srcRect l="5484" t="25118" r="4612" b="15667"/>
          <a:stretch/>
        </p:blipFill>
        <p:spPr>
          <a:xfrm>
            <a:off x="4836675" y="2048633"/>
            <a:ext cx="3983518" cy="1639825"/>
          </a:xfrm>
          <a:prstGeom prst="rect">
            <a:avLst/>
          </a:prstGeom>
          <a:noFill/>
          <a:ln>
            <a:noFill/>
          </a:ln>
        </p:spPr>
      </p:pic>
      <p:sp>
        <p:nvSpPr>
          <p:cNvPr id="281" name="Google Shape;281;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nl"/>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ctrTitle"/>
          </p:nvPr>
        </p:nvSpPr>
        <p:spPr>
          <a:xfrm>
            <a:off x="598100" y="4605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nl"/>
              <a:t>Conclusion</a:t>
            </a:r>
            <a:endParaRPr/>
          </a:p>
        </p:txBody>
      </p:sp>
      <p:sp>
        <p:nvSpPr>
          <p:cNvPr id="287" name="Google Shape;287;p32"/>
          <p:cNvSpPr txBox="1">
            <a:spLocks noGrp="1"/>
          </p:cNvSpPr>
          <p:nvPr>
            <p:ph type="subTitle" idx="1"/>
          </p:nvPr>
        </p:nvSpPr>
        <p:spPr>
          <a:xfrm>
            <a:off x="598100" y="1346708"/>
            <a:ext cx="8222100" cy="29739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nl"/>
              <a:t>Dimples reduce drag force …</a:t>
            </a:r>
            <a:endParaRPr/>
          </a:p>
          <a:p>
            <a:pPr marL="457200" lvl="0" indent="-361950" algn="l" rtl="0">
              <a:spcBef>
                <a:spcPts val="0"/>
              </a:spcBef>
              <a:spcAft>
                <a:spcPts val="0"/>
              </a:spcAft>
              <a:buSzPts val="2100"/>
              <a:buChar char="-"/>
            </a:pPr>
            <a:r>
              <a:rPr lang="nl"/>
              <a:t>low pressure / high pressure </a:t>
            </a:r>
            <a:endParaRPr/>
          </a:p>
          <a:p>
            <a:pPr marL="457200" lvl="0" indent="-361950" algn="l" rtl="0">
              <a:spcBef>
                <a:spcPts val="0"/>
              </a:spcBef>
              <a:spcAft>
                <a:spcPts val="0"/>
              </a:spcAft>
              <a:buSzPts val="2100"/>
              <a:buChar char="-"/>
            </a:pPr>
            <a:r>
              <a:rPr lang="nl"/>
              <a:t>otherwise: no difference</a:t>
            </a:r>
            <a:endParaRPr/>
          </a:p>
          <a:p>
            <a:pPr marL="457200" lvl="0" indent="-361950" algn="l" rtl="0">
              <a:spcBef>
                <a:spcPts val="0"/>
              </a:spcBef>
              <a:spcAft>
                <a:spcPts val="0"/>
              </a:spcAft>
              <a:buSzPts val="2100"/>
              <a:buChar char="-"/>
            </a:pPr>
            <a:r>
              <a:rPr lang="nl"/>
              <a:t>0.45 - 0.5</a:t>
            </a:r>
            <a:endParaRPr/>
          </a:p>
        </p:txBody>
      </p:sp>
      <p:pic>
        <p:nvPicPr>
          <p:cNvPr id="288" name="Google Shape;288;p32"/>
          <p:cNvPicPr preferRelativeResize="0"/>
          <p:nvPr/>
        </p:nvPicPr>
        <p:blipFill>
          <a:blip r:embed="rId3">
            <a:alphaModFix/>
          </a:blip>
          <a:stretch>
            <a:fillRect/>
          </a:stretch>
        </p:blipFill>
        <p:spPr>
          <a:xfrm>
            <a:off x="8340901" y="164374"/>
            <a:ext cx="642925" cy="642900"/>
          </a:xfrm>
          <a:prstGeom prst="rect">
            <a:avLst/>
          </a:prstGeom>
          <a:noFill/>
          <a:ln>
            <a:noFill/>
          </a:ln>
        </p:spPr>
      </p:pic>
      <p:sp>
        <p:nvSpPr>
          <p:cNvPr id="289" name="Google Shape;289;p3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nl"/>
              <a:t>7</a:t>
            </a:fld>
            <a:endParaRPr/>
          </a:p>
        </p:txBody>
      </p:sp>
      <p:sp>
        <p:nvSpPr>
          <p:cNvPr id="290" name="Google Shape;290;p32"/>
          <p:cNvSpPr txBox="1"/>
          <p:nvPr/>
        </p:nvSpPr>
        <p:spPr>
          <a:xfrm>
            <a:off x="4610425" y="1346700"/>
            <a:ext cx="2674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 sz="1800">
                <a:solidFill>
                  <a:schemeClr val="lt1"/>
                </a:solidFill>
                <a:latin typeface="Roboto"/>
                <a:ea typeface="Roboto"/>
                <a:cs typeface="Roboto"/>
                <a:sym typeface="Roboto"/>
              </a:rPr>
              <a:t>Reynolds high enough</a:t>
            </a:r>
            <a:endParaRPr sz="180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1094</Words>
  <Application>Microsoft Office PowerPoint</Application>
  <PresentationFormat>Diavoorstelling (16:9)</PresentationFormat>
  <Paragraphs>100</Paragraphs>
  <Slides>7</Slides>
  <Notes>7</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Times New Roman</vt:lpstr>
      <vt:lpstr>Roboto</vt:lpstr>
      <vt:lpstr>Geometric</vt:lpstr>
      <vt:lpstr>Aerodynamic effect of  dimples on a golf ball </vt:lpstr>
      <vt:lpstr>Introduction</vt:lpstr>
      <vt:lpstr>Theoretical explanation </vt:lpstr>
      <vt:lpstr>Testing circumstances</vt:lpstr>
      <vt:lpstr>PowerPoint-presentatie</vt:lpstr>
      <vt:lpstr>Other 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Aerodynamic effect of  dimples on a golf ball</dc:title>
  <dc:creator>Ruben Van Regenmortel</dc:creator>
  <cp:lastModifiedBy>Danny Van Regenmortel</cp:lastModifiedBy>
  <cp:revision>1</cp:revision>
  <dcterms:modified xsi:type="dcterms:W3CDTF">2021-12-22T13:09:11Z</dcterms:modified>
</cp:coreProperties>
</file>