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ntano Sans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Pontan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b98f2143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b98f2143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98f2143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98f2143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a3becda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a3becd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98f2143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98f2143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3becda53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a3becda53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idea behind the Inception module is to make this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process easier and more efficient by explicitly factoring it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into a series of operations that would independently look at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cross-channel correlations and at spatial correlations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98f2143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98f214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98f2143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98f2143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98f2143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b98f2143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b98f2143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b98f2143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A little bit of Xception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Jayson Cunanan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Thanks for joining!</a:t>
            </a:r>
            <a:br>
              <a:rPr lang="en" sz="5500"/>
            </a:br>
            <a:r>
              <a:rPr lang="en" sz="2800"/>
              <a:t>Don’t forget to quickly fill up our feedback form!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1224" l="12018" r="0" t="27572"/>
          <a:stretch/>
        </p:blipFill>
        <p:spPr>
          <a:xfrm>
            <a:off x="611450" y="1173475"/>
            <a:ext cx="2394598" cy="29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34513" l="14787" r="14290" t="8001"/>
          <a:stretch/>
        </p:blipFill>
        <p:spPr>
          <a:xfrm>
            <a:off x="6378425" y="1208687"/>
            <a:ext cx="2006225" cy="28909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494938" y="2090550"/>
            <a:ext cx="2394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PATTERN MATCHING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50" y="313225"/>
            <a:ext cx="3726500" cy="32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63050" y="3933175"/>
            <a:ext cx="2830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Channel 2D Convolution (ConvOP)</a:t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4720325" y="827850"/>
            <a:ext cx="3791150" cy="1640900"/>
            <a:chOff x="4734850" y="438375"/>
            <a:chExt cx="3791150" cy="1640900"/>
          </a:xfrm>
        </p:grpSpPr>
        <p:sp>
          <p:nvSpPr>
            <p:cNvPr id="70" name="Google Shape;70;p15"/>
            <p:cNvSpPr/>
            <p:nvPr/>
          </p:nvSpPr>
          <p:spPr>
            <a:xfrm>
              <a:off x="4734850" y="106472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ConvOP_1</a:t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079325" y="16910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3-channel input</a:t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423800" y="106472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ConvOP_3</a:t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079325" y="106472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ConvOP_2</a:t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855450" y="1176900"/>
              <a:ext cx="223800" cy="1890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181525" y="1164325"/>
              <a:ext cx="223800" cy="1890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Google Shape;76;p15"/>
            <p:cNvCxnSpPr>
              <a:stCxn id="70" idx="2"/>
              <a:endCxn id="71" idx="0"/>
            </p:cNvCxnSpPr>
            <p:nvPr/>
          </p:nvCxnSpPr>
          <p:spPr>
            <a:xfrm>
              <a:off x="5285950" y="1452925"/>
              <a:ext cx="13446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>
              <a:stCxn id="73" idx="2"/>
              <a:endCxn id="71" idx="0"/>
            </p:cNvCxnSpPr>
            <p:nvPr/>
          </p:nvCxnSpPr>
          <p:spPr>
            <a:xfrm>
              <a:off x="6630425" y="1452925"/>
              <a:ext cx="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>
              <a:stCxn id="72" idx="2"/>
              <a:endCxn id="71" idx="0"/>
            </p:cNvCxnSpPr>
            <p:nvPr/>
          </p:nvCxnSpPr>
          <p:spPr>
            <a:xfrm flipH="1">
              <a:off x="6630300" y="1452925"/>
              <a:ext cx="13446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5"/>
            <p:cNvSpPr/>
            <p:nvPr/>
          </p:nvSpPr>
          <p:spPr>
            <a:xfrm>
              <a:off x="6079325" y="4383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r>
                <a:rPr lang="en"/>
                <a:t>-channel output</a:t>
              </a:r>
              <a:endParaRPr/>
            </a:p>
          </p:txBody>
        </p:sp>
        <p:cxnSp>
          <p:nvCxnSpPr>
            <p:cNvPr id="80" name="Google Shape;80;p15"/>
            <p:cNvCxnSpPr>
              <a:stCxn id="79" idx="2"/>
              <a:endCxn id="70" idx="0"/>
            </p:cNvCxnSpPr>
            <p:nvPr/>
          </p:nvCxnSpPr>
          <p:spPr>
            <a:xfrm flipH="1">
              <a:off x="5285825" y="826575"/>
              <a:ext cx="13446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5"/>
            <p:cNvCxnSpPr>
              <a:stCxn id="79" idx="2"/>
              <a:endCxn id="73" idx="0"/>
            </p:cNvCxnSpPr>
            <p:nvPr/>
          </p:nvCxnSpPr>
          <p:spPr>
            <a:xfrm>
              <a:off x="6630425" y="826575"/>
              <a:ext cx="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5"/>
            <p:cNvCxnSpPr>
              <a:stCxn id="79" idx="2"/>
              <a:endCxn id="72" idx="0"/>
            </p:cNvCxnSpPr>
            <p:nvPr/>
          </p:nvCxnSpPr>
          <p:spPr>
            <a:xfrm>
              <a:off x="6630425" y="826575"/>
              <a:ext cx="13446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" name="Google Shape;83;p15"/>
          <p:cNvSpPr txBox="1"/>
          <p:nvPr/>
        </p:nvSpPr>
        <p:spPr>
          <a:xfrm>
            <a:off x="6156300" y="2706900"/>
            <a:ext cx="9192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Conv2D</a:t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>
            <a:off x="4952250" y="3778800"/>
            <a:ext cx="33273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 single convolution kernel is tasked with simultaneously mapping cross-channel correlations and spatial correlations”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494700" y="1714475"/>
            <a:ext cx="6718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1x1 Cov2D layers are only </a:t>
            </a:r>
            <a:r>
              <a:rPr lang="en" sz="1800">
                <a:solidFill>
                  <a:schemeClr val="dk1"/>
                </a:solidFill>
              </a:rPr>
              <a:t>mapping cross-channel correlations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4720325" y="323325"/>
            <a:ext cx="3791150" cy="2847725"/>
            <a:chOff x="4720325" y="323325"/>
            <a:chExt cx="3791150" cy="2847725"/>
          </a:xfrm>
        </p:grpSpPr>
        <p:cxnSp>
          <p:nvCxnSpPr>
            <p:cNvPr id="95" name="Google Shape;95;p17"/>
            <p:cNvCxnSpPr>
              <a:stCxn id="96" idx="2"/>
              <a:endCxn id="97" idx="0"/>
            </p:cNvCxnSpPr>
            <p:nvPr/>
          </p:nvCxnSpPr>
          <p:spPr>
            <a:xfrm>
              <a:off x="5271425" y="1287450"/>
              <a:ext cx="0" cy="1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7"/>
            <p:cNvCxnSpPr>
              <a:stCxn id="99" idx="2"/>
              <a:endCxn id="100" idx="0"/>
            </p:cNvCxnSpPr>
            <p:nvPr/>
          </p:nvCxnSpPr>
          <p:spPr>
            <a:xfrm>
              <a:off x="7960375" y="1287450"/>
              <a:ext cx="0" cy="1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1" name="Google Shape;101;p17"/>
            <p:cNvGrpSpPr/>
            <p:nvPr/>
          </p:nvGrpSpPr>
          <p:grpSpPr>
            <a:xfrm>
              <a:off x="4720325" y="323325"/>
              <a:ext cx="3791150" cy="2847725"/>
              <a:chOff x="4720325" y="323325"/>
              <a:chExt cx="3791150" cy="2847725"/>
            </a:xfrm>
          </p:grpSpPr>
          <p:grpSp>
            <p:nvGrpSpPr>
              <p:cNvPr id="102" name="Google Shape;102;p17"/>
              <p:cNvGrpSpPr/>
              <p:nvPr/>
            </p:nvGrpSpPr>
            <p:grpSpPr>
              <a:xfrm>
                <a:off x="4720325" y="323325"/>
                <a:ext cx="3791150" cy="2330075"/>
                <a:chOff x="4734850" y="-66150"/>
                <a:chExt cx="3791150" cy="2330075"/>
              </a:xfrm>
            </p:grpSpPr>
            <p:sp>
              <p:nvSpPr>
                <p:cNvPr id="97" name="Google Shape;97;p17"/>
                <p:cNvSpPr/>
                <p:nvPr/>
              </p:nvSpPr>
              <p:spPr>
                <a:xfrm>
                  <a:off x="4734850" y="1064725"/>
                  <a:ext cx="1102200" cy="388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1x1 Conv2D</a:t>
                  </a:r>
                  <a:endParaRPr sz="1200"/>
                </a:p>
              </p:txBody>
            </p:sp>
            <p:sp>
              <p:nvSpPr>
                <p:cNvPr id="103" name="Google Shape;103;p17"/>
                <p:cNvSpPr/>
                <p:nvPr/>
              </p:nvSpPr>
              <p:spPr>
                <a:xfrm>
                  <a:off x="5981225" y="1711325"/>
                  <a:ext cx="1298400" cy="552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input</a:t>
                  </a:r>
                  <a:endParaRPr/>
                </a:p>
              </p:txBody>
            </p:sp>
            <p:sp>
              <p:nvSpPr>
                <p:cNvPr id="100" name="Google Shape;100;p17"/>
                <p:cNvSpPr/>
                <p:nvPr/>
              </p:nvSpPr>
              <p:spPr>
                <a:xfrm>
                  <a:off x="7423800" y="1064725"/>
                  <a:ext cx="1102200" cy="388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</a:rPr>
                    <a:t>1x1 Conv2D</a:t>
                  </a:r>
                  <a:endParaRPr/>
                </a:p>
              </p:txBody>
            </p:sp>
            <p:sp>
              <p:nvSpPr>
                <p:cNvPr id="104" name="Google Shape;104;p17"/>
                <p:cNvSpPr/>
                <p:nvPr/>
              </p:nvSpPr>
              <p:spPr>
                <a:xfrm>
                  <a:off x="6079325" y="1064725"/>
                  <a:ext cx="1102200" cy="388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</a:rPr>
                    <a:t>1x1 Conv2D</a:t>
                  </a:r>
                  <a:endParaRPr/>
                </a:p>
              </p:txBody>
            </p:sp>
            <p:cxnSp>
              <p:nvCxnSpPr>
                <p:cNvPr id="105" name="Google Shape;105;p17"/>
                <p:cNvCxnSpPr>
                  <a:stCxn id="97" idx="2"/>
                  <a:endCxn id="103" idx="0"/>
                </p:cNvCxnSpPr>
                <p:nvPr/>
              </p:nvCxnSpPr>
              <p:spPr>
                <a:xfrm>
                  <a:off x="5285950" y="1452925"/>
                  <a:ext cx="1344600" cy="258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7"/>
                <p:cNvCxnSpPr>
                  <a:stCxn id="104" idx="2"/>
                  <a:endCxn id="103" idx="0"/>
                </p:cNvCxnSpPr>
                <p:nvPr/>
              </p:nvCxnSpPr>
              <p:spPr>
                <a:xfrm>
                  <a:off x="6630425" y="1452925"/>
                  <a:ext cx="0" cy="258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7"/>
                <p:cNvCxnSpPr>
                  <a:stCxn id="100" idx="2"/>
                  <a:endCxn id="103" idx="0"/>
                </p:cNvCxnSpPr>
                <p:nvPr/>
              </p:nvCxnSpPr>
              <p:spPr>
                <a:xfrm flipH="1">
                  <a:off x="6630300" y="1452925"/>
                  <a:ext cx="1344600" cy="258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8" name="Google Shape;108;p17"/>
                <p:cNvSpPr/>
                <p:nvPr/>
              </p:nvSpPr>
              <p:spPr>
                <a:xfrm>
                  <a:off x="6079325" y="-66150"/>
                  <a:ext cx="1102200" cy="388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concat</a:t>
                  </a:r>
                  <a:endParaRPr/>
                </a:p>
              </p:txBody>
            </p:sp>
            <p:cxnSp>
              <p:nvCxnSpPr>
                <p:cNvPr id="109" name="Google Shape;109;p17"/>
                <p:cNvCxnSpPr>
                  <a:stCxn id="108" idx="2"/>
                  <a:endCxn id="96" idx="0"/>
                </p:cNvCxnSpPr>
                <p:nvPr/>
              </p:nvCxnSpPr>
              <p:spPr>
                <a:xfrm flipH="1">
                  <a:off x="5285825" y="322050"/>
                  <a:ext cx="1344600" cy="187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7"/>
                <p:cNvCxnSpPr>
                  <a:stCxn id="108" idx="2"/>
                  <a:endCxn id="111" idx="0"/>
                </p:cNvCxnSpPr>
                <p:nvPr/>
              </p:nvCxnSpPr>
              <p:spPr>
                <a:xfrm>
                  <a:off x="6630425" y="322050"/>
                  <a:ext cx="0" cy="187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17"/>
                <p:cNvCxnSpPr>
                  <a:stCxn id="108" idx="2"/>
                  <a:endCxn id="99" idx="0"/>
                </p:cNvCxnSpPr>
                <p:nvPr/>
              </p:nvCxnSpPr>
              <p:spPr>
                <a:xfrm>
                  <a:off x="6630425" y="322050"/>
                  <a:ext cx="1344600" cy="187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3" name="Google Shape;113;p17"/>
              <p:cNvGrpSpPr/>
              <p:nvPr/>
            </p:nvGrpSpPr>
            <p:grpSpPr>
              <a:xfrm>
                <a:off x="4720325" y="899250"/>
                <a:ext cx="3791150" cy="388200"/>
                <a:chOff x="3196725" y="1538675"/>
                <a:chExt cx="3791150" cy="388200"/>
              </a:xfrm>
            </p:grpSpPr>
            <p:sp>
              <p:nvSpPr>
                <p:cNvPr id="96" name="Google Shape;96;p17"/>
                <p:cNvSpPr/>
                <p:nvPr/>
              </p:nvSpPr>
              <p:spPr>
                <a:xfrm>
                  <a:off x="3196725" y="1538675"/>
                  <a:ext cx="1102200" cy="388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3</a:t>
                  </a:r>
                  <a:r>
                    <a:rPr lang="en" sz="1200"/>
                    <a:t>x3 Conv2D</a:t>
                  </a:r>
                  <a:endParaRPr sz="1200"/>
                </a:p>
              </p:txBody>
            </p:sp>
            <p:sp>
              <p:nvSpPr>
                <p:cNvPr id="99" name="Google Shape;99;p17"/>
                <p:cNvSpPr/>
                <p:nvPr/>
              </p:nvSpPr>
              <p:spPr>
                <a:xfrm>
                  <a:off x="5885675" y="1538675"/>
                  <a:ext cx="1102200" cy="388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</a:rPr>
                    <a:t>3</a:t>
                  </a:r>
                  <a:r>
                    <a:rPr lang="en" sz="1200">
                      <a:solidFill>
                        <a:schemeClr val="dk1"/>
                      </a:solidFill>
                    </a:rPr>
                    <a:t>x3 Conv2D</a:t>
                  </a:r>
                  <a:endParaRPr/>
                </a:p>
              </p:txBody>
            </p:sp>
            <p:sp>
              <p:nvSpPr>
                <p:cNvPr id="111" name="Google Shape;111;p17"/>
                <p:cNvSpPr/>
                <p:nvPr/>
              </p:nvSpPr>
              <p:spPr>
                <a:xfrm>
                  <a:off x="4541200" y="1538675"/>
                  <a:ext cx="1102200" cy="388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</a:rPr>
                    <a:t>3</a:t>
                  </a:r>
                  <a:r>
                    <a:rPr lang="en" sz="1200">
                      <a:solidFill>
                        <a:schemeClr val="dk1"/>
                      </a:solidFill>
                    </a:rPr>
                    <a:t>x3 Conv2D</a:t>
                  </a:r>
                  <a:endParaRPr/>
                </a:p>
              </p:txBody>
            </p:sp>
          </p:grpSp>
          <p:cxnSp>
            <p:nvCxnSpPr>
              <p:cNvPr id="114" name="Google Shape;114;p17"/>
              <p:cNvCxnSpPr>
                <a:stCxn id="111" idx="2"/>
                <a:endCxn id="104" idx="0"/>
              </p:cNvCxnSpPr>
              <p:nvPr/>
            </p:nvCxnSpPr>
            <p:spPr>
              <a:xfrm>
                <a:off x="6615900" y="1287450"/>
                <a:ext cx="0" cy="16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5" name="Google Shape;115;p17"/>
              <p:cNvSpPr txBox="1"/>
              <p:nvPr/>
            </p:nvSpPr>
            <p:spPr>
              <a:xfrm>
                <a:off x="5282700" y="2782850"/>
                <a:ext cx="26664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simplified Inception module</a:t>
                </a:r>
                <a:endParaRPr b="1"/>
              </a:p>
            </p:txBody>
          </p:sp>
        </p:grpSp>
      </p:grpSp>
      <p:sp>
        <p:nvSpPr>
          <p:cNvPr id="116" name="Google Shape;116;p17"/>
          <p:cNvSpPr txBox="1"/>
          <p:nvPr/>
        </p:nvSpPr>
        <p:spPr>
          <a:xfrm>
            <a:off x="1094125" y="899250"/>
            <a:ext cx="2136900" cy="2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Inception Hypothesis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“cross-channel correlations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and spatial correlations are sufficiently decoupled that it is preferable not to map them jointly”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941675" y="1043075"/>
            <a:ext cx="29853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Q1. W</a:t>
            </a:r>
            <a:r>
              <a:rPr i="1" lang="en"/>
              <a:t>hat is the effect of the number of segments in the partition (and their size)?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Q2. Would it be reasonable to make a much </a:t>
            </a:r>
            <a:r>
              <a:rPr b="1" i="1" lang="en"/>
              <a:t>stronger hypothesis </a:t>
            </a:r>
            <a:r>
              <a:rPr i="1" lang="en"/>
              <a:t>than the Inception hypothesis, and assume that cross-channel correlations and spatial correlations can be mapped completely separately?</a:t>
            </a:r>
            <a:endParaRPr i="1"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4720325" y="323325"/>
            <a:ext cx="3791100" cy="2330075"/>
            <a:chOff x="4734850" y="-66150"/>
            <a:chExt cx="3791100" cy="2330075"/>
          </a:xfrm>
        </p:grpSpPr>
        <p:sp>
          <p:nvSpPr>
            <p:cNvPr id="123" name="Google Shape;123;p18"/>
            <p:cNvSpPr/>
            <p:nvPr/>
          </p:nvSpPr>
          <p:spPr>
            <a:xfrm>
              <a:off x="5981225" y="1711325"/>
              <a:ext cx="1298400" cy="55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4734850" y="1064725"/>
              <a:ext cx="37911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1x1 Conv2D</a:t>
              </a:r>
              <a:endParaRPr/>
            </a:p>
          </p:txBody>
        </p:sp>
        <p:cxnSp>
          <p:nvCxnSpPr>
            <p:cNvPr id="125" name="Google Shape;125;p18"/>
            <p:cNvCxnSpPr>
              <a:stCxn id="124" idx="2"/>
              <a:endCxn id="123" idx="0"/>
            </p:cNvCxnSpPr>
            <p:nvPr/>
          </p:nvCxnSpPr>
          <p:spPr>
            <a:xfrm>
              <a:off x="6630400" y="1452925"/>
              <a:ext cx="0" cy="25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8"/>
            <p:cNvSpPr/>
            <p:nvPr/>
          </p:nvSpPr>
          <p:spPr>
            <a:xfrm>
              <a:off x="6079325" y="-66150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</a:t>
              </a:r>
              <a:endParaRPr/>
            </a:p>
          </p:txBody>
        </p:sp>
        <p:cxnSp>
          <p:nvCxnSpPr>
            <p:cNvPr id="127" name="Google Shape;127;p18"/>
            <p:cNvCxnSpPr>
              <a:stCxn id="126" idx="2"/>
              <a:endCxn id="128" idx="0"/>
            </p:cNvCxnSpPr>
            <p:nvPr/>
          </p:nvCxnSpPr>
          <p:spPr>
            <a:xfrm flipH="1">
              <a:off x="5285825" y="322050"/>
              <a:ext cx="1344600" cy="18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8"/>
            <p:cNvCxnSpPr>
              <a:stCxn id="126" idx="2"/>
              <a:endCxn id="130" idx="0"/>
            </p:cNvCxnSpPr>
            <p:nvPr/>
          </p:nvCxnSpPr>
          <p:spPr>
            <a:xfrm>
              <a:off x="6630425" y="322050"/>
              <a:ext cx="0" cy="18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8"/>
            <p:cNvCxnSpPr>
              <a:stCxn id="126" idx="2"/>
              <a:endCxn id="132" idx="0"/>
            </p:cNvCxnSpPr>
            <p:nvPr/>
          </p:nvCxnSpPr>
          <p:spPr>
            <a:xfrm>
              <a:off x="6630425" y="322050"/>
              <a:ext cx="1344600" cy="18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" name="Google Shape;133;p18"/>
          <p:cNvGrpSpPr/>
          <p:nvPr/>
        </p:nvGrpSpPr>
        <p:grpSpPr>
          <a:xfrm>
            <a:off x="4720325" y="899250"/>
            <a:ext cx="3791150" cy="388200"/>
            <a:chOff x="3196725" y="1538675"/>
            <a:chExt cx="3791150" cy="388200"/>
          </a:xfrm>
        </p:grpSpPr>
        <p:sp>
          <p:nvSpPr>
            <p:cNvPr id="128" name="Google Shape;128;p18"/>
            <p:cNvSpPr/>
            <p:nvPr/>
          </p:nvSpPr>
          <p:spPr>
            <a:xfrm>
              <a:off x="319672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3x3 Conv2D</a:t>
              </a:r>
              <a:endParaRPr sz="1200"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88567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3x3 Conv2D</a:t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541200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3x3 Conv2D</a:t>
              </a:r>
              <a:endParaRPr/>
            </a:p>
          </p:txBody>
        </p:sp>
      </p:grpSp>
      <p:sp>
        <p:nvSpPr>
          <p:cNvPr id="134" name="Google Shape;134;p18"/>
          <p:cNvSpPr txBox="1"/>
          <p:nvPr/>
        </p:nvSpPr>
        <p:spPr>
          <a:xfrm>
            <a:off x="5338200" y="2837050"/>
            <a:ext cx="25554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Equivalent formulation of </a:t>
            </a:r>
            <a:r>
              <a:rPr b="1" lang="en">
                <a:solidFill>
                  <a:schemeClr val="dk1"/>
                </a:solidFill>
              </a:rPr>
              <a:t>simplified Inception module</a:t>
            </a:r>
            <a:endParaRPr/>
          </a:p>
        </p:txBody>
      </p:sp>
      <p:cxnSp>
        <p:nvCxnSpPr>
          <p:cNvPr id="135" name="Google Shape;135;p18"/>
          <p:cNvCxnSpPr>
            <a:stCxn id="128" idx="2"/>
          </p:cNvCxnSpPr>
          <p:nvPr/>
        </p:nvCxnSpPr>
        <p:spPr>
          <a:xfrm rot="5400000">
            <a:off x="503367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 flipH="1" rot="-5400000">
            <a:off x="534567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 rot="5400000">
            <a:off x="637812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 flipH="1" rot="-5400000">
            <a:off x="669012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 rot="5400000">
            <a:off x="772257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 flipH="1" rot="-5400000">
            <a:off x="803457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9"/>
          <p:cNvGrpSpPr/>
          <p:nvPr/>
        </p:nvGrpSpPr>
        <p:grpSpPr>
          <a:xfrm>
            <a:off x="3877000" y="344350"/>
            <a:ext cx="5165700" cy="2347825"/>
            <a:chOff x="3891525" y="-45125"/>
            <a:chExt cx="5165700" cy="2347825"/>
          </a:xfrm>
        </p:grpSpPr>
        <p:sp>
          <p:nvSpPr>
            <p:cNvPr id="146" name="Google Shape;146;p19"/>
            <p:cNvSpPr/>
            <p:nvPr/>
          </p:nvSpPr>
          <p:spPr>
            <a:xfrm>
              <a:off x="5825175" y="1750100"/>
              <a:ext cx="1298400" cy="55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891525" y="1064725"/>
              <a:ext cx="51657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1x1 Conv2D (6 output channels)</a:t>
              </a:r>
              <a:endParaRPr/>
            </a:p>
          </p:txBody>
        </p:sp>
        <p:cxnSp>
          <p:nvCxnSpPr>
            <p:cNvPr id="148" name="Google Shape;148;p19"/>
            <p:cNvCxnSpPr>
              <a:stCxn id="147" idx="2"/>
              <a:endCxn id="146" idx="0"/>
            </p:cNvCxnSpPr>
            <p:nvPr/>
          </p:nvCxnSpPr>
          <p:spPr>
            <a:xfrm>
              <a:off x="6474375" y="1452925"/>
              <a:ext cx="0" cy="29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5923300" y="-4512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</a:t>
              </a:r>
              <a:endParaRPr/>
            </a:p>
          </p:txBody>
        </p:sp>
        <p:cxnSp>
          <p:nvCxnSpPr>
            <p:cNvPr id="150" name="Google Shape;150;p19"/>
            <p:cNvCxnSpPr>
              <a:stCxn id="149" idx="2"/>
              <a:endCxn id="151" idx="0"/>
            </p:cNvCxnSpPr>
            <p:nvPr/>
          </p:nvCxnSpPr>
          <p:spPr>
            <a:xfrm>
              <a:off x="6474400" y="343075"/>
              <a:ext cx="450900" cy="1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9"/>
            <p:cNvCxnSpPr>
              <a:stCxn id="149" idx="2"/>
              <a:endCxn id="153" idx="0"/>
            </p:cNvCxnSpPr>
            <p:nvPr/>
          </p:nvCxnSpPr>
          <p:spPr>
            <a:xfrm>
              <a:off x="6474400" y="343075"/>
              <a:ext cx="1335600" cy="1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9"/>
            <p:cNvCxnSpPr>
              <a:stCxn id="149" idx="2"/>
              <a:endCxn id="155" idx="0"/>
            </p:cNvCxnSpPr>
            <p:nvPr/>
          </p:nvCxnSpPr>
          <p:spPr>
            <a:xfrm>
              <a:off x="6474400" y="343075"/>
              <a:ext cx="2220300" cy="1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" name="Google Shape;156;p19"/>
          <p:cNvGrpSpPr/>
          <p:nvPr/>
        </p:nvGrpSpPr>
        <p:grpSpPr>
          <a:xfrm>
            <a:off x="6548197" y="899315"/>
            <a:ext cx="2494577" cy="388122"/>
            <a:chOff x="3196725" y="1538675"/>
            <a:chExt cx="3791150" cy="388200"/>
          </a:xfrm>
        </p:grpSpPr>
        <p:sp>
          <p:nvSpPr>
            <p:cNvPr id="151" name="Google Shape;151;p19"/>
            <p:cNvSpPr/>
            <p:nvPr/>
          </p:nvSpPr>
          <p:spPr>
            <a:xfrm>
              <a:off x="319672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3x3 Conv2D</a:t>
              </a:r>
              <a:endParaRPr sz="11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8567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3x3 Conv2D</a:t>
              </a:r>
              <a:endParaRPr sz="1300"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541200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3x3 Conv2D</a:t>
              </a:r>
              <a:endParaRPr sz="1300"/>
            </a:p>
          </p:txBody>
        </p:sp>
      </p:grpSp>
      <p:cxnSp>
        <p:nvCxnSpPr>
          <p:cNvPr id="157" name="Google Shape;157;p19"/>
          <p:cNvCxnSpPr/>
          <p:nvPr/>
        </p:nvCxnSpPr>
        <p:spPr>
          <a:xfrm flipH="1" rot="-5400000">
            <a:off x="522352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 rot="5400000">
            <a:off x="6607350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 flipH="1" rot="-5400000">
            <a:off x="6919350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 rot="5400000">
            <a:off x="759157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 rot="-5400000">
            <a:off x="790357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" name="Google Shape;162;p19"/>
          <p:cNvGrpSpPr/>
          <p:nvPr/>
        </p:nvGrpSpPr>
        <p:grpSpPr>
          <a:xfrm>
            <a:off x="3876992" y="899315"/>
            <a:ext cx="2494577" cy="388122"/>
            <a:chOff x="3196725" y="1538675"/>
            <a:chExt cx="3791150" cy="388200"/>
          </a:xfrm>
        </p:grpSpPr>
        <p:sp>
          <p:nvSpPr>
            <p:cNvPr id="163" name="Google Shape;163;p19"/>
            <p:cNvSpPr/>
            <p:nvPr/>
          </p:nvSpPr>
          <p:spPr>
            <a:xfrm>
              <a:off x="319672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3x3 Conv2D</a:t>
              </a:r>
              <a:endParaRPr sz="1100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88567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3x3 Conv2D</a:t>
              </a:r>
              <a:endParaRPr sz="1300"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541200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3x3 Conv2D</a:t>
              </a:r>
              <a:endParaRPr sz="1300"/>
            </a:p>
          </p:txBody>
        </p:sp>
      </p:grpSp>
      <p:grpSp>
        <p:nvGrpSpPr>
          <p:cNvPr id="166" name="Google Shape;166;p19"/>
          <p:cNvGrpSpPr/>
          <p:nvPr/>
        </p:nvGrpSpPr>
        <p:grpSpPr>
          <a:xfrm>
            <a:off x="4239575" y="732550"/>
            <a:ext cx="2220300" cy="166800"/>
            <a:chOff x="8106200" y="574350"/>
            <a:chExt cx="2220300" cy="166800"/>
          </a:xfrm>
        </p:grpSpPr>
        <p:cxnSp>
          <p:nvCxnSpPr>
            <p:cNvPr id="167" name="Google Shape;167;p19"/>
            <p:cNvCxnSpPr>
              <a:stCxn id="149" idx="2"/>
              <a:endCxn id="163" idx="0"/>
            </p:cNvCxnSpPr>
            <p:nvPr/>
          </p:nvCxnSpPr>
          <p:spPr>
            <a:xfrm flipH="1">
              <a:off x="8106200" y="574350"/>
              <a:ext cx="2220300" cy="1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9"/>
            <p:cNvCxnSpPr>
              <a:stCxn id="149" idx="2"/>
              <a:endCxn id="165" idx="0"/>
            </p:cNvCxnSpPr>
            <p:nvPr/>
          </p:nvCxnSpPr>
          <p:spPr>
            <a:xfrm flipH="1">
              <a:off x="8990900" y="574350"/>
              <a:ext cx="1335600" cy="1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9"/>
            <p:cNvCxnSpPr>
              <a:stCxn id="149" idx="2"/>
              <a:endCxn id="164" idx="0"/>
            </p:cNvCxnSpPr>
            <p:nvPr/>
          </p:nvCxnSpPr>
          <p:spPr>
            <a:xfrm flipH="1">
              <a:off x="9875600" y="574350"/>
              <a:ext cx="450900" cy="1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0" name="Google Shape;170;p19"/>
          <p:cNvCxnSpPr/>
          <p:nvPr/>
        </p:nvCxnSpPr>
        <p:spPr>
          <a:xfrm rot="5400000">
            <a:off x="4911521" y="1213212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/>
          <p:nvPr/>
        </p:nvCxnSpPr>
        <p:spPr>
          <a:xfrm flipH="1" rot="-5400000">
            <a:off x="431322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/>
          <p:nvPr/>
        </p:nvCxnSpPr>
        <p:spPr>
          <a:xfrm rot="5400000">
            <a:off x="4001221" y="1213212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 flipH="1" rot="-5400000">
            <a:off x="613382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/>
          <p:nvPr/>
        </p:nvCxnSpPr>
        <p:spPr>
          <a:xfrm rot="5400000">
            <a:off x="5821821" y="1213212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/>
          <p:nvPr/>
        </p:nvCxnSpPr>
        <p:spPr>
          <a:xfrm flipH="1" rot="-5400000">
            <a:off x="8805025" y="1213200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/>
          <p:nvPr/>
        </p:nvCxnSpPr>
        <p:spPr>
          <a:xfrm rot="5400000">
            <a:off x="8493021" y="1213212"/>
            <a:ext cx="163500" cy="31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 txBox="1"/>
          <p:nvPr/>
        </p:nvSpPr>
        <p:spPr>
          <a:xfrm>
            <a:off x="5075950" y="2885025"/>
            <a:ext cx="2767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“extreme”</a:t>
            </a:r>
            <a:r>
              <a:rPr b="1" lang="en">
                <a:solidFill>
                  <a:schemeClr val="dk1"/>
                </a:solidFill>
              </a:rPr>
              <a:t> Inception module</a:t>
            </a:r>
            <a:endParaRPr/>
          </a:p>
        </p:txBody>
      </p:sp>
      <p:grpSp>
        <p:nvGrpSpPr>
          <p:cNvPr id="178" name="Google Shape;178;p19"/>
          <p:cNvGrpSpPr/>
          <p:nvPr/>
        </p:nvGrpSpPr>
        <p:grpSpPr>
          <a:xfrm>
            <a:off x="1811350" y="869275"/>
            <a:ext cx="1842075" cy="1033300"/>
            <a:chOff x="1811350" y="869275"/>
            <a:chExt cx="1842075" cy="1033300"/>
          </a:xfrm>
        </p:grpSpPr>
        <p:sp>
          <p:nvSpPr>
            <p:cNvPr id="179" name="Google Shape;179;p19"/>
            <p:cNvSpPr/>
            <p:nvPr/>
          </p:nvSpPr>
          <p:spPr>
            <a:xfrm>
              <a:off x="3209725" y="1558625"/>
              <a:ext cx="443700" cy="239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3209725" y="973525"/>
              <a:ext cx="443700" cy="239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1811350" y="869275"/>
              <a:ext cx="11031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Spatial correlations</a:t>
              </a:r>
              <a:endParaRPr sz="1200"/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1811350" y="1454375"/>
              <a:ext cx="11748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Cross-channel </a:t>
              </a:r>
              <a:r>
                <a:rPr lang="en" sz="1200"/>
                <a:t>correlations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0"/>
          <p:cNvGrpSpPr/>
          <p:nvPr/>
        </p:nvGrpSpPr>
        <p:grpSpPr>
          <a:xfrm>
            <a:off x="3877000" y="183334"/>
            <a:ext cx="5165700" cy="3329495"/>
            <a:chOff x="3891550" y="-206150"/>
            <a:chExt cx="5165700" cy="2508850"/>
          </a:xfrm>
        </p:grpSpPr>
        <p:sp>
          <p:nvSpPr>
            <p:cNvPr id="188" name="Google Shape;188;p20"/>
            <p:cNvSpPr/>
            <p:nvPr/>
          </p:nvSpPr>
          <p:spPr>
            <a:xfrm>
              <a:off x="5825175" y="1750100"/>
              <a:ext cx="1298400" cy="55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r>
                <a:rPr lang="en"/>
                <a:t>nput (6 channel)</a:t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891550" y="-206150"/>
              <a:ext cx="51657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1x1 Conv2D </a:t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5825250" y="356857"/>
              <a:ext cx="12984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</a:t>
              </a:r>
              <a:endParaRPr/>
            </a:p>
          </p:txBody>
        </p:sp>
        <p:cxnSp>
          <p:nvCxnSpPr>
            <p:cNvPr id="191" name="Google Shape;191;p20"/>
            <p:cNvCxnSpPr>
              <a:stCxn id="190" idx="2"/>
              <a:endCxn id="192" idx="0"/>
            </p:cNvCxnSpPr>
            <p:nvPr/>
          </p:nvCxnSpPr>
          <p:spPr>
            <a:xfrm>
              <a:off x="6474450" y="745057"/>
              <a:ext cx="450900" cy="35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0"/>
            <p:cNvCxnSpPr>
              <a:stCxn id="190" idx="2"/>
              <a:endCxn id="194" idx="0"/>
            </p:cNvCxnSpPr>
            <p:nvPr/>
          </p:nvCxnSpPr>
          <p:spPr>
            <a:xfrm>
              <a:off x="6474450" y="745057"/>
              <a:ext cx="1335600" cy="35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0"/>
            <p:cNvCxnSpPr>
              <a:stCxn id="190" idx="2"/>
              <a:endCxn id="196" idx="0"/>
            </p:cNvCxnSpPr>
            <p:nvPr/>
          </p:nvCxnSpPr>
          <p:spPr>
            <a:xfrm>
              <a:off x="6474450" y="745057"/>
              <a:ext cx="2220300" cy="35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" name="Google Shape;197;p20"/>
          <p:cNvGrpSpPr/>
          <p:nvPr/>
        </p:nvGrpSpPr>
        <p:grpSpPr>
          <a:xfrm>
            <a:off x="6548172" y="1918515"/>
            <a:ext cx="2494577" cy="388122"/>
            <a:chOff x="3196725" y="1538675"/>
            <a:chExt cx="3791150" cy="388200"/>
          </a:xfrm>
        </p:grpSpPr>
        <p:sp>
          <p:nvSpPr>
            <p:cNvPr id="192" name="Google Shape;192;p20"/>
            <p:cNvSpPr/>
            <p:nvPr/>
          </p:nvSpPr>
          <p:spPr>
            <a:xfrm>
              <a:off x="319672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3x3 Conv2D</a:t>
              </a:r>
              <a:endParaRPr sz="1100"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588567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3x3 Conv2D</a:t>
              </a:r>
              <a:endParaRPr sz="1300"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4541200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3x3 Conv2D</a:t>
              </a:r>
              <a:endParaRPr sz="1300"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3876967" y="1918515"/>
            <a:ext cx="2494577" cy="388122"/>
            <a:chOff x="3196725" y="1538675"/>
            <a:chExt cx="3791150" cy="388200"/>
          </a:xfrm>
        </p:grpSpPr>
        <p:sp>
          <p:nvSpPr>
            <p:cNvPr id="199" name="Google Shape;199;p20"/>
            <p:cNvSpPr/>
            <p:nvPr/>
          </p:nvSpPr>
          <p:spPr>
            <a:xfrm>
              <a:off x="319672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3x3 Conv2D</a:t>
              </a:r>
              <a:endParaRPr sz="1100"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885675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3x3 Conv2D</a:t>
              </a:r>
              <a:endParaRPr sz="1300"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541200" y="1538675"/>
              <a:ext cx="1102200" cy="38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3x3 Conv2D</a:t>
              </a:r>
              <a:endParaRPr sz="1300"/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4239600" y="1445680"/>
            <a:ext cx="2220300" cy="472800"/>
            <a:chOff x="8106225" y="1287480"/>
            <a:chExt cx="2220300" cy="472800"/>
          </a:xfrm>
        </p:grpSpPr>
        <p:cxnSp>
          <p:nvCxnSpPr>
            <p:cNvPr id="203" name="Google Shape;203;p20"/>
            <p:cNvCxnSpPr>
              <a:stCxn id="190" idx="2"/>
              <a:endCxn id="199" idx="0"/>
            </p:cNvCxnSpPr>
            <p:nvPr/>
          </p:nvCxnSpPr>
          <p:spPr>
            <a:xfrm flipH="1">
              <a:off x="8106225" y="1287480"/>
              <a:ext cx="2220300" cy="47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0"/>
            <p:cNvCxnSpPr>
              <a:stCxn id="190" idx="2"/>
              <a:endCxn id="201" idx="0"/>
            </p:cNvCxnSpPr>
            <p:nvPr/>
          </p:nvCxnSpPr>
          <p:spPr>
            <a:xfrm flipH="1">
              <a:off x="8990925" y="1287480"/>
              <a:ext cx="1335600" cy="47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0"/>
            <p:cNvCxnSpPr>
              <a:stCxn id="190" idx="2"/>
              <a:endCxn id="200" idx="0"/>
            </p:cNvCxnSpPr>
            <p:nvPr/>
          </p:nvCxnSpPr>
          <p:spPr>
            <a:xfrm flipH="1">
              <a:off x="9875625" y="1287480"/>
              <a:ext cx="450900" cy="47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6" name="Google Shape;206;p20"/>
          <p:cNvSpPr txBox="1"/>
          <p:nvPr/>
        </p:nvSpPr>
        <p:spPr>
          <a:xfrm>
            <a:off x="5518288" y="3822625"/>
            <a:ext cx="1883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SeparableConv2D</a:t>
            </a:r>
            <a:endParaRPr/>
          </a:p>
        </p:txBody>
      </p:sp>
      <p:cxnSp>
        <p:nvCxnSpPr>
          <p:cNvPr id="207" name="Google Shape;207;p20"/>
          <p:cNvCxnSpPr>
            <a:stCxn id="199" idx="2"/>
            <a:endCxn id="188" idx="0"/>
          </p:cNvCxnSpPr>
          <p:nvPr/>
        </p:nvCxnSpPr>
        <p:spPr>
          <a:xfrm>
            <a:off x="4239591" y="2306637"/>
            <a:ext cx="22203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>
            <a:stCxn id="201" idx="2"/>
            <a:endCxn id="188" idx="0"/>
          </p:cNvCxnSpPr>
          <p:nvPr/>
        </p:nvCxnSpPr>
        <p:spPr>
          <a:xfrm>
            <a:off x="5124255" y="2306637"/>
            <a:ext cx="13356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>
            <a:stCxn id="200" idx="2"/>
            <a:endCxn id="188" idx="0"/>
          </p:cNvCxnSpPr>
          <p:nvPr/>
        </p:nvCxnSpPr>
        <p:spPr>
          <a:xfrm>
            <a:off x="6008920" y="2306637"/>
            <a:ext cx="4509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0"/>
          <p:cNvCxnSpPr>
            <a:stCxn id="192" idx="2"/>
            <a:endCxn id="188" idx="0"/>
          </p:cNvCxnSpPr>
          <p:nvPr/>
        </p:nvCxnSpPr>
        <p:spPr>
          <a:xfrm flipH="1">
            <a:off x="6459896" y="2306637"/>
            <a:ext cx="4509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0"/>
          <p:cNvCxnSpPr>
            <a:stCxn id="194" idx="2"/>
            <a:endCxn id="188" idx="0"/>
          </p:cNvCxnSpPr>
          <p:nvPr/>
        </p:nvCxnSpPr>
        <p:spPr>
          <a:xfrm flipH="1">
            <a:off x="6459861" y="2306637"/>
            <a:ext cx="13356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0"/>
          <p:cNvCxnSpPr>
            <a:stCxn id="196" idx="2"/>
            <a:endCxn id="188" idx="0"/>
          </p:cNvCxnSpPr>
          <p:nvPr/>
        </p:nvCxnSpPr>
        <p:spPr>
          <a:xfrm flipH="1">
            <a:off x="6459825" y="2306637"/>
            <a:ext cx="22203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" name="Google Shape;213;p20"/>
          <p:cNvGrpSpPr/>
          <p:nvPr/>
        </p:nvGrpSpPr>
        <p:grpSpPr>
          <a:xfrm>
            <a:off x="953188" y="1462775"/>
            <a:ext cx="2523938" cy="726300"/>
            <a:chOff x="953188" y="1462775"/>
            <a:chExt cx="2523938" cy="726300"/>
          </a:xfrm>
        </p:grpSpPr>
        <p:cxnSp>
          <p:nvCxnSpPr>
            <p:cNvPr id="214" name="Google Shape;214;p20"/>
            <p:cNvCxnSpPr/>
            <p:nvPr/>
          </p:nvCxnSpPr>
          <p:spPr>
            <a:xfrm flipH="1" rot="10800000">
              <a:off x="2949425" y="1462775"/>
              <a:ext cx="515700" cy="354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0"/>
            <p:cNvCxnSpPr/>
            <p:nvPr/>
          </p:nvCxnSpPr>
          <p:spPr>
            <a:xfrm>
              <a:off x="2937425" y="1817375"/>
              <a:ext cx="539700" cy="371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" name="Google Shape;216;p20"/>
            <p:cNvSpPr txBox="1"/>
            <p:nvPr/>
          </p:nvSpPr>
          <p:spPr>
            <a:xfrm>
              <a:off x="953188" y="1611675"/>
              <a:ext cx="1883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DepthwiseConv2D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with depth multiplier=1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7" name="Google Shape;217;p20"/>
          <p:cNvCxnSpPr>
            <a:stCxn id="189" idx="2"/>
            <a:endCxn id="190" idx="0"/>
          </p:cNvCxnSpPr>
          <p:nvPr/>
        </p:nvCxnSpPr>
        <p:spPr>
          <a:xfrm>
            <a:off x="6459850" y="698514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0"/>
          <p:cNvSpPr txBox="1"/>
          <p:nvPr/>
        </p:nvSpPr>
        <p:spPr>
          <a:xfrm>
            <a:off x="477125" y="2779425"/>
            <a:ext cx="30000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Two minor differences between and “extreme” version of an Inception module and a separable convolution would be: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The order of the operations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The presence or absence of a non-linearity after the first operation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988" y="178413"/>
            <a:ext cx="7324026" cy="47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