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1AAED-630B-4E02-A726-CF6445A84483}" type="datetimeFigureOut">
              <a:rPr lang="en-CA" smtClean="0"/>
              <a:t>2024-09-30</a:t>
            </a:fld>
            <a:endParaRPr lang="en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39CBF-A0C7-429F-AD3B-39A77DC0656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48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39CBF-A0C7-429F-AD3B-39A77DC0656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6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43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AF6A9A-C084-91C0-E088-5624A8F3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749924" cy="3450844"/>
          </a:xfrm>
        </p:spPr>
        <p:txBody>
          <a:bodyPr>
            <a:normAutofit/>
          </a:bodyPr>
          <a:lstStyle/>
          <a:p>
            <a:r>
              <a:rPr lang="en-US" sz="4800"/>
              <a:t>Tests M</a:t>
            </a:r>
            <a:r>
              <a:rPr lang="en-CA" sz="4800"/>
              <a:t>étamorphiques </a:t>
            </a:r>
            <a:r>
              <a:rPr lang="en-CA" sz="4800" b="0"/>
              <a:t>en Sécurité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181254-EE3C-0E43-051C-AE40DF16E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CA"/>
              <a:t>Par Alexandre De Laplante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036D282-BCB8-C0C5-89E1-27736FAF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42" r="9822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5FAA9A-87F9-E4C3-BD54-D6ED9B83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5510607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E68539-560A-17D5-4908-4FBC4A9C3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0" y="2160016"/>
            <a:ext cx="5510607" cy="39261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/>
              <a:t>Problème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Les vulnérabilités en sécurité sont subtiles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Découverte en testant avec beaucoup d’inputs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Spécifier les résultats attendus est irréalisable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114300">
              <a:lnSpc>
                <a:spcPct val="100000"/>
              </a:lnSpc>
            </a:pPr>
            <a:r>
              <a:rPr lang="en-US" sz="2000" b="1"/>
              <a:t>Solution</a:t>
            </a:r>
            <a:r>
              <a:rPr lang="en-US" sz="2000"/>
              <a:t>: Tests de sécurité métamorphiques pour les interfaces web (MST-wi)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44DC25-55E5-47D6-3365-E35A41A8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93" y="1548581"/>
            <a:ext cx="3590925" cy="1771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3CA4F8-F613-394E-3EE3-4B7D83B6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261" y="3847575"/>
            <a:ext cx="3599257" cy="24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91080-7E66-4596-6545-9845F56B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84" y="494916"/>
            <a:ext cx="7891760" cy="10789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Test Metamorphiques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E129A6-A58E-8725-A81B-D9BD6A104A38}"/>
              </a:ext>
            </a:extLst>
          </p:cNvPr>
          <p:cNvSpPr txBox="1"/>
          <p:nvPr/>
        </p:nvSpPr>
        <p:spPr>
          <a:xfrm>
            <a:off x="1855336" y="2782669"/>
            <a:ext cx="63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b="0"/>
              <a:t>Utilisé quand les résultats attendus sont inconnus ou difficile a définir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D05191-27F2-A5D5-A00E-FA645AF68D92}"/>
              </a:ext>
            </a:extLst>
          </p:cNvPr>
          <p:cNvSpPr txBox="1"/>
          <p:nvPr/>
        </p:nvSpPr>
        <p:spPr>
          <a:xfrm>
            <a:off x="1855336" y="3755954"/>
            <a:ext cx="63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MT utilisent des </a:t>
            </a:r>
            <a:r>
              <a:rPr lang="fr-CA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relations connues</a:t>
            </a:r>
            <a:r>
              <a:rPr lang="fr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entre différentes entrées et sorties pour vérifier la validité du système.</a:t>
            </a:r>
            <a:endParaRPr lang="en-US" sz="1800" b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F10108-A057-481D-7DB8-DE7D070ECAEA}"/>
              </a:ext>
            </a:extLst>
          </p:cNvPr>
          <p:cNvSpPr txBox="1"/>
          <p:nvPr/>
        </p:nvSpPr>
        <p:spPr>
          <a:xfrm>
            <a:off x="1855336" y="4725451"/>
            <a:ext cx="63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Ils fonctionnent en modifiant les entrées, en prédisant comment les sorties devraient changer selon ces relations.</a:t>
            </a:r>
            <a:endParaRPr lang="en-US" sz="1800" b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80E5129-8C33-DE7D-4729-E104875A6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52" y="1906237"/>
            <a:ext cx="3316277" cy="39568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0B28760-8DD4-1181-6AF9-CD5E5ABD4CF1}"/>
              </a:ext>
            </a:extLst>
          </p:cNvPr>
          <p:cNvSpPr txBox="1"/>
          <p:nvPr/>
        </p:nvSpPr>
        <p:spPr>
          <a:xfrm>
            <a:off x="7051040" y="6094221"/>
            <a:ext cx="470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Mai, P. X., Pastore, F., Goknil, A., &amp; Briand, L. (2023). Metamorphic Security Testing for Web Systems. </a:t>
            </a:r>
            <a:r>
              <a:rPr lang="en-CA" sz="1000" i="1">
                <a:solidFill>
                  <a:schemeClr val="bg1">
                    <a:lumMod val="50000"/>
                    <a:lumOff val="50000"/>
                  </a:schemeClr>
                </a:solidFill>
              </a:rPr>
              <a:t>Proceedings of the IEEE International Conference on Software Testing, Verification and Validation (ICST)</a:t>
            </a:r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, 2023.</a:t>
            </a:r>
          </a:p>
        </p:txBody>
      </p:sp>
    </p:spTree>
    <p:extLst>
      <p:ext uri="{BB962C8B-B14F-4D97-AF65-F5344CB8AC3E}">
        <p14:creationId xmlns:p14="http://schemas.microsoft.com/office/powerpoint/2010/main" val="18128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A0193A-4CA6-3347-1B66-08F1FB25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710" y="455362"/>
            <a:ext cx="406790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Vulnérabilité en Sécurité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AA778F-B382-1693-A99B-E66AB845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710" y="2160016"/>
            <a:ext cx="406790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MITRE Common Weakness Enumeration (CWE) database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OWASP Web Security testing guide (WSTG)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Creation d’un catalogue incluant 76 MRs couvrant 102 vulnérabilités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73EB13-74E8-5858-A40E-AD171ACB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709" y="614149"/>
            <a:ext cx="2188807" cy="54720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E016E9-1C03-97A3-1784-6E307FC7B03C}"/>
              </a:ext>
            </a:extLst>
          </p:cNvPr>
          <p:cNvSpPr txBox="1"/>
          <p:nvPr/>
        </p:nvSpPr>
        <p:spPr>
          <a:xfrm>
            <a:off x="2616200" y="6238484"/>
            <a:ext cx="815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>
                <a:solidFill>
                  <a:schemeClr val="bg1">
                    <a:lumMod val="50000"/>
                    <a:lumOff val="50000"/>
                  </a:schemeClr>
                </a:solidFill>
              </a:rPr>
              <a:t>Deepraj. (2023, September 14). OWASP TOP 10 Vulnerabilities 2024 (Updated). Wattlecorp Cybersecurity Labs. Retrieved from https://www.wattlecorp.com/blog/owasp-top-10-vulnerabilities-2024</a:t>
            </a:r>
            <a:endParaRPr lang="en-CA" sz="10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7ADA45-965F-11FC-450E-D9CDE1BB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710" y="455362"/>
            <a:ext cx="9486690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 type de vulnérabilité peut être détecté?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D7C8BE-6DBB-9625-4446-CCE690AB8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1055" y="2005781"/>
            <a:ext cx="5469297" cy="392588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 b="1"/>
              <a:t>Validation des Entrées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Injection SQL (CWE-89) - manipulation des requêtes de base de données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Cross-Site Scripting (XSS) (CWE-79) - injection et exécution de scripts malveillants</a:t>
            </a:r>
          </a:p>
          <a:p>
            <a:pPr marL="457200" indent="-228600">
              <a:lnSpc>
                <a:spcPct val="100000"/>
              </a:lnSpc>
              <a:buFont typeface="+mj-lt"/>
              <a:buAutoNum type="arabicPeriod" startAt="2"/>
            </a:pPr>
            <a:r>
              <a:rPr lang="en-US" sz="1200" b="1"/>
              <a:t>Gestion des Sessions Utilisateur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Falsification de Requête Inter-Site (CSRF) (CWE-352) – permet les requêtes malveillantes sans consentement</a:t>
            </a:r>
          </a:p>
          <a:p>
            <a:pPr marL="457200" indent="-228600">
              <a:lnSpc>
                <a:spcPct val="100000"/>
              </a:lnSpc>
              <a:buFont typeface="+mj-lt"/>
              <a:buAutoNum type="arabicPeriod" startAt="3"/>
            </a:pPr>
            <a:r>
              <a:rPr lang="en-US" sz="1200" b="1"/>
              <a:t>Autoriser les Acteurs</a:t>
            </a:r>
            <a:r>
              <a:rPr lang="en-US" sz="1200"/>
              <a:t> </a:t>
            </a:r>
            <a:r>
              <a:rPr lang="en-US" sz="1000"/>
              <a:t>(Assurer les permissions appropriées)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Bypass d'Autorisation (CWE-285, CWE-284)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Références d'Objets Directs Insecure (IDOR) (CWE-639) - manipuler des paramètres d'URL pour accéder à des ressources</a:t>
            </a:r>
          </a:p>
          <a:p>
            <a:pPr marL="457200" indent="-228600">
              <a:lnSpc>
                <a:spcPct val="100000"/>
              </a:lnSpc>
              <a:buFont typeface="+mj-lt"/>
              <a:buAutoNum type="arabicPeriod" startAt="4"/>
            </a:pPr>
            <a:r>
              <a:rPr lang="en-US" sz="1200" b="1"/>
              <a:t>Authentifier les Acteurs</a:t>
            </a:r>
            <a:r>
              <a:rPr lang="en-US" sz="1200"/>
              <a:t> </a:t>
            </a:r>
            <a:r>
              <a:rPr lang="en-US" sz="1000"/>
              <a:t>(Vérifier l'identité des utilisateurs ou des systèmes)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/>
              <a:t>Bypass d'Autorisation (CWE-285, CWE-284) – accès à des ressources ou actions non autoriés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680DE5-E836-0D45-B73A-A6FC158B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1" y="2630531"/>
            <a:ext cx="5604383" cy="29677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67E937-853D-2646-6B4D-D31003D45897}"/>
              </a:ext>
            </a:extLst>
          </p:cNvPr>
          <p:cNvSpPr txBox="1"/>
          <p:nvPr/>
        </p:nvSpPr>
        <p:spPr>
          <a:xfrm>
            <a:off x="281051" y="622299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N. B. Chaleshtari, F. Pastore, A. Goknil, and L. C. Briand, "Metamorphic Testing for Web System Security," </a:t>
            </a:r>
            <a:r>
              <a:rPr lang="en-CA" sz="1000" i="1">
                <a:solidFill>
                  <a:schemeClr val="bg1">
                    <a:lumMod val="50000"/>
                    <a:lumOff val="50000"/>
                  </a:schemeClr>
                </a:solidFill>
              </a:rPr>
              <a:t>IEEE Transactions on Software Engineering</a:t>
            </a:r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, vol. 00, no. 0, pp. 1-1, Month Year.</a:t>
            </a:r>
          </a:p>
        </p:txBody>
      </p:sp>
    </p:spTree>
    <p:extLst>
      <p:ext uri="{BB962C8B-B14F-4D97-AF65-F5344CB8AC3E}">
        <p14:creationId xmlns:p14="http://schemas.microsoft.com/office/powerpoint/2010/main" val="130735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238626AC-3133-D799-CE71-1C433B829629}"/>
              </a:ext>
            </a:extLst>
          </p:cNvPr>
          <p:cNvSpPr txBox="1">
            <a:spLocks/>
          </p:cNvSpPr>
          <p:nvPr/>
        </p:nvSpPr>
        <p:spPr>
          <a:xfrm>
            <a:off x="2068283" y="286128"/>
            <a:ext cx="8591880" cy="1449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CA" sz="4700"/>
              <a:t>Comparaison avec des outils SAST et DAST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67F145-3B2F-795C-1CD6-FCABB5815098}"/>
              </a:ext>
            </a:extLst>
          </p:cNvPr>
          <p:cNvSpPr txBox="1"/>
          <p:nvPr/>
        </p:nvSpPr>
        <p:spPr>
          <a:xfrm>
            <a:off x="1825882" y="2413337"/>
            <a:ext cx="248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L’ensemble des vulnérabilités ciblées par les tests métamorphiques est plus large que celui des 4 autres tests combinés.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D3650D-6214-501D-7090-83E10360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08" y="2255364"/>
            <a:ext cx="6297416" cy="31363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2D095F5-2177-C257-8B63-6BB7C8E72E7D}"/>
              </a:ext>
            </a:extLst>
          </p:cNvPr>
          <p:cNvSpPr txBox="1"/>
          <p:nvPr/>
        </p:nvSpPr>
        <p:spPr>
          <a:xfrm>
            <a:off x="4189980" y="6240403"/>
            <a:ext cx="779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N. B. Chaleshtari, F. Pastore, A. Goknil, and L. C. Briand, "Metamorphic Testing for Web System Security," </a:t>
            </a:r>
            <a:r>
              <a:rPr lang="en-CA" sz="1000" i="1">
                <a:solidFill>
                  <a:schemeClr val="bg1">
                    <a:lumMod val="50000"/>
                    <a:lumOff val="50000"/>
                  </a:schemeClr>
                </a:solidFill>
              </a:rPr>
              <a:t>IEEE Transactions on Software Engineering</a:t>
            </a:r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, vol. 00, no. 0, pp. 1-1, Month Year.</a:t>
            </a:r>
          </a:p>
        </p:txBody>
      </p:sp>
    </p:spTree>
    <p:extLst>
      <p:ext uri="{BB962C8B-B14F-4D97-AF65-F5344CB8AC3E}">
        <p14:creationId xmlns:p14="http://schemas.microsoft.com/office/powerpoint/2010/main" val="18300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52F779-94A2-51D6-E74E-2A9D1DA64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710" y="455362"/>
            <a:ext cx="406790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  <a:b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fr-FR" sz="2000" b="1"/>
              <a:t>Test de fixation de session</a:t>
            </a: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D58FFF-1473-221F-4FA5-57622117C71B}"/>
              </a:ext>
            </a:extLst>
          </p:cNvPr>
          <p:cNvSpPr txBox="1"/>
          <p:nvPr/>
        </p:nvSpPr>
        <p:spPr>
          <a:xfrm>
            <a:off x="1587710" y="1845691"/>
            <a:ext cx="304535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/>
              <a:t>Trouve une action d’inscription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fr-FR" sz="1400"/>
              <a:t>La deuxième boucle parcourt les actions qui suivent l'inscription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/>
              <a:t>Vérifie si l’action est effectuée après une connexion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/>
              <a:t> Duplique l’inscription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400"/>
              <a:t>Vérifie si l’identifiant de session est différent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endParaRPr lang="en-US" sz="16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F1E9AA-02E1-23F2-00E8-64114CF8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45691"/>
            <a:ext cx="6936892" cy="30002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4D333AA-1F33-C8FA-98D8-6094B9C89028}"/>
              </a:ext>
            </a:extLst>
          </p:cNvPr>
          <p:cNvSpPr txBox="1"/>
          <p:nvPr/>
        </p:nvSpPr>
        <p:spPr>
          <a:xfrm>
            <a:off x="4189980" y="6240403"/>
            <a:ext cx="779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N. B. Chaleshtari, F. Pastore, A. Goknil, and L. C. Briand, "Metamorphic Testing for Web System Security," </a:t>
            </a:r>
            <a:r>
              <a:rPr lang="en-CA" sz="1000" i="1">
                <a:solidFill>
                  <a:schemeClr val="bg1">
                    <a:lumMod val="50000"/>
                    <a:lumOff val="50000"/>
                  </a:schemeClr>
                </a:solidFill>
              </a:rPr>
              <a:t>IEEE Transactions on Software Engineering</a:t>
            </a:r>
            <a:r>
              <a:rPr lang="en-CA" sz="1000">
                <a:solidFill>
                  <a:schemeClr val="bg1">
                    <a:lumMod val="50000"/>
                    <a:lumOff val="50000"/>
                  </a:schemeClr>
                </a:solidFill>
              </a:rPr>
              <a:t>, vol. 00, no. 0, pp. 1-1, Month Year.</a:t>
            </a:r>
          </a:p>
        </p:txBody>
      </p:sp>
    </p:spTree>
    <p:extLst>
      <p:ext uri="{BB962C8B-B14F-4D97-AF65-F5344CB8AC3E}">
        <p14:creationId xmlns:p14="http://schemas.microsoft.com/office/powerpoint/2010/main" val="2348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3109C-A2DB-30EF-8B2D-4363010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Lacunes du MST-wi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BF2EC-F10B-E977-DD96-3B0D14E9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9074"/>
            <a:ext cx="5158530" cy="39261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Les vulnérabilités seulement découvrable par analyse de programme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Les vulnérabilités non relié aux interaction système-utilisateur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Les vulnérabilités qui concerne les système non basé sur le web</a:t>
            </a:r>
            <a:endParaRPr lang="en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D568D0-BA31-0C13-D485-16D393D22DFD}"/>
              </a:ext>
            </a:extLst>
          </p:cNvPr>
          <p:cNvSpPr txBox="1"/>
          <p:nvPr/>
        </p:nvSpPr>
        <p:spPr>
          <a:xfrm>
            <a:off x="8001000" y="2005781"/>
            <a:ext cx="31902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Solution</a:t>
            </a:r>
          </a:p>
          <a:p>
            <a:endParaRPr lang="en-CA" b="1"/>
          </a:p>
          <a:p>
            <a:r>
              <a:rPr lang="en-CA"/>
              <a:t>Combinaison de MST-wi avec un outil de style SA2</a:t>
            </a:r>
          </a:p>
          <a:p>
            <a:endParaRPr lang="en-CA"/>
          </a:p>
          <a:p>
            <a:r>
              <a:rPr lang="en-CA"/>
              <a:t>Couverture de 129 vulnérabilités (92% des 140 vulnérabilités découvrable par outil)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B1410F-BBB2-6855-82B9-05CB471571DF}"/>
              </a:ext>
            </a:extLst>
          </p:cNvPr>
          <p:cNvSpPr txBox="1"/>
          <p:nvPr/>
        </p:nvSpPr>
        <p:spPr>
          <a:xfrm>
            <a:off x="1808480" y="5750560"/>
            <a:ext cx="858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* 83/223 vulnérabilités difficile ou impossible à automatiser</a:t>
            </a:r>
          </a:p>
        </p:txBody>
      </p:sp>
    </p:spTree>
    <p:extLst>
      <p:ext uri="{BB962C8B-B14F-4D97-AF65-F5344CB8AC3E}">
        <p14:creationId xmlns:p14="http://schemas.microsoft.com/office/powerpoint/2010/main" val="191705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C844B-87C9-E60F-449D-285E507D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1268984"/>
          </a:xfrm>
        </p:spPr>
        <p:txBody>
          <a:bodyPr/>
          <a:lstStyle/>
          <a:p>
            <a:r>
              <a:rPr lang="en-US"/>
              <a:t>Conclusion</a:t>
            </a:r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9D7359-A2BA-1003-EAD6-E05CCD1128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21150" y="2513519"/>
            <a:ext cx="81929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Pourquoi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Les tests métamorphiques détectent des vulnérabilités complexes souvent manquées par les méthodes traditionnelles.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Résultats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 les combinant avec des outils d’analyse statique, jusqu’à 92 % des vulnérabilités peuvent être détectées.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Action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Intégrez MST dans vos processus de sécurité pour mieux protéger vos applications web.</a:t>
            </a:r>
          </a:p>
        </p:txBody>
      </p:sp>
    </p:spTree>
    <p:extLst>
      <p:ext uri="{BB962C8B-B14F-4D97-AF65-F5344CB8AC3E}">
        <p14:creationId xmlns:p14="http://schemas.microsoft.com/office/powerpoint/2010/main" val="100337984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657</Words>
  <Application>Microsoft Office PowerPoint</Application>
  <PresentationFormat>Grand écran</PresentationFormat>
  <Paragraphs>59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InterweaveVTI</vt:lpstr>
      <vt:lpstr>Tests Métamorphiques en Sécurité web</vt:lpstr>
      <vt:lpstr>Introduction</vt:lpstr>
      <vt:lpstr>Test Metamorphiques   </vt:lpstr>
      <vt:lpstr>Vulnérabilité en Sécurité Web</vt:lpstr>
      <vt:lpstr>Quel type de vulnérabilité peut être détecté?</vt:lpstr>
      <vt:lpstr>Présentation PowerPoint</vt:lpstr>
      <vt:lpstr>Example Test de fixation de session</vt:lpstr>
      <vt:lpstr>Lacunes du MST-wi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D L</dc:creator>
  <cp:lastModifiedBy>Alex D L</cp:lastModifiedBy>
  <cp:revision>17</cp:revision>
  <dcterms:created xsi:type="dcterms:W3CDTF">2024-09-23T17:26:17Z</dcterms:created>
  <dcterms:modified xsi:type="dcterms:W3CDTF">2024-09-30T22:11:04Z</dcterms:modified>
</cp:coreProperties>
</file>