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6"/>
  </p:notesMasterIdLst>
  <p:sldIdLst>
    <p:sldId id="256" r:id="rId2"/>
    <p:sldId id="257" r:id="rId3"/>
    <p:sldId id="258" r:id="rId4"/>
    <p:sldId id="282" r:id="rId5"/>
    <p:sldId id="259" r:id="rId6"/>
    <p:sldId id="266" r:id="rId7"/>
    <p:sldId id="274" r:id="rId8"/>
    <p:sldId id="275" r:id="rId9"/>
    <p:sldId id="277" r:id="rId10"/>
    <p:sldId id="283" r:id="rId11"/>
    <p:sldId id="284" r:id="rId12"/>
    <p:sldId id="270" r:id="rId13"/>
    <p:sldId id="271" r:id="rId14"/>
    <p:sldId id="280" r:id="rId15"/>
    <p:sldId id="260" r:id="rId16"/>
    <p:sldId id="279" r:id="rId17"/>
    <p:sldId id="287" r:id="rId18"/>
    <p:sldId id="289" r:id="rId19"/>
    <p:sldId id="262" r:id="rId20"/>
    <p:sldId id="286" r:id="rId21"/>
    <p:sldId id="285" r:id="rId22"/>
    <p:sldId id="263" r:id="rId23"/>
    <p:sldId id="281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450" autoAdjust="0"/>
    <p:restoredTop sz="82938" autoAdjust="0"/>
  </p:normalViewPr>
  <p:slideViewPr>
    <p:cSldViewPr snapToGrid="0">
      <p:cViewPr varScale="1">
        <p:scale>
          <a:sx n="64" d="100"/>
          <a:sy n="64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1A9EE-3FB9-43C9-96AD-36115198A09F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DAD6F-E0D2-4D86-879A-DB141A8613B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8356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07890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Malheureusement, prend très longtemps à exécuter</a:t>
            </a:r>
          </a:p>
          <a:p>
            <a:r>
              <a:rPr lang="fr-CA" dirty="0"/>
              <a:t>Heureusement, peut être exécuté rarement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1723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46245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5533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4436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22881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352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Flaky</a:t>
            </a:r>
            <a:r>
              <a:rPr lang="fr-CA" dirty="0"/>
              <a:t>: </a:t>
            </a:r>
            <a:r>
              <a:rPr lang="en-CA" dirty="0"/>
              <a:t>non </a:t>
            </a:r>
            <a:r>
              <a:rPr lang="en-CA" dirty="0" err="1"/>
              <a:t>fiable</a:t>
            </a:r>
            <a:r>
              <a:rPr lang="en-CA" dirty="0"/>
              <a:t>.</a:t>
            </a:r>
            <a:endParaRPr lang="fr-CA" dirty="0"/>
          </a:p>
          <a:p>
            <a:r>
              <a:rPr lang="fr-CA" dirty="0"/>
              <a:t>Il est aussi possible que la cause semble non-déterministe mais est en fait déterministe.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78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Il est possible que vous n’avez pas encore vu ou considéré ce type de test. Il peut aussi sembler rare, mais il s</a:t>
            </a:r>
            <a:r>
              <a:rPr lang="en-CA" dirty="0"/>
              <a:t>’agit d’un </a:t>
            </a:r>
            <a:r>
              <a:rPr lang="en-CA" dirty="0" err="1"/>
              <a:t>véritable</a:t>
            </a:r>
            <a:r>
              <a:rPr lang="en-CA" dirty="0"/>
              <a:t> </a:t>
            </a:r>
            <a:r>
              <a:rPr lang="en-CA" dirty="0" err="1"/>
              <a:t>problème</a:t>
            </a:r>
            <a:r>
              <a:rPr lang="en-CA" dirty="0"/>
              <a:t> avec des impacts </a:t>
            </a:r>
            <a:r>
              <a:rPr lang="en-CA" dirty="0" err="1"/>
              <a:t>considérables</a:t>
            </a:r>
            <a:r>
              <a:rPr lang="en-CA" dirty="0"/>
              <a:t>.</a:t>
            </a:r>
            <a:endParaRPr lang="fr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Facebook: article sur l’importance des </a:t>
            </a:r>
            <a:r>
              <a:rPr lang="fr-CA" dirty="0" err="1"/>
              <a:t>flaky</a:t>
            </a:r>
            <a:r>
              <a:rPr lang="fr-CA" dirty="0"/>
              <a:t> tests. Google et Microsoft: Papiers. Reste: Ont rapporté leur problèmes avec les </a:t>
            </a:r>
            <a:r>
              <a:rPr lang="fr-CA" dirty="0" err="1"/>
              <a:t>flaky</a:t>
            </a:r>
            <a:r>
              <a:rPr lang="fr-CA" dirty="0"/>
              <a:t> tests.</a:t>
            </a:r>
          </a:p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027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A" dirty="0"/>
              <a:t>« </a:t>
            </a:r>
            <a:r>
              <a:rPr lang="en-CA" dirty="0"/>
              <a:t>Le code </a:t>
            </a:r>
            <a:r>
              <a:rPr lang="en-CA" dirty="0" err="1"/>
              <a:t>est</a:t>
            </a:r>
            <a:r>
              <a:rPr lang="en-CA" dirty="0"/>
              <a:t>-il </a:t>
            </a:r>
            <a:r>
              <a:rPr lang="en-CA" dirty="0" err="1"/>
              <a:t>vraiment</a:t>
            </a:r>
            <a:r>
              <a:rPr lang="en-CA" dirty="0"/>
              <a:t> bon?</a:t>
            </a:r>
            <a:r>
              <a:rPr lang="fr-CA" dirty="0"/>
              <a:t> » « Les autres tests échouent-ils vraiment, ou sont-ils aussi des </a:t>
            </a:r>
            <a:r>
              <a:rPr lang="en-CA" dirty="0"/>
              <a:t>“</a:t>
            </a:r>
            <a:r>
              <a:rPr lang="fr-CA" dirty="0"/>
              <a:t>flakes</a:t>
            </a:r>
            <a:r>
              <a:rPr lang="en-CA" dirty="0"/>
              <a:t>“</a:t>
            </a:r>
            <a:r>
              <a:rPr lang="fr-CA" dirty="0"/>
              <a:t> »?</a:t>
            </a:r>
          </a:p>
          <a:p>
            <a:pPr marL="228600" indent="-228600">
              <a:buAutoNum type="arabicPeriod"/>
            </a:pPr>
            <a:r>
              <a:rPr lang="fr-CA" dirty="0"/>
              <a:t>Détection manuelle et automatique, réparation</a:t>
            </a:r>
          </a:p>
          <a:p>
            <a:pPr marL="0" indent="0">
              <a:buNone/>
            </a:pPr>
            <a:r>
              <a:rPr lang="fr-CA" dirty="0"/>
              <a:t>4.   Des </a:t>
            </a:r>
            <a:r>
              <a:rPr lang="fr-CA" dirty="0" err="1"/>
              <a:t>flaky</a:t>
            </a:r>
            <a:r>
              <a:rPr lang="fr-CA" dirty="0"/>
              <a:t> tests connus peuvent être ignorés parce qu’ils sont </a:t>
            </a:r>
            <a:r>
              <a:rPr lang="fr-CA" dirty="0" err="1"/>
              <a:t>flaky</a:t>
            </a:r>
            <a:r>
              <a:rPr lang="fr-CA" dirty="0"/>
              <a:t>. L’élément testé par ces tests n’est alors pas testé correctement.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84994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Sensibilité à l’ordre de l’exécution des tests: Différents résultats si on exécute les tests dans un ordre différent.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920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/>
              <a:t>Soit ils sont </a:t>
            </a:r>
            <a:r>
              <a:rPr lang="fr-CA" dirty="0" err="1"/>
              <a:t>flaky</a:t>
            </a:r>
            <a:r>
              <a:rPr lang="fr-CA" dirty="0"/>
              <a:t> depuis leur première écriture, soit ils deviennent </a:t>
            </a:r>
            <a:r>
              <a:rPr lang="fr-CA" dirty="0" err="1"/>
              <a:t>flaky</a:t>
            </a:r>
            <a:r>
              <a:rPr lang="fr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081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33048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8149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Détecte les </a:t>
            </a:r>
            <a:r>
              <a:rPr lang="fr-CA" dirty="0" err="1"/>
              <a:t>flaky</a:t>
            </a:r>
            <a:r>
              <a:rPr lang="fr-CA" dirty="0"/>
              <a:t> tests dus à </a:t>
            </a:r>
            <a:r>
              <a:rPr lang="fr-CA" dirty="0" err="1"/>
              <a:t>async</a:t>
            </a:r>
            <a:r>
              <a:rPr lang="fr-CA" dirty="0"/>
              <a:t> </a:t>
            </a:r>
            <a:r>
              <a:rPr lang="fr-CA" dirty="0" err="1"/>
              <a:t>wait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DAD6F-E0D2-4D86-879A-DB141A8613B1}" type="slidenum">
              <a:rPr lang="fr-CA" smtClean="0"/>
              <a:t>10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5855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9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016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8504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4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7748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0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56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2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920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404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9808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9155F61-3740-40D4-B912-0C279D5B3B27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6113B-3423-4AA9-8EF8-E892B7AB3138}" type="slidenum">
              <a:rPr lang="fr-CA" smtClean="0"/>
              <a:t>‹#›</a:t>
            </a:fld>
            <a:endParaRPr lang="fr-CA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3320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testng.org/" TargetMode="External"/><Relationship Id="rId3" Type="http://schemas.openxmlformats.org/officeDocument/2006/relationships/hyperlink" Target="https://dl.acm.org/doi/pdf/10.1145/2635868.2635920" TargetMode="External"/><Relationship Id="rId7" Type="http://schemas.openxmlformats.org/officeDocument/2006/relationships/hyperlink" Target="https://pypi.org/project/pytest-rerunfailures/" TargetMode="External"/><Relationship Id="rId2" Type="http://schemas.openxmlformats.org/officeDocument/2006/relationships/hyperlink" Target="https://mir.cs.illinois.edu/marinov/publications/LuoETAL14FlakyTestsAnalysi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10.1145/3597503.3639115" TargetMode="External"/><Relationship Id="rId5" Type="http://schemas.openxmlformats.org/officeDocument/2006/relationships/hyperlink" Target="https://www.testrail.com/blog/flaky-tests/" TargetMode="External"/><Relationship Id="rId4" Type="http://schemas.openxmlformats.org/officeDocument/2006/relationships/hyperlink" Target="https://dl.acm.org/doi/abs/10.1145/342827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8602-47E2-92E1-E43D-3CA9F0FF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/>
              <a:t>« </a:t>
            </a:r>
            <a:r>
              <a:rPr lang="fr-CA" dirty="0" err="1"/>
              <a:t>Flaky</a:t>
            </a:r>
            <a:r>
              <a:rPr lang="fr-CA" dirty="0"/>
              <a:t> tests »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6783-5E1B-9FE4-B750-BDCC4531E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Test unitaires avancés</a:t>
            </a:r>
          </a:p>
        </p:txBody>
      </p:sp>
    </p:spTree>
    <p:extLst>
      <p:ext uri="{BB962C8B-B14F-4D97-AF65-F5344CB8AC3E}">
        <p14:creationId xmlns:p14="http://schemas.microsoft.com/office/powerpoint/2010/main" val="2722815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err="1"/>
              <a:t>Async</a:t>
            </a:r>
            <a:r>
              <a:rPr lang="fr-CA" dirty="0"/>
              <a:t> </a:t>
            </a:r>
            <a:r>
              <a:rPr lang="fr-CA" dirty="0" err="1"/>
              <a:t>wait</a:t>
            </a:r>
            <a:r>
              <a:rPr lang="fr-CA" dirty="0"/>
              <a:t>: </a:t>
            </a:r>
            <a:r>
              <a:rPr lang="fr-CA" b="1" dirty="0" err="1"/>
              <a:t>FlakeSync</a:t>
            </a:r>
            <a:endParaRPr lang="fr-CA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12217E-4F35-A2C3-1D38-952C7641709E}"/>
              </a:ext>
            </a:extLst>
          </p:cNvPr>
          <p:cNvSpPr/>
          <p:nvPr/>
        </p:nvSpPr>
        <p:spPr>
          <a:xfrm>
            <a:off x="1584960" y="1885285"/>
            <a:ext cx="6451600" cy="4495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E367A3-3DDB-17FC-493E-9E9679FA5CCB}"/>
              </a:ext>
            </a:extLst>
          </p:cNvPr>
          <p:cNvSpPr/>
          <p:nvPr/>
        </p:nvSpPr>
        <p:spPr>
          <a:xfrm>
            <a:off x="2057400" y="2756202"/>
            <a:ext cx="2164080" cy="155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Injection de délais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9584E5-4C66-5A22-274A-508F1A18C3E8}"/>
              </a:ext>
            </a:extLst>
          </p:cNvPr>
          <p:cNvSpPr/>
          <p:nvPr/>
        </p:nvSpPr>
        <p:spPr>
          <a:xfrm>
            <a:off x="5013960" y="2756202"/>
            <a:ext cx="2164080" cy="155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Minimisation des </a:t>
            </a:r>
            <a:r>
              <a:rPr lang="fr-CA" dirty="0" err="1"/>
              <a:t>endrois</a:t>
            </a:r>
            <a:r>
              <a:rPr lang="fr-CA" dirty="0"/>
              <a:t> d’injection de délai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2F2C85-33B4-E810-66FD-50D26109BF5F}"/>
              </a:ext>
            </a:extLst>
          </p:cNvPr>
          <p:cNvSpPr/>
          <p:nvPr/>
        </p:nvSpPr>
        <p:spPr>
          <a:xfrm>
            <a:off x="2057400" y="4480560"/>
            <a:ext cx="2164080" cy="155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Recherche de méthode racine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252F7F-EBBA-4D89-6B7B-D3EAD83CFE77}"/>
              </a:ext>
            </a:extLst>
          </p:cNvPr>
          <p:cNvSpPr/>
          <p:nvPr/>
        </p:nvSpPr>
        <p:spPr>
          <a:xfrm>
            <a:off x="5013960" y="4480560"/>
            <a:ext cx="2164080" cy="155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dirty="0"/>
              <a:t>Identification des points critiques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4E2D50-3132-2FDB-C828-558D198345C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21480" y="3533442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1BF36B-FF90-BC42-0358-5644C89AC0A6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4221480" y="3533442"/>
            <a:ext cx="792480" cy="172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946C3E-6AE8-4FD2-DD19-F3E9BCE6CDA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221480" y="52578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43181C3-BDDE-CC55-5E67-2C6EE76618F8}"/>
              </a:ext>
            </a:extLst>
          </p:cNvPr>
          <p:cNvSpPr txBox="1"/>
          <p:nvPr/>
        </p:nvSpPr>
        <p:spPr>
          <a:xfrm>
            <a:off x="2057400" y="2095500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 err="1"/>
              <a:t>CritSearch</a:t>
            </a:r>
            <a:endParaRPr lang="fr-CA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3064A76-D821-BDE2-465C-026C98E31141}"/>
              </a:ext>
            </a:extLst>
          </p:cNvPr>
          <p:cNvSpPr/>
          <p:nvPr/>
        </p:nvSpPr>
        <p:spPr>
          <a:xfrm>
            <a:off x="8509000" y="3094657"/>
            <a:ext cx="2619375" cy="20764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dirty="0" err="1"/>
              <a:t>BarrierSearch</a:t>
            </a:r>
            <a:endParaRPr lang="fr-CA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21CAC4-7E94-65BB-E0A4-527D7BD515C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8036560" y="4132882"/>
            <a:ext cx="4724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14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6775C73-BAAA-C6F8-7DB8-872CF8E13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790" y="1282700"/>
            <a:ext cx="9298419" cy="5180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C3EE71-A2D3-7D16-21DD-119F43774F7A}"/>
              </a:ext>
            </a:extLst>
          </p:cNvPr>
          <p:cNvSpPr txBox="1"/>
          <p:nvPr/>
        </p:nvSpPr>
        <p:spPr>
          <a:xfrm>
            <a:off x="2597410" y="688340"/>
            <a:ext cx="785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En moyenne: 103.52 minutes! (Médiane: 58.77 minutes)</a:t>
            </a:r>
          </a:p>
        </p:txBody>
      </p:sp>
    </p:spTree>
    <p:extLst>
      <p:ext uri="{BB962C8B-B14F-4D97-AF65-F5344CB8AC3E}">
        <p14:creationId xmlns:p14="http://schemas.microsoft.com/office/powerpoint/2010/main" val="49077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141792" cy="1164218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Prévention des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535" y="1543600"/>
            <a:ext cx="8649899" cy="4632611"/>
          </a:xfrm>
        </p:spPr>
        <p:txBody>
          <a:bodyPr>
            <a:normAutofit/>
          </a:bodyPr>
          <a:lstStyle/>
          <a:p>
            <a:r>
              <a:rPr lang="fr-CA" dirty="0"/>
              <a:t>Rendre les tests isolés et hermétiques (self-</a:t>
            </a:r>
            <a:r>
              <a:rPr lang="fr-CA" dirty="0" err="1"/>
              <a:t>contained</a:t>
            </a:r>
            <a:r>
              <a:rPr lang="fr-CA" dirty="0"/>
              <a:t>, isolé des dépendances externes)</a:t>
            </a:r>
          </a:p>
          <a:p>
            <a:r>
              <a:rPr lang="fr-CA" dirty="0"/>
              <a:t>Vérifier la stabilité de l’environnement de test</a:t>
            </a:r>
          </a:p>
          <a:p>
            <a:r>
              <a:rPr lang="fr-CA" dirty="0"/>
              <a:t>Utiliser des entrées déterministes</a:t>
            </a:r>
          </a:p>
          <a:p>
            <a:r>
              <a:rPr lang="fr-CA" dirty="0"/>
              <a:t>Utiliser les tests basés sur les propriétés (</a:t>
            </a:r>
            <a:r>
              <a:rPr lang="fr-CA" dirty="0" err="1"/>
              <a:t>Hypothesis</a:t>
            </a:r>
            <a:r>
              <a:rPr lang="fr-CA" dirty="0"/>
              <a:t>, </a:t>
            </a:r>
            <a:r>
              <a:rPr lang="fr-CA" dirty="0" err="1"/>
              <a:t>QuickCheck</a:t>
            </a:r>
            <a:r>
              <a:rPr lang="fr-CA" dirty="0"/>
              <a:t>)</a:t>
            </a:r>
          </a:p>
          <a:p>
            <a:r>
              <a:rPr lang="fr-CA" dirty="0"/>
              <a:t>Incorporer des routines de nettoyage et de setup</a:t>
            </a:r>
          </a:p>
          <a:p>
            <a:r>
              <a:rPr lang="fr-CA" dirty="0" err="1"/>
              <a:t>Ré-exécuter</a:t>
            </a:r>
            <a:r>
              <a:rPr lang="fr-CA" dirty="0"/>
              <a:t> le code de façon </a:t>
            </a:r>
            <a:r>
              <a:rPr lang="fr-CA" b="1" dirty="0"/>
              <a:t>judicieuse</a:t>
            </a:r>
            <a:endParaRPr lang="fr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68308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781872" cy="1164218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Trouver et réparer les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2855" y="1768374"/>
            <a:ext cx="8649899" cy="3321251"/>
          </a:xfrm>
        </p:spPr>
        <p:txBody>
          <a:bodyPr>
            <a:normAutofit/>
          </a:bodyPr>
          <a:lstStyle/>
          <a:p>
            <a:r>
              <a:rPr lang="fr-CA" dirty="0"/>
              <a:t>Isoler la cause, distinguer le(s) test problématique</a:t>
            </a:r>
          </a:p>
          <a:p>
            <a:r>
              <a:rPr lang="fr-CA" dirty="0"/>
              <a:t>Étudier les logs et les résultats des tests</a:t>
            </a:r>
          </a:p>
          <a:p>
            <a:r>
              <a:rPr lang="fr-CA" dirty="0"/>
              <a:t>Vérifier s’il y a des dépendances externes</a:t>
            </a:r>
          </a:p>
          <a:p>
            <a:r>
              <a:rPr lang="fr-CA" dirty="0"/>
              <a:t>Désactiver le test et le marquer comme « </a:t>
            </a:r>
            <a:r>
              <a:rPr lang="fr-CA" dirty="0" err="1"/>
              <a:t>flaky</a:t>
            </a:r>
            <a:r>
              <a:rPr lang="fr-CA" dirty="0"/>
              <a:t> »</a:t>
            </a:r>
          </a:p>
          <a:p>
            <a:r>
              <a:rPr lang="fr-CA" dirty="0"/>
              <a:t>S’assurer que l’environnement de test est propre lors de l’exécution</a:t>
            </a:r>
          </a:p>
          <a:p>
            <a:r>
              <a:rPr lang="fr-CA" dirty="0"/>
              <a:t>Ré-usiner le code pour le rendre déterministe</a:t>
            </a:r>
          </a:p>
        </p:txBody>
      </p:sp>
    </p:spTree>
    <p:extLst>
      <p:ext uri="{BB962C8B-B14F-4D97-AF65-F5344CB8AC3E}">
        <p14:creationId xmlns:p14="http://schemas.microsoft.com/office/powerpoint/2010/main" val="169957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781872" cy="1164218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Trouver et réparer les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155" y="1972274"/>
            <a:ext cx="4317465" cy="3477260"/>
          </a:xfrm>
        </p:spPr>
        <p:txBody>
          <a:bodyPr>
            <a:normAutofit/>
          </a:bodyPr>
          <a:lstStyle/>
          <a:p>
            <a:r>
              <a:rPr lang="fr-CA" dirty="0"/>
              <a:t>Vérifier la synchronisation et la concurrence</a:t>
            </a:r>
          </a:p>
          <a:p>
            <a:r>
              <a:rPr lang="fr-CA" b="1" dirty="0"/>
              <a:t>Comparer les tests dans différents environnements</a:t>
            </a:r>
            <a:endParaRPr lang="fr-CA" dirty="0"/>
          </a:p>
          <a:p>
            <a:r>
              <a:rPr lang="fr-CA" dirty="0"/>
              <a:t>Utiliser les ré-essais pour le diagnostic – pas une solution, mais un outil</a:t>
            </a:r>
          </a:p>
        </p:txBody>
      </p:sp>
      <p:pic>
        <p:nvPicPr>
          <p:cNvPr id="5" name="Picture 4" descr="A cartoon character in a classroom&#10;&#10;Description automatically generated">
            <a:extLst>
              <a:ext uri="{FF2B5EF4-FFF2-40B4-BE49-F238E27FC236}">
                <a16:creationId xmlns:a16="http://schemas.microsoft.com/office/drawing/2014/main" id="{78A39B34-5D5A-C0D0-1135-03E412F7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9273" y="1737360"/>
            <a:ext cx="2901852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8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480" y="655656"/>
            <a:ext cx="8649899" cy="1077229"/>
          </a:xfrm>
        </p:spPr>
        <p:txBody>
          <a:bodyPr>
            <a:normAutofit/>
          </a:bodyPr>
          <a:lstStyle/>
          <a:p>
            <a:pPr algn="l"/>
            <a:r>
              <a:rPr lang="fr-CA" dirty="0"/>
              <a:t>Outil principal: La </a:t>
            </a:r>
            <a:r>
              <a:rPr lang="fr-CA" dirty="0" err="1"/>
              <a:t>ré-exécution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885284"/>
            <a:ext cx="8649899" cy="3326795"/>
          </a:xfrm>
        </p:spPr>
        <p:txBody>
          <a:bodyPr>
            <a:normAutofit lnSpcReduction="10000"/>
          </a:bodyPr>
          <a:lstStyle/>
          <a:p>
            <a:r>
              <a:rPr lang="fr-CA" dirty="0" err="1"/>
              <a:t>Ré-exécution</a:t>
            </a:r>
            <a:r>
              <a:rPr lang="fr-CA" dirty="0"/>
              <a:t> manuelle</a:t>
            </a:r>
          </a:p>
          <a:p>
            <a:pPr marL="6160" indent="0">
              <a:buNone/>
            </a:pPr>
            <a:endParaRPr lang="fr-CA" dirty="0"/>
          </a:p>
          <a:p>
            <a:pPr marL="6160" indent="0">
              <a:buNone/>
            </a:pPr>
            <a:r>
              <a:rPr lang="fr-CA" dirty="0"/>
              <a:t>Outils:</a:t>
            </a:r>
          </a:p>
          <a:p>
            <a:r>
              <a:rPr lang="fr-CA" dirty="0" err="1"/>
              <a:t>Flaky</a:t>
            </a:r>
            <a:r>
              <a:rPr lang="fr-CA" dirty="0"/>
              <a:t> Test Handler (pour JUnit)</a:t>
            </a:r>
          </a:p>
          <a:p>
            <a:r>
              <a:rPr lang="fr-CA" b="1" dirty="0" err="1"/>
              <a:t>Pytest-rerun</a:t>
            </a:r>
            <a:r>
              <a:rPr lang="fr-CA" b="1" dirty="0"/>
              <a:t> </a:t>
            </a:r>
            <a:r>
              <a:rPr lang="fr-CA" b="1" dirty="0" err="1"/>
              <a:t>failures</a:t>
            </a:r>
            <a:endParaRPr lang="fr-CA" b="1" dirty="0"/>
          </a:p>
          <a:p>
            <a:r>
              <a:rPr lang="fr-CA" b="1" dirty="0" err="1"/>
              <a:t>TestNG</a:t>
            </a:r>
            <a:endParaRPr lang="fr-CA" b="1" dirty="0"/>
          </a:p>
          <a:p>
            <a:r>
              <a:rPr lang="fr-CA" dirty="0"/>
              <a:t>Détecteurs-</a:t>
            </a:r>
            <a:r>
              <a:rPr lang="fr-CA" dirty="0" err="1"/>
              <a:t>répareurs</a:t>
            </a:r>
            <a:r>
              <a:rPr lang="fr-CA" dirty="0"/>
              <a:t> de « </a:t>
            </a:r>
            <a:r>
              <a:rPr lang="fr-CA" dirty="0" err="1"/>
              <a:t>flaky</a:t>
            </a:r>
            <a:r>
              <a:rPr lang="fr-CA" dirty="0"/>
              <a:t> tests », tels que </a:t>
            </a:r>
            <a:r>
              <a:rPr lang="fr-CA" dirty="0" err="1"/>
              <a:t>FlakeSync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5243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42" y="1095733"/>
            <a:ext cx="3088687" cy="1077229"/>
          </a:xfrm>
        </p:spPr>
        <p:txBody>
          <a:bodyPr/>
          <a:lstStyle/>
          <a:p>
            <a:pPr algn="l"/>
            <a:r>
              <a:rPr lang="fr-CA" dirty="0" err="1"/>
              <a:t>Pytest-rerun-failures</a:t>
            </a:r>
            <a:endParaRPr lang="fr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81D3A-B933-9A6C-AF62-04B7B884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719" y="209029"/>
            <a:ext cx="4527409" cy="24427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0C158B-5D40-2EFD-D370-B62D1D20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0" y="2771392"/>
            <a:ext cx="5692232" cy="37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25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42" y="4799210"/>
            <a:ext cx="6220908" cy="1077229"/>
          </a:xfrm>
        </p:spPr>
        <p:txBody>
          <a:bodyPr/>
          <a:lstStyle/>
          <a:p>
            <a:pPr algn="l"/>
            <a:r>
              <a:rPr lang="fr-CA" dirty="0" err="1"/>
              <a:t>Pytest-rerun-failures</a:t>
            </a: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4EAE0-64BB-028A-6484-0A4FE8B0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081"/>
            <a:ext cx="121920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8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44EAE0-64BB-028A-6484-0A4FE8B0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1146"/>
            <a:ext cx="20398346" cy="54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56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 err="1"/>
              <a:t>TestNG</a:t>
            </a:r>
            <a:r>
              <a:rPr lang="fr-CA" dirty="0"/>
              <a:t>: </a:t>
            </a:r>
            <a:r>
              <a:rPr lang="fr-CA" dirty="0" err="1"/>
              <a:t>Ré-exécution</a:t>
            </a:r>
            <a:r>
              <a:rPr lang="fr-CA" dirty="0"/>
              <a:t> des tests ayant échoué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B677-D261-18B1-2045-174CBAD5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052116"/>
            <a:ext cx="7796540" cy="3997828"/>
          </a:xfrm>
        </p:spPr>
        <p:txBody>
          <a:bodyPr/>
          <a:lstStyle/>
          <a:p>
            <a:r>
              <a:rPr lang="en-CA" dirty="0"/>
              <a:t>Pour r</a:t>
            </a:r>
            <a:r>
              <a:rPr lang="fr-CA" dirty="0"/>
              <a:t>é-exécuter un test lorsqu’il échoue, </a:t>
            </a:r>
            <a:r>
              <a:rPr lang="fr-CA" dirty="0" err="1"/>
              <a:t>TestNG</a:t>
            </a:r>
            <a:r>
              <a:rPr lang="fr-CA" dirty="0"/>
              <a:t> utilise un « </a:t>
            </a:r>
            <a:r>
              <a:rPr lang="fr-CA" b="1" dirty="0" err="1"/>
              <a:t>retry</a:t>
            </a:r>
            <a:r>
              <a:rPr lang="fr-CA" b="1" dirty="0"/>
              <a:t> </a:t>
            </a:r>
            <a:r>
              <a:rPr lang="fr-CA" b="1" dirty="0" err="1"/>
              <a:t>analyzer</a:t>
            </a:r>
            <a:r>
              <a:rPr lang="en-CA" b="1" dirty="0"/>
              <a:t> »</a:t>
            </a:r>
            <a:r>
              <a:rPr lang="fr-CA" dirty="0"/>
              <a:t>.</a:t>
            </a:r>
          </a:p>
          <a:p>
            <a:r>
              <a:rPr lang="fr-CA" dirty="0"/>
              <a:t>Étapes:</a:t>
            </a:r>
          </a:p>
          <a:p>
            <a:pPr lvl="1"/>
            <a:r>
              <a:rPr lang="fr-CA" dirty="0"/>
              <a:t>1. Créer une implémentation de l’interface </a:t>
            </a:r>
            <a:r>
              <a:rPr lang="fr-CA" dirty="0" err="1"/>
              <a:t>org.testng.IRetryAnalyzer</a:t>
            </a:r>
            <a:endParaRPr lang="fr-CA" dirty="0"/>
          </a:p>
          <a:p>
            <a:pPr lvl="1"/>
            <a:r>
              <a:rPr lang="fr-CA" dirty="0"/>
              <a:t>2. Ajouter l’implémentation aux propriétés de l’annotation @Test</a:t>
            </a:r>
          </a:p>
          <a:p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404358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Déroulement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666240"/>
            <a:ext cx="7796540" cy="482600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</a:t>
            </a:r>
            <a:r>
              <a:rPr lang="fr-CA" dirty="0" err="1"/>
              <a:t>éfinition</a:t>
            </a:r>
            <a:r>
              <a:rPr lang="fr-CA" dirty="0"/>
              <a:t> des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  <a:p>
            <a:r>
              <a:rPr lang="fr-CA" dirty="0"/>
              <a:t>Importance</a:t>
            </a:r>
          </a:p>
          <a:p>
            <a:r>
              <a:rPr lang="fr-CA" dirty="0"/>
              <a:t>Impacts</a:t>
            </a:r>
          </a:p>
          <a:p>
            <a:r>
              <a:rPr lang="fr-CA" dirty="0"/>
              <a:t>Identification</a:t>
            </a:r>
          </a:p>
          <a:p>
            <a:r>
              <a:rPr lang="fr-CA" dirty="0"/>
              <a:t>Causes communes et leurs solutions</a:t>
            </a:r>
          </a:p>
          <a:p>
            <a:r>
              <a:rPr lang="fr-CA" dirty="0"/>
              <a:t>Prévention</a:t>
            </a:r>
          </a:p>
          <a:p>
            <a:r>
              <a:rPr lang="fr-CA" dirty="0"/>
              <a:t>Trouver et réparer les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  <a:p>
            <a:r>
              <a:rPr lang="fr-CA" dirty="0" err="1"/>
              <a:t>FlakeSync</a:t>
            </a:r>
            <a:endParaRPr lang="fr-CA" dirty="0"/>
          </a:p>
          <a:p>
            <a:r>
              <a:rPr lang="fr-CA" dirty="0"/>
              <a:t>Outils de </a:t>
            </a:r>
            <a:r>
              <a:rPr lang="fr-CA" dirty="0" err="1"/>
              <a:t>ré-exécution</a:t>
            </a:r>
            <a:r>
              <a:rPr lang="fr-CA" dirty="0"/>
              <a:t>:</a:t>
            </a:r>
          </a:p>
          <a:p>
            <a:pPr lvl="1"/>
            <a:r>
              <a:rPr lang="fr-CA" dirty="0" err="1"/>
              <a:t>pytest-rerun-failures</a:t>
            </a:r>
            <a:endParaRPr lang="fr-CA" dirty="0"/>
          </a:p>
          <a:p>
            <a:pPr lvl="1"/>
            <a:r>
              <a:rPr lang="fr-CA" dirty="0" err="1"/>
              <a:t>TestNG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188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600" y="808056"/>
            <a:ext cx="9071539" cy="1077229"/>
          </a:xfrm>
        </p:spPr>
        <p:txBody>
          <a:bodyPr/>
          <a:lstStyle/>
          <a:p>
            <a:pPr algn="l"/>
            <a:r>
              <a:rPr lang="fr-CA" dirty="0" err="1"/>
              <a:t>TestNG</a:t>
            </a:r>
            <a:r>
              <a:rPr lang="fr-CA" dirty="0"/>
              <a:t>: </a:t>
            </a:r>
            <a:r>
              <a:rPr lang="fr-CA" dirty="0" err="1"/>
              <a:t>Ré-exécution</a:t>
            </a:r>
            <a:r>
              <a:rPr lang="fr-CA" dirty="0"/>
              <a:t> des tests ayant échoué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1AFD4-D8EE-AA3C-99E2-2CD2A7AC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670" y="1463014"/>
            <a:ext cx="7042660" cy="5128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29643-390D-9D43-B29A-87D6EC94F483}"/>
              </a:ext>
            </a:extLst>
          </p:cNvPr>
          <p:cNvSpPr txBox="1"/>
          <p:nvPr/>
        </p:nvSpPr>
        <p:spPr>
          <a:xfrm>
            <a:off x="9649384" y="2263515"/>
            <a:ext cx="141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(Code de testng.org)</a:t>
            </a:r>
          </a:p>
        </p:txBody>
      </p:sp>
    </p:spTree>
    <p:extLst>
      <p:ext uri="{BB962C8B-B14F-4D97-AF65-F5344CB8AC3E}">
        <p14:creationId xmlns:p14="http://schemas.microsoft.com/office/powerpoint/2010/main" val="3905204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13" y="630256"/>
            <a:ext cx="8627692" cy="1077229"/>
          </a:xfrm>
        </p:spPr>
        <p:txBody>
          <a:bodyPr/>
          <a:lstStyle/>
          <a:p>
            <a:pPr algn="l"/>
            <a:r>
              <a:rPr lang="fr-CA" dirty="0" err="1"/>
              <a:t>TestNG</a:t>
            </a:r>
            <a:r>
              <a:rPr lang="fr-CA" dirty="0"/>
              <a:t>: </a:t>
            </a:r>
            <a:r>
              <a:rPr lang="fr-CA" dirty="0" err="1"/>
              <a:t>DataProviders</a:t>
            </a:r>
            <a:r>
              <a:rPr lang="fr-CA" dirty="0"/>
              <a:t> (</a:t>
            </a:r>
            <a:r>
              <a:rPr lang="fr-CA" b="1" dirty="0"/>
              <a:t>tests paramétrés</a:t>
            </a:r>
            <a:r>
              <a:rPr lang="fr-CA" dirty="0"/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E12A58-0450-9381-167D-77C9F764F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07485"/>
            <a:ext cx="7796540" cy="2752563"/>
          </a:xfrm>
        </p:spPr>
        <p:txBody>
          <a:bodyPr/>
          <a:lstStyle/>
          <a:p>
            <a:r>
              <a:rPr lang="en-CA" dirty="0"/>
              <a:t>Object[][]</a:t>
            </a:r>
          </a:p>
          <a:p>
            <a:r>
              <a:rPr lang="en-CA" dirty="0"/>
              <a:t>[Test 1, Test 2, Test 3, …]</a:t>
            </a:r>
          </a:p>
          <a:p>
            <a:r>
              <a:rPr lang="en-CA" dirty="0"/>
              <a:t>Test1: [Argument1, Argument2, Argument3, …], …</a:t>
            </a:r>
            <a:endParaRPr lang="fr-CA" dirty="0"/>
          </a:p>
          <a:p>
            <a:r>
              <a:rPr lang="fr-CA" dirty="0"/>
              <a:t>Données externes (ex. fichier Excel) possibles, mais moins idéales pour notre contexte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120303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13" y="630256"/>
            <a:ext cx="8627692" cy="1077229"/>
          </a:xfrm>
        </p:spPr>
        <p:txBody>
          <a:bodyPr/>
          <a:lstStyle/>
          <a:p>
            <a:pPr algn="l"/>
            <a:r>
              <a:rPr lang="fr-CA" dirty="0" err="1"/>
              <a:t>TestNG</a:t>
            </a:r>
            <a:r>
              <a:rPr lang="fr-CA" dirty="0"/>
              <a:t>: </a:t>
            </a:r>
            <a:r>
              <a:rPr lang="fr-CA" dirty="0" err="1"/>
              <a:t>DataProviders</a:t>
            </a:r>
            <a:r>
              <a:rPr lang="fr-CA" dirty="0"/>
              <a:t> (</a:t>
            </a:r>
            <a:r>
              <a:rPr lang="fr-CA" b="1" dirty="0"/>
              <a:t>tests paramétrés</a:t>
            </a:r>
            <a:r>
              <a:rPr lang="fr-CA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AA602-8A97-A18F-4441-58BB321C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520" y="1473804"/>
            <a:ext cx="8627692" cy="48984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6CC12C-0279-1553-74BB-BD5A4A2534BD}"/>
              </a:ext>
            </a:extLst>
          </p:cNvPr>
          <p:cNvSpPr txBox="1"/>
          <p:nvPr/>
        </p:nvSpPr>
        <p:spPr>
          <a:xfrm>
            <a:off x="9907641" y="1691101"/>
            <a:ext cx="1415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(Code de testng.org)</a:t>
            </a:r>
          </a:p>
        </p:txBody>
      </p:sp>
    </p:spTree>
    <p:extLst>
      <p:ext uri="{BB962C8B-B14F-4D97-AF65-F5344CB8AC3E}">
        <p14:creationId xmlns:p14="http://schemas.microsoft.com/office/powerpoint/2010/main" val="26709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B677-D261-18B1-2045-174CBAD54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983" y="1529684"/>
            <a:ext cx="7796540" cy="1731675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fr-CA" sz="4000" dirty="0" err="1"/>
              <a:t>Flaky</a:t>
            </a:r>
            <a:r>
              <a:rPr lang="fr-CA" sz="4000" dirty="0"/>
              <a:t> tests: À ne pas négliger!</a:t>
            </a:r>
          </a:p>
        </p:txBody>
      </p:sp>
    </p:spTree>
    <p:extLst>
      <p:ext uri="{BB962C8B-B14F-4D97-AF65-F5344CB8AC3E}">
        <p14:creationId xmlns:p14="http://schemas.microsoft.com/office/powerpoint/2010/main" val="1876831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EAEB-AB32-A75B-DCEE-F20AD94E3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Références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FBFC721-C7C5-FA43-4842-9355CC2FBA43}"/>
              </a:ext>
            </a:extLst>
          </p:cNvPr>
          <p:cNvSpPr txBox="1">
            <a:spLocks/>
          </p:cNvSpPr>
          <p:nvPr/>
        </p:nvSpPr>
        <p:spPr>
          <a:xfrm>
            <a:off x="2611808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fr-CA" dirty="0"/>
          </a:p>
          <a:p>
            <a:endParaRPr lang="fr-CA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53FD4F-5EBE-F667-41B8-B60B423BE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r>
              <a:rPr lang="fr-CA" b="1" dirty="0">
                <a:hlinkClick r:id="rId2"/>
              </a:rPr>
              <a:t>https://mir.cs.illinois.edu/marinov/publications/LuoETAL14FlakyTestsAnalysis.pdf</a:t>
            </a:r>
            <a:r>
              <a:rPr lang="fr-CA" b="1" dirty="0"/>
              <a:t> (sauf erreur, devrait être l’article  </a:t>
            </a:r>
            <a:r>
              <a:rPr lang="fr-CA" b="1" dirty="0">
                <a:hlinkClick r:id="rId3"/>
              </a:rPr>
              <a:t>https://dl.acm.org/doi/pdf/10.1145/2635868.2635920</a:t>
            </a:r>
            <a:r>
              <a:rPr lang="fr-CA" b="1" dirty="0"/>
              <a:t> )</a:t>
            </a:r>
          </a:p>
          <a:p>
            <a:r>
              <a:rPr lang="fr-CA" b="1" dirty="0">
                <a:hlinkClick r:id="rId4"/>
              </a:rPr>
              <a:t>https://dl.acm.org/doi/abs/10.1145/3428270</a:t>
            </a:r>
            <a:endParaRPr lang="fr-CA" b="1" dirty="0"/>
          </a:p>
          <a:p>
            <a:r>
              <a:rPr lang="fr-CA" b="1" dirty="0">
                <a:hlinkClick r:id="rId5"/>
              </a:rPr>
              <a:t>https://www.testrail.com/blog/flaky-tests/</a:t>
            </a:r>
            <a:endParaRPr lang="fr-CA" b="1" dirty="0"/>
          </a:p>
          <a:p>
            <a:r>
              <a:rPr lang="fr-CA" b="1" dirty="0">
                <a:hlinkClick r:id="rId6"/>
              </a:rPr>
              <a:t>https://dl.acm.org/doi/10.1145/3597503.3639115</a:t>
            </a:r>
            <a:endParaRPr lang="fr-CA" b="1" dirty="0"/>
          </a:p>
          <a:p>
            <a:r>
              <a:rPr lang="fr-CA" b="1" dirty="0">
                <a:hlinkClick r:id="rId7"/>
              </a:rPr>
              <a:t>https://pypi.org/project/pytest-rerunfailures/</a:t>
            </a:r>
            <a:endParaRPr lang="fr-CA" b="1" dirty="0"/>
          </a:p>
          <a:p>
            <a:r>
              <a:rPr lang="fr-CA" b="1" dirty="0">
                <a:hlinkClick r:id="rId8"/>
              </a:rPr>
              <a:t>https://testng.org/</a:t>
            </a:r>
            <a:endParaRPr lang="fr-CA" b="1" dirty="0"/>
          </a:p>
        </p:txBody>
      </p:sp>
    </p:spTree>
    <p:extLst>
      <p:ext uri="{BB962C8B-B14F-4D97-AF65-F5344CB8AC3E}">
        <p14:creationId xmlns:p14="http://schemas.microsoft.com/office/powerpoint/2010/main" val="350087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Définition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615236"/>
            <a:ext cx="7796540" cy="1656284"/>
          </a:xfrm>
        </p:spPr>
        <p:txBody>
          <a:bodyPr>
            <a:normAutofit lnSpcReduction="10000"/>
          </a:bodyPr>
          <a:lstStyle/>
          <a:p>
            <a:r>
              <a:rPr lang="fr-CA" dirty="0"/>
              <a:t>Tests qui passent et échouent de façon variable sans modification ni au code, ni au code de test</a:t>
            </a:r>
          </a:p>
          <a:p>
            <a:r>
              <a:rPr lang="fr-CA" dirty="0"/>
              <a:t>Tests habituels sont déterministes. Les </a:t>
            </a:r>
            <a:r>
              <a:rPr lang="en-CA" dirty="0"/>
              <a:t>“flaky tests” </a:t>
            </a:r>
            <a:r>
              <a:rPr lang="en-CA" dirty="0" err="1"/>
              <a:t>ont</a:t>
            </a:r>
            <a:r>
              <a:rPr lang="en-CA" dirty="0"/>
              <a:t> un </a:t>
            </a:r>
            <a:r>
              <a:rPr lang="en-CA" dirty="0" err="1"/>
              <a:t>comportement</a:t>
            </a:r>
            <a:r>
              <a:rPr lang="en-CA" dirty="0"/>
              <a:t> </a:t>
            </a:r>
            <a:r>
              <a:rPr lang="fr-CA" b="1" dirty="0"/>
              <a:t>non-déterministe</a:t>
            </a:r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ED6F2-2F48-3AE0-2CCF-E896741C6B1B}"/>
              </a:ext>
            </a:extLst>
          </p:cNvPr>
          <p:cNvSpPr txBox="1"/>
          <p:nvPr/>
        </p:nvSpPr>
        <p:spPr>
          <a:xfrm>
            <a:off x="4624137" y="3838096"/>
            <a:ext cx="2943726" cy="214526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CA" sz="2000" dirty="0"/>
              <a:t>Exécution 1:    </a:t>
            </a:r>
            <a:r>
              <a:rPr lang="fr-CA" sz="2000" dirty="0">
                <a:solidFill>
                  <a:srgbClr val="FF0000"/>
                </a:solidFill>
              </a:rPr>
              <a:t>Échec</a:t>
            </a:r>
          </a:p>
          <a:p>
            <a:r>
              <a:rPr lang="fr-CA" sz="2000" dirty="0"/>
              <a:t>Exécution 2:    </a:t>
            </a:r>
            <a:r>
              <a:rPr lang="fr-CA" sz="2000" dirty="0">
                <a:solidFill>
                  <a:srgbClr val="FF0000"/>
                </a:solidFill>
              </a:rPr>
              <a:t>Échec</a:t>
            </a:r>
          </a:p>
          <a:p>
            <a:r>
              <a:rPr lang="fr-CA" sz="2000" dirty="0"/>
              <a:t>Exécution 3:    </a:t>
            </a:r>
            <a:r>
              <a:rPr lang="fr-CA" sz="2000" dirty="0">
                <a:solidFill>
                  <a:srgbClr val="92D050"/>
                </a:solidFill>
              </a:rPr>
              <a:t>Succès</a:t>
            </a:r>
          </a:p>
          <a:p>
            <a:r>
              <a:rPr lang="fr-CA" sz="2000" dirty="0"/>
              <a:t>Exécution 4:    </a:t>
            </a:r>
            <a:r>
              <a:rPr lang="fr-CA" sz="2000" dirty="0">
                <a:solidFill>
                  <a:srgbClr val="FF0000"/>
                </a:solidFill>
              </a:rPr>
              <a:t>Échec</a:t>
            </a:r>
          </a:p>
          <a:p>
            <a:r>
              <a:rPr lang="fr-CA" sz="2000" dirty="0"/>
              <a:t>Exécution 5:    </a:t>
            </a:r>
            <a:r>
              <a:rPr lang="fr-CA" sz="2000" dirty="0">
                <a:solidFill>
                  <a:srgbClr val="92D050"/>
                </a:solidFill>
              </a:rPr>
              <a:t>Succès</a:t>
            </a:r>
          </a:p>
          <a:p>
            <a:r>
              <a:rPr lang="fr-CA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4621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983D-22E7-4DF6-F100-CE82C945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Importance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4F04D-5D60-2F9C-1009-CD2FF41A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703" y="1757476"/>
            <a:ext cx="7796540" cy="680924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fr-CA" dirty="0"/>
              <a:t>Problème soulevé par plusieurs organisations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2276FE-0785-8044-7267-B9C7F7C8182E}"/>
              </a:ext>
            </a:extLst>
          </p:cNvPr>
          <p:cNvSpPr txBox="1">
            <a:spLocks/>
          </p:cNvSpPr>
          <p:nvPr/>
        </p:nvSpPr>
        <p:spPr>
          <a:xfrm>
            <a:off x="2794304" y="2438400"/>
            <a:ext cx="2425070" cy="2351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Facebook</a:t>
            </a:r>
          </a:p>
          <a:p>
            <a:r>
              <a:rPr lang="en-CA" dirty="0"/>
              <a:t>Google</a:t>
            </a:r>
          </a:p>
          <a:p>
            <a:r>
              <a:rPr lang="en-CA" dirty="0"/>
              <a:t>Microsoft</a:t>
            </a:r>
          </a:p>
          <a:p>
            <a:r>
              <a:rPr lang="en-CA" dirty="0"/>
              <a:t>Huawei</a:t>
            </a:r>
            <a:endParaRPr lang="fr-CA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E95E130-CE0E-2236-B3D0-0F6965806BD0}"/>
              </a:ext>
            </a:extLst>
          </p:cNvPr>
          <p:cNvSpPr txBox="1">
            <a:spLocks/>
          </p:cNvSpPr>
          <p:nvPr/>
        </p:nvSpPr>
        <p:spPr>
          <a:xfrm>
            <a:off x="6363028" y="2326640"/>
            <a:ext cx="2425070" cy="2463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Mozilla</a:t>
            </a:r>
          </a:p>
          <a:p>
            <a:r>
              <a:rPr lang="en-CA" dirty="0"/>
              <a:t>Netflix</a:t>
            </a:r>
          </a:p>
          <a:p>
            <a:r>
              <a:rPr lang="en-CA" dirty="0"/>
              <a:t>Salesforce</a:t>
            </a:r>
          </a:p>
          <a:p>
            <a:r>
              <a:rPr lang="en-CA" dirty="0" err="1"/>
              <a:t>ThoughtWorks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78769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Impacts des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29897"/>
            <a:ext cx="8649899" cy="3398184"/>
          </a:xfrm>
        </p:spPr>
        <p:txBody>
          <a:bodyPr/>
          <a:lstStyle/>
          <a:p>
            <a:r>
              <a:rPr lang="en-CA" dirty="0" err="1"/>
              <a:t>Diminue</a:t>
            </a:r>
            <a:r>
              <a:rPr lang="en-CA" dirty="0"/>
              <a:t> la </a:t>
            </a:r>
            <a:r>
              <a:rPr lang="en-CA" dirty="0" err="1"/>
              <a:t>confiance</a:t>
            </a:r>
            <a:r>
              <a:rPr lang="en-CA" dirty="0"/>
              <a:t> </a:t>
            </a:r>
            <a:r>
              <a:rPr lang="en-CA" dirty="0" err="1"/>
              <a:t>envers</a:t>
            </a:r>
            <a:r>
              <a:rPr lang="en-CA" dirty="0"/>
              <a:t> les tests</a:t>
            </a:r>
          </a:p>
          <a:p>
            <a:r>
              <a:rPr lang="en-CA" dirty="0" err="1"/>
              <a:t>Coût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temps et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ressources</a:t>
            </a:r>
            <a:r>
              <a:rPr lang="en-CA" dirty="0"/>
              <a:t> pour:</a:t>
            </a:r>
          </a:p>
          <a:p>
            <a:pPr lvl="1"/>
            <a:r>
              <a:rPr lang="en-CA" dirty="0"/>
              <a:t>La </a:t>
            </a:r>
            <a:r>
              <a:rPr lang="en-CA" dirty="0" err="1"/>
              <a:t>détection</a:t>
            </a:r>
            <a:endParaRPr lang="en-CA" dirty="0"/>
          </a:p>
          <a:p>
            <a:pPr lvl="1"/>
            <a:r>
              <a:rPr lang="en-CA" dirty="0"/>
              <a:t>La </a:t>
            </a:r>
            <a:r>
              <a:rPr lang="en-CA" dirty="0" err="1"/>
              <a:t>réparation</a:t>
            </a:r>
            <a:endParaRPr lang="en-CA" dirty="0"/>
          </a:p>
          <a:p>
            <a:r>
              <a:rPr lang="fr-CA" dirty="0"/>
              <a:t>Réduit la vitesse et la progression du développement</a:t>
            </a:r>
          </a:p>
          <a:p>
            <a:r>
              <a:rPr lang="fr-CA" dirty="0"/>
              <a:t>Mène à ignorer certains tests ou certains problèmes</a:t>
            </a:r>
          </a:p>
        </p:txBody>
      </p:sp>
    </p:spTree>
    <p:extLst>
      <p:ext uri="{BB962C8B-B14F-4D97-AF65-F5344CB8AC3E}">
        <p14:creationId xmlns:p14="http://schemas.microsoft.com/office/powerpoint/2010/main" val="18856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CA" dirty="0"/>
              <a:t>Identification des « </a:t>
            </a:r>
            <a:r>
              <a:rPr lang="fr-CA" dirty="0" err="1"/>
              <a:t>flaky</a:t>
            </a:r>
            <a:r>
              <a:rPr lang="fr-CA" dirty="0"/>
              <a:t> tests 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21840"/>
            <a:ext cx="8649899" cy="2672080"/>
          </a:xfrm>
        </p:spPr>
        <p:txBody>
          <a:bodyPr>
            <a:normAutofit/>
          </a:bodyPr>
          <a:lstStyle/>
          <a:p>
            <a:pPr marL="6160" indent="0">
              <a:buNone/>
            </a:pPr>
            <a:endParaRPr lang="fr-CA" dirty="0"/>
          </a:p>
          <a:p>
            <a:r>
              <a:rPr lang="fr-CA" dirty="0"/>
              <a:t>Résultats différents sur plusieurs exécutions </a:t>
            </a:r>
            <a:r>
              <a:rPr lang="fr-CA" b="1" dirty="0"/>
              <a:t>sans modifications</a:t>
            </a:r>
            <a:r>
              <a:rPr lang="fr-CA" dirty="0"/>
              <a:t>, donc on peut les identifier en répétant leur exécution</a:t>
            </a:r>
          </a:p>
          <a:p>
            <a:r>
              <a:rPr lang="fr-CA" dirty="0"/>
              <a:t>Analyse de l’historique des tests exécutés</a:t>
            </a:r>
          </a:p>
          <a:p>
            <a:r>
              <a:rPr lang="fr-CA" dirty="0"/>
              <a:t>Vérifier si les tests sont sensibles à l’ordre de leur exécution</a:t>
            </a:r>
          </a:p>
          <a:p>
            <a:pPr marL="616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584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C</a:t>
            </a:r>
            <a:r>
              <a:rPr lang="fr-CA" dirty="0" err="1"/>
              <a:t>auses</a:t>
            </a:r>
            <a:r>
              <a:rPr lang="fr-CA" dirty="0"/>
              <a:t> communes de « </a:t>
            </a:r>
            <a:r>
              <a:rPr lang="fr-CA" dirty="0" err="1"/>
              <a:t>flaky</a:t>
            </a:r>
            <a:r>
              <a:rPr lang="fr-CA" dirty="0"/>
              <a:t> tests »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1540042"/>
            <a:ext cx="8649899" cy="4870918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fr-CA" dirty="0"/>
              <a:t>Apparition des </a:t>
            </a:r>
            <a:r>
              <a:rPr lang="fr-CA" dirty="0" err="1"/>
              <a:t>flaky</a:t>
            </a:r>
            <a:r>
              <a:rPr lang="fr-CA" dirty="0"/>
              <a:t> tests, que ce soit</a:t>
            </a:r>
          </a:p>
          <a:p>
            <a:r>
              <a:rPr lang="fr-CA" dirty="0"/>
              <a:t>De nouveaux tests</a:t>
            </a:r>
          </a:p>
          <a:p>
            <a:r>
              <a:rPr lang="fr-CA" dirty="0"/>
              <a:t>Des tests existants</a:t>
            </a:r>
          </a:p>
          <a:p>
            <a:pPr marL="6160" indent="0">
              <a:buNone/>
            </a:pPr>
            <a:endParaRPr lang="fr-CA" b="1" dirty="0"/>
          </a:p>
          <a:p>
            <a:pPr marL="6160" indent="0">
              <a:buNone/>
            </a:pPr>
            <a:r>
              <a:rPr lang="fr-CA" b="1" dirty="0"/>
              <a:t>Dépendance sur des systèmes externes</a:t>
            </a:r>
          </a:p>
          <a:p>
            <a:r>
              <a:rPr lang="fr-CA" dirty="0"/>
              <a:t>Réseaux, librairies, APIs, bases de données, réseaux…</a:t>
            </a:r>
          </a:p>
          <a:p>
            <a:r>
              <a:rPr lang="fr-CA" dirty="0"/>
              <a:t>Solution: </a:t>
            </a:r>
          </a:p>
          <a:p>
            <a:pPr lvl="1"/>
            <a:r>
              <a:rPr lang="fr-CA" dirty="0"/>
              <a:t>Identifier et éviter</a:t>
            </a:r>
          </a:p>
          <a:p>
            <a:pPr lvl="1"/>
            <a:r>
              <a:rPr lang="fr-CA" dirty="0"/>
              <a:t>Utilisation du </a:t>
            </a:r>
            <a:r>
              <a:rPr lang="en-CA" dirty="0"/>
              <a:t>“mocking” (</a:t>
            </a:r>
            <a:r>
              <a:rPr lang="fr-CA" dirty="0" err="1"/>
              <a:t>WireMock</a:t>
            </a:r>
            <a:r>
              <a:rPr lang="fr-CA" dirty="0"/>
              <a:t>, </a:t>
            </a:r>
            <a:r>
              <a:rPr lang="fr-CA" dirty="0" err="1"/>
              <a:t>Mockito</a:t>
            </a:r>
            <a:r>
              <a:rPr lang="fr-CA" dirty="0"/>
              <a:t>, Sinon.js, etc.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396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C</a:t>
            </a:r>
            <a:r>
              <a:rPr lang="fr-CA" dirty="0" err="1"/>
              <a:t>auses</a:t>
            </a:r>
            <a:r>
              <a:rPr lang="fr-CA" dirty="0"/>
              <a:t> communes de « </a:t>
            </a:r>
            <a:r>
              <a:rPr lang="fr-CA" dirty="0" err="1"/>
              <a:t>flaky</a:t>
            </a:r>
            <a:r>
              <a:rPr lang="fr-CA" dirty="0"/>
              <a:t> tests »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360" y="1513840"/>
            <a:ext cx="9225279" cy="4886960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fr-CA" b="1" dirty="0"/>
              <a:t>Concurrence</a:t>
            </a:r>
          </a:p>
          <a:p>
            <a:r>
              <a:rPr lang="en-CA" dirty="0"/>
              <a:t>Ex</a:t>
            </a:r>
            <a:r>
              <a:rPr lang="fr-CA" dirty="0" err="1"/>
              <a:t>écution</a:t>
            </a:r>
            <a:r>
              <a:rPr lang="fr-CA" dirty="0"/>
              <a:t> de tests en parallèle</a:t>
            </a:r>
          </a:p>
          <a:p>
            <a:r>
              <a:rPr lang="fr-CA" dirty="0"/>
              <a:t>Solution: Éviter, ou modifier les tests pour qu’ils puissent s’exécuter en parallèle</a:t>
            </a:r>
            <a:endParaRPr lang="en-CA" dirty="0"/>
          </a:p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r>
              <a:rPr lang="en-CA" b="1" dirty="0" err="1"/>
              <a:t>Problèmes</a:t>
            </a:r>
            <a:r>
              <a:rPr lang="en-CA" b="1" dirty="0"/>
              <a:t> de synchronisation, “Async wait”</a:t>
            </a:r>
            <a:endParaRPr lang="fr-CA" b="1" dirty="0"/>
          </a:p>
          <a:p>
            <a:r>
              <a:rPr lang="en-CA" b="1" dirty="0" err="1"/>
              <a:t>Problème</a:t>
            </a:r>
            <a:r>
              <a:rPr lang="en-CA" b="1" dirty="0"/>
              <a:t> le plus courant</a:t>
            </a:r>
          </a:p>
          <a:p>
            <a:r>
              <a:rPr lang="en-CA" dirty="0"/>
              <a:t>Tests qui </a:t>
            </a:r>
            <a:r>
              <a:rPr lang="en-CA" dirty="0" err="1"/>
              <a:t>dépendent</a:t>
            </a:r>
            <a:r>
              <a:rPr lang="en-CA" dirty="0"/>
              <a:t> du temps </a:t>
            </a:r>
            <a:r>
              <a:rPr lang="en-CA" dirty="0" err="1"/>
              <a:t>d’exécution</a:t>
            </a:r>
            <a:r>
              <a:rPr lang="en-CA" dirty="0"/>
              <a:t> de </a:t>
            </a:r>
            <a:r>
              <a:rPr lang="en-CA" dirty="0" err="1"/>
              <a:t>certaines</a:t>
            </a:r>
            <a:r>
              <a:rPr lang="en-CA" dirty="0"/>
              <a:t> </a:t>
            </a:r>
            <a:r>
              <a:rPr lang="en-CA" dirty="0" err="1"/>
              <a:t>opérations</a:t>
            </a:r>
            <a:r>
              <a:rPr lang="en-CA" dirty="0"/>
              <a:t> </a:t>
            </a:r>
            <a:r>
              <a:rPr lang="en-CA" dirty="0" err="1"/>
              <a:t>en</a:t>
            </a:r>
            <a:r>
              <a:rPr lang="en-CA" dirty="0"/>
              <a:t> </a:t>
            </a:r>
            <a:r>
              <a:rPr lang="en-CA" dirty="0" err="1"/>
              <a:t>parallèle</a:t>
            </a:r>
            <a:endParaRPr lang="en-CA" dirty="0"/>
          </a:p>
          <a:p>
            <a:r>
              <a:rPr lang="en-CA" dirty="0"/>
              <a:t>Solution: </a:t>
            </a:r>
            <a:r>
              <a:rPr lang="fr-CA" dirty="0"/>
              <a:t>Ajuster la synchronisation et l’attente. Éviter les attentes fixes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4039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67B3-AF40-E48A-00C0-FFEB83A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C</a:t>
            </a:r>
            <a:r>
              <a:rPr lang="fr-CA" dirty="0" err="1"/>
              <a:t>auses</a:t>
            </a:r>
            <a:r>
              <a:rPr lang="fr-CA" dirty="0"/>
              <a:t> communes de « </a:t>
            </a:r>
            <a:r>
              <a:rPr lang="fr-CA" dirty="0" err="1"/>
              <a:t>flaky</a:t>
            </a:r>
            <a:r>
              <a:rPr lang="fr-CA" dirty="0"/>
              <a:t> tests »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C395-311A-4690-4F9D-60AECF72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3360" y="1696720"/>
            <a:ext cx="9225279" cy="4724400"/>
          </a:xfrm>
        </p:spPr>
        <p:txBody>
          <a:bodyPr>
            <a:normAutofit fontScale="92500" lnSpcReduction="20000"/>
          </a:bodyPr>
          <a:lstStyle/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r>
              <a:rPr lang="fr-CA" b="1" dirty="0"/>
              <a:t>Contexte de test non-déterministe</a:t>
            </a:r>
          </a:p>
          <a:p>
            <a:r>
              <a:rPr lang="en-CA" dirty="0"/>
              <a:t>Entrées </a:t>
            </a:r>
            <a:r>
              <a:rPr lang="en-CA" dirty="0" err="1"/>
              <a:t>aléatoires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dépendances</a:t>
            </a:r>
            <a:r>
              <a:rPr lang="en-CA" dirty="0"/>
              <a:t> sur </a:t>
            </a:r>
            <a:r>
              <a:rPr lang="en-CA" dirty="0" err="1"/>
              <a:t>l’état</a:t>
            </a:r>
            <a:r>
              <a:rPr lang="en-CA" dirty="0"/>
              <a:t> </a:t>
            </a:r>
            <a:r>
              <a:rPr lang="en-CA" dirty="0" err="1"/>
              <a:t>d’autres</a:t>
            </a:r>
            <a:r>
              <a:rPr lang="en-CA" dirty="0"/>
              <a:t> </a:t>
            </a:r>
            <a:r>
              <a:rPr lang="en-CA" dirty="0" err="1"/>
              <a:t>composants</a:t>
            </a:r>
            <a:r>
              <a:rPr lang="en-CA" dirty="0"/>
              <a:t>, e. g. variables</a:t>
            </a:r>
          </a:p>
          <a:p>
            <a:r>
              <a:rPr lang="en-CA" dirty="0"/>
              <a:t>Solution: </a:t>
            </a:r>
            <a:r>
              <a:rPr lang="en-CA" dirty="0" err="1"/>
              <a:t>Utiliser</a:t>
            </a:r>
            <a:r>
              <a:rPr lang="en-CA" dirty="0"/>
              <a:t> des entrées </a:t>
            </a:r>
            <a:r>
              <a:rPr lang="en-CA" dirty="0" err="1"/>
              <a:t>constantes</a:t>
            </a:r>
            <a:r>
              <a:rPr lang="en-CA" dirty="0"/>
              <a:t> et </a:t>
            </a:r>
            <a:r>
              <a:rPr lang="en-CA" dirty="0" err="1"/>
              <a:t>s’assurer</a:t>
            </a:r>
            <a:r>
              <a:rPr lang="en-CA" dirty="0"/>
              <a:t> que les </a:t>
            </a:r>
            <a:r>
              <a:rPr lang="en-CA" dirty="0" err="1"/>
              <a:t>composants</a:t>
            </a:r>
            <a:r>
              <a:rPr lang="en-CA" dirty="0"/>
              <a:t> </a:t>
            </a:r>
            <a:r>
              <a:rPr lang="en-CA" dirty="0" err="1"/>
              <a:t>soient</a:t>
            </a:r>
            <a:r>
              <a:rPr lang="en-CA" dirty="0"/>
              <a:t> dans le bon état </a:t>
            </a:r>
            <a:r>
              <a:rPr lang="en-CA" dirty="0" err="1"/>
              <a:t>lors</a:t>
            </a:r>
            <a:r>
              <a:rPr lang="en-CA" dirty="0"/>
              <a:t> de </a:t>
            </a:r>
            <a:r>
              <a:rPr lang="en-CA" dirty="0" err="1"/>
              <a:t>l’exécution</a:t>
            </a:r>
            <a:r>
              <a:rPr lang="en-CA" dirty="0"/>
              <a:t> du test</a:t>
            </a:r>
          </a:p>
          <a:p>
            <a:endParaRPr lang="en-CA" dirty="0"/>
          </a:p>
          <a:p>
            <a:pPr marL="6160" indent="0">
              <a:buNone/>
            </a:pPr>
            <a:r>
              <a:rPr lang="fr-CA" b="1" dirty="0"/>
              <a:t>Instabilité de l’environnement de test</a:t>
            </a:r>
          </a:p>
          <a:p>
            <a:r>
              <a:rPr lang="en-CA" dirty="0" err="1"/>
              <a:t>Différences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changements</a:t>
            </a:r>
            <a:r>
              <a:rPr lang="en-CA" dirty="0"/>
              <a:t> de </a:t>
            </a:r>
            <a:r>
              <a:rPr lang="en-CA" dirty="0" err="1"/>
              <a:t>l’environnement</a:t>
            </a:r>
            <a:r>
              <a:rPr lang="en-CA" dirty="0"/>
              <a:t> de test: Versions de </a:t>
            </a:r>
            <a:r>
              <a:rPr lang="en-CA" dirty="0" err="1"/>
              <a:t>logiciels</a:t>
            </a:r>
            <a:r>
              <a:rPr lang="en-CA" dirty="0"/>
              <a:t>, configurations (du </a:t>
            </a:r>
            <a:r>
              <a:rPr lang="en-CA" dirty="0" err="1"/>
              <a:t>logiciel</a:t>
            </a:r>
            <a:r>
              <a:rPr lang="en-CA" dirty="0"/>
              <a:t> et de test)</a:t>
            </a:r>
          </a:p>
          <a:p>
            <a:r>
              <a:rPr lang="en-CA" dirty="0"/>
              <a:t>Solution: </a:t>
            </a:r>
            <a:r>
              <a:rPr lang="en-CA" dirty="0" err="1"/>
              <a:t>Avoir</a:t>
            </a:r>
            <a:r>
              <a:rPr lang="en-CA" dirty="0"/>
              <a:t> un </a:t>
            </a:r>
            <a:r>
              <a:rPr lang="en-CA" dirty="0" err="1"/>
              <a:t>environnement</a:t>
            </a:r>
            <a:r>
              <a:rPr lang="en-CA" dirty="0"/>
              <a:t> de test le plus stable et</a:t>
            </a:r>
            <a:r>
              <a:rPr lang="fr-CA" dirty="0"/>
              <a:t> invariable possible. Documenter l’environnement et les conditions de test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14268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1278</TotalTime>
  <Words>1050</Words>
  <Application>Microsoft Office PowerPoint</Application>
  <PresentationFormat>Widescreen</PresentationFormat>
  <Paragraphs>160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MS Shell Dlg 2</vt:lpstr>
      <vt:lpstr>Wingdings</vt:lpstr>
      <vt:lpstr>Wingdings 3</vt:lpstr>
      <vt:lpstr>Madison</vt:lpstr>
      <vt:lpstr>« Flaky tests » </vt:lpstr>
      <vt:lpstr>Déroulement</vt:lpstr>
      <vt:lpstr>Définition</vt:lpstr>
      <vt:lpstr>Importance</vt:lpstr>
      <vt:lpstr>Impacts des « flaky tests »</vt:lpstr>
      <vt:lpstr>Identification des « flaky tests »</vt:lpstr>
      <vt:lpstr>Causes communes de « flaky tests »  </vt:lpstr>
      <vt:lpstr>Causes communes de « flaky tests »  </vt:lpstr>
      <vt:lpstr>Causes communes de « flaky tests »  </vt:lpstr>
      <vt:lpstr>Async wait: FlakeSync</vt:lpstr>
      <vt:lpstr>PowerPoint Presentation</vt:lpstr>
      <vt:lpstr>Prévention des « flaky tests »</vt:lpstr>
      <vt:lpstr>Trouver et réparer les « flaky tests »</vt:lpstr>
      <vt:lpstr>Trouver et réparer les « flaky tests »</vt:lpstr>
      <vt:lpstr>Outil principal: La ré-exécution</vt:lpstr>
      <vt:lpstr>Pytest-rerun-failures</vt:lpstr>
      <vt:lpstr>Pytest-rerun-failures</vt:lpstr>
      <vt:lpstr>PowerPoint Presentation</vt:lpstr>
      <vt:lpstr>TestNG: Ré-exécution des tests ayant échoué</vt:lpstr>
      <vt:lpstr>TestNG: Ré-exécution des tests ayant échoué</vt:lpstr>
      <vt:lpstr>TestNG: DataProviders (tests paramétrés)</vt:lpstr>
      <vt:lpstr>TestNG: DataProviders (tests paramétrés)</vt:lpstr>
      <vt:lpstr>Conclusion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Miller</dc:creator>
  <cp:lastModifiedBy>Samuel Miller</cp:lastModifiedBy>
  <cp:revision>13</cp:revision>
  <dcterms:created xsi:type="dcterms:W3CDTF">2024-10-01T17:01:22Z</dcterms:created>
  <dcterms:modified xsi:type="dcterms:W3CDTF">2024-10-03T14:51:19Z</dcterms:modified>
</cp:coreProperties>
</file>