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2B56F7-9DB6-4DD9-AB1F-BCB05EB23916}" type="datetimeFigureOut">
              <a:rPr lang="en-US" smtClean="0"/>
              <a:t>6/6/2020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04139-F6E3-44C8-9D73-77B056059B62}" type="slidenum">
              <a:rPr lang="en-US" smtClean="0"/>
              <a:t>‹#›</a:t>
            </a:fld>
            <a:endParaRPr lang="en-US"/>
          </a:p>
        </p:txBody>
      </p:sp>
    </p:spTree>
    <p:extLst>
      <p:ext uri="{BB962C8B-B14F-4D97-AF65-F5344CB8AC3E}">
        <p14:creationId xmlns:p14="http://schemas.microsoft.com/office/powerpoint/2010/main" val="364258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Algoritmul</a:t>
            </a:r>
            <a:r>
              <a:rPr lang="en-US" baseline="0" dirty="0" smtClean="0"/>
              <a:t> C++ se </a:t>
            </a:r>
            <a:r>
              <a:rPr lang="en-US" baseline="0" dirty="0" err="1" smtClean="0"/>
              <a:t>va</a:t>
            </a:r>
            <a:r>
              <a:rPr lang="en-US" baseline="0" dirty="0" smtClean="0"/>
              <a:t> </a:t>
            </a:r>
            <a:r>
              <a:rPr lang="en-US" baseline="0" dirty="0" err="1" smtClean="0"/>
              <a:t>găsi</a:t>
            </a:r>
            <a:r>
              <a:rPr lang="en-US" baseline="0" dirty="0" smtClean="0"/>
              <a:t> </a:t>
            </a:r>
            <a:r>
              <a:rPr lang="en-US" baseline="0" dirty="0" err="1" smtClean="0"/>
              <a:t>în</a:t>
            </a:r>
            <a:r>
              <a:rPr lang="en-US" baseline="0" dirty="0" smtClean="0"/>
              <a:t> </a:t>
            </a:r>
            <a:r>
              <a:rPr lang="en-US" baseline="0" dirty="0" err="1" smtClean="0"/>
              <a:t>arhiva</a:t>
            </a:r>
            <a:r>
              <a:rPr lang="en-US" baseline="0" dirty="0" smtClean="0"/>
              <a:t> </a:t>
            </a:r>
            <a:r>
              <a:rPr lang="en-US" baseline="0" dirty="0" err="1" smtClean="0"/>
              <a:t>atașată</a:t>
            </a:r>
            <a:r>
              <a:rPr lang="en-US" baseline="0" dirty="0" smtClean="0"/>
              <a:t> ( </a:t>
            </a:r>
            <a:r>
              <a:rPr lang="en-US" baseline="0" dirty="0" err="1" smtClean="0"/>
              <a:t>fișierul</a:t>
            </a:r>
            <a:r>
              <a:rPr lang="en-US" baseline="0" smtClean="0"/>
              <a:t> kruskal.cpp )</a:t>
            </a:r>
            <a:endParaRPr lang="en-US" dirty="0"/>
          </a:p>
        </p:txBody>
      </p:sp>
      <p:sp>
        <p:nvSpPr>
          <p:cNvPr id="4" name="Slide Number Placeholder 3"/>
          <p:cNvSpPr>
            <a:spLocks noGrp="1"/>
          </p:cNvSpPr>
          <p:nvPr>
            <p:ph type="sldNum" sz="quarter" idx="10"/>
          </p:nvPr>
        </p:nvSpPr>
        <p:spPr/>
        <p:txBody>
          <a:bodyPr/>
          <a:lstStyle/>
          <a:p>
            <a:fld id="{46104139-F6E3-44C8-9D73-77B056059B62}" type="slidenum">
              <a:rPr lang="en-US" smtClean="0"/>
              <a:t>8</a:t>
            </a:fld>
            <a:endParaRPr lang="en-US"/>
          </a:p>
        </p:txBody>
      </p:sp>
    </p:spTree>
    <p:extLst>
      <p:ext uri="{BB962C8B-B14F-4D97-AF65-F5344CB8AC3E}">
        <p14:creationId xmlns:p14="http://schemas.microsoft.com/office/powerpoint/2010/main" val="270859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Algoritmul</a:t>
            </a:r>
            <a:r>
              <a:rPr lang="en-US" dirty="0" smtClean="0"/>
              <a:t> C++ se </a:t>
            </a:r>
            <a:r>
              <a:rPr lang="en-US" dirty="0" err="1" smtClean="0"/>
              <a:t>va</a:t>
            </a:r>
            <a:r>
              <a:rPr lang="en-US" dirty="0" smtClean="0"/>
              <a:t> </a:t>
            </a:r>
            <a:r>
              <a:rPr lang="en-US" dirty="0" err="1" smtClean="0"/>
              <a:t>găsi</a:t>
            </a:r>
            <a:r>
              <a:rPr lang="en-US" dirty="0" smtClean="0"/>
              <a:t> </a:t>
            </a:r>
            <a:r>
              <a:rPr lang="en-US" dirty="0" err="1" smtClean="0"/>
              <a:t>în</a:t>
            </a:r>
            <a:r>
              <a:rPr lang="en-US" dirty="0" smtClean="0"/>
              <a:t> </a:t>
            </a:r>
            <a:r>
              <a:rPr lang="en-US" dirty="0" err="1" smtClean="0"/>
              <a:t>arhiva</a:t>
            </a:r>
            <a:r>
              <a:rPr lang="en-US" dirty="0" smtClean="0"/>
              <a:t> </a:t>
            </a:r>
            <a:r>
              <a:rPr lang="en-US" dirty="0" err="1" smtClean="0"/>
              <a:t>atașată</a:t>
            </a:r>
            <a:r>
              <a:rPr lang="en-US" dirty="0" smtClean="0"/>
              <a:t> (</a:t>
            </a:r>
            <a:r>
              <a:rPr lang="en-US" baseline="0" dirty="0" smtClean="0"/>
              <a:t> </a:t>
            </a:r>
            <a:r>
              <a:rPr lang="en-US" baseline="0" dirty="0" err="1" smtClean="0"/>
              <a:t>fișierul</a:t>
            </a:r>
            <a:r>
              <a:rPr lang="en-US" baseline="0" dirty="0" smtClean="0"/>
              <a:t> prim.cpp )</a:t>
            </a:r>
            <a:endParaRPr lang="en-US" dirty="0"/>
          </a:p>
        </p:txBody>
      </p:sp>
      <p:sp>
        <p:nvSpPr>
          <p:cNvPr id="4" name="Slide Number Placeholder 3"/>
          <p:cNvSpPr>
            <a:spLocks noGrp="1"/>
          </p:cNvSpPr>
          <p:nvPr>
            <p:ph type="sldNum" sz="quarter" idx="10"/>
          </p:nvPr>
        </p:nvSpPr>
        <p:spPr/>
        <p:txBody>
          <a:bodyPr/>
          <a:lstStyle/>
          <a:p>
            <a:fld id="{46104139-F6E3-44C8-9D73-77B056059B62}" type="slidenum">
              <a:rPr lang="en-US" smtClean="0"/>
              <a:t>13</a:t>
            </a:fld>
            <a:endParaRPr lang="en-US"/>
          </a:p>
        </p:txBody>
      </p:sp>
    </p:spTree>
    <p:extLst>
      <p:ext uri="{BB962C8B-B14F-4D97-AF65-F5344CB8AC3E}">
        <p14:creationId xmlns:p14="http://schemas.microsoft.com/office/powerpoint/2010/main" val="240485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C67539-B12F-4E71-A0D2-80A50FD6E63F}"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8D30-C439-4B0F-9A67-DC3FF1D478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C67539-B12F-4E71-A0D2-80A50FD6E63F}"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8D30-C439-4B0F-9A67-DC3FF1D478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C67539-B12F-4E71-A0D2-80A50FD6E63F}"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8D30-C439-4B0F-9A67-DC3FF1D478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C67539-B12F-4E71-A0D2-80A50FD6E63F}"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8D30-C439-4B0F-9A67-DC3FF1D478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6C67539-B12F-4E71-A0D2-80A50FD6E63F}"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8D30-C439-4B0F-9A67-DC3FF1D478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C67539-B12F-4E71-A0D2-80A50FD6E63F}"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58D30-C439-4B0F-9A67-DC3FF1D478D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C67539-B12F-4E71-A0D2-80A50FD6E63F}" type="datetimeFigureOut">
              <a:rPr lang="en-US" smtClean="0"/>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58D30-C439-4B0F-9A67-DC3FF1D478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C67539-B12F-4E71-A0D2-80A50FD6E63F}" type="datetimeFigureOut">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58D30-C439-4B0F-9A67-DC3FF1D478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67539-B12F-4E71-A0D2-80A50FD6E63F}" type="datetimeFigureOut">
              <a:rPr lang="en-US" smtClean="0"/>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58D30-C439-4B0F-9A67-DC3FF1D478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6C67539-B12F-4E71-A0D2-80A50FD6E63F}" type="datetimeFigureOut">
              <a:rPr lang="en-US" smtClean="0"/>
              <a:t>6/6/2020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A958D30-C439-4B0F-9A67-DC3FF1D478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C67539-B12F-4E71-A0D2-80A50FD6E63F}"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58D30-C439-4B0F-9A67-DC3FF1D478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6C67539-B12F-4E71-A0D2-80A50FD6E63F}" type="datetimeFigureOut">
              <a:rPr lang="en-US" smtClean="0"/>
              <a:t>6/6/2020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A958D30-C439-4B0F-9A67-DC3FF1D478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4267200" cy="381000"/>
          </a:xfrm>
        </p:spPr>
        <p:txBody>
          <a:bodyPr>
            <a:normAutofit fontScale="90000"/>
          </a:bodyPr>
          <a:lstStyle/>
          <a:p>
            <a:r>
              <a:rPr lang="en-US" sz="2400" dirty="0" smtClean="0"/>
              <a:t>Arbore </a:t>
            </a:r>
            <a:r>
              <a:rPr lang="en-US" sz="2400" dirty="0" err="1"/>
              <a:t>p</a:t>
            </a:r>
            <a:r>
              <a:rPr lang="en-US" sz="2400" dirty="0" err="1" smtClean="0"/>
              <a:t>arțial</a:t>
            </a:r>
            <a:r>
              <a:rPr lang="en-US" sz="2400" dirty="0" smtClean="0"/>
              <a:t> de cost minim</a:t>
            </a:r>
            <a:endParaRPr lang="en-US" sz="2400" dirty="0"/>
          </a:p>
        </p:txBody>
      </p:sp>
      <p:sp>
        <p:nvSpPr>
          <p:cNvPr id="3" name="Subtitle 2"/>
          <p:cNvSpPr>
            <a:spLocks noGrp="1"/>
          </p:cNvSpPr>
          <p:nvPr>
            <p:ph type="subTitle" idx="1"/>
          </p:nvPr>
        </p:nvSpPr>
        <p:spPr>
          <a:xfrm rot="19140000">
            <a:off x="1237856" y="2804218"/>
            <a:ext cx="5885091" cy="257496"/>
          </a:xfrm>
        </p:spPr>
        <p:txBody>
          <a:bodyPr>
            <a:normAutofit lnSpcReduction="10000"/>
          </a:bodyPr>
          <a:lstStyle/>
          <a:p>
            <a:r>
              <a:rPr lang="en-US" dirty="0" err="1" smtClean="0"/>
              <a:t>Algoritmi</a:t>
            </a:r>
            <a:r>
              <a:rPr lang="en-US" dirty="0" smtClean="0"/>
              <a:t> </a:t>
            </a:r>
            <a:r>
              <a:rPr lang="en-US" dirty="0" err="1" smtClean="0"/>
              <a:t>Pentru</a:t>
            </a:r>
            <a:r>
              <a:rPr lang="en-US" dirty="0" smtClean="0"/>
              <a:t> </a:t>
            </a:r>
            <a:r>
              <a:rPr lang="en-US" dirty="0" err="1" smtClean="0"/>
              <a:t>determinarea</a:t>
            </a:r>
            <a:r>
              <a:rPr lang="en-US" dirty="0" smtClean="0"/>
              <a:t> </a:t>
            </a:r>
            <a:r>
              <a:rPr lang="en-US" dirty="0" err="1" smtClean="0"/>
              <a:t>unui</a:t>
            </a:r>
            <a:r>
              <a:rPr lang="en-US" dirty="0" smtClean="0"/>
              <a:t> </a:t>
            </a:r>
            <a:r>
              <a:rPr lang="en-US" dirty="0" err="1" smtClean="0"/>
              <a:t>apcm</a:t>
            </a:r>
            <a:endParaRPr lang="en-US" dirty="0"/>
          </a:p>
        </p:txBody>
      </p:sp>
      <p:sp>
        <p:nvSpPr>
          <p:cNvPr id="4" name="TextBox 3"/>
          <p:cNvSpPr txBox="1"/>
          <p:nvPr/>
        </p:nvSpPr>
        <p:spPr>
          <a:xfrm>
            <a:off x="4724400" y="5117592"/>
            <a:ext cx="4114800" cy="646331"/>
          </a:xfrm>
          <a:prstGeom prst="rect">
            <a:avLst/>
          </a:prstGeom>
          <a:solidFill>
            <a:schemeClr val="accent2"/>
          </a:solidFill>
        </p:spPr>
        <p:txBody>
          <a:bodyPr wrap="square" rtlCol="0">
            <a:spAutoFit/>
          </a:bodyPr>
          <a:lstStyle/>
          <a:p>
            <a:r>
              <a:rPr lang="en-US" dirty="0" err="1" smtClean="0">
                <a:solidFill>
                  <a:schemeClr val="bg1"/>
                </a:solidFill>
              </a:rPr>
              <a:t>Elev</a:t>
            </a:r>
            <a:r>
              <a:rPr lang="en-US" dirty="0" smtClean="0">
                <a:solidFill>
                  <a:schemeClr val="bg1"/>
                </a:solidFill>
              </a:rPr>
              <a:t>: </a:t>
            </a:r>
            <a:r>
              <a:rPr lang="en-US" dirty="0" err="1" smtClean="0">
                <a:solidFill>
                  <a:schemeClr val="bg1"/>
                </a:solidFill>
              </a:rPr>
              <a:t>Capragiu</a:t>
            </a:r>
            <a:r>
              <a:rPr lang="en-US" dirty="0" smtClean="0">
                <a:solidFill>
                  <a:schemeClr val="bg1"/>
                </a:solidFill>
              </a:rPr>
              <a:t> David-Andrei, XII A, 2020</a:t>
            </a:r>
          </a:p>
          <a:p>
            <a:r>
              <a:rPr lang="en-US" dirty="0" smtClean="0">
                <a:solidFill>
                  <a:schemeClr val="bg1"/>
                </a:solidFill>
              </a:rPr>
              <a:t>Prof. </a:t>
            </a:r>
            <a:r>
              <a:rPr lang="en-US" dirty="0" err="1" smtClean="0">
                <a:solidFill>
                  <a:schemeClr val="bg1"/>
                </a:solidFill>
              </a:rPr>
              <a:t>coordonator</a:t>
            </a:r>
            <a:r>
              <a:rPr lang="en-US" dirty="0" smtClean="0">
                <a:solidFill>
                  <a:schemeClr val="bg1"/>
                </a:solidFill>
              </a:rPr>
              <a:t>: </a:t>
            </a:r>
            <a:r>
              <a:rPr lang="en-US" dirty="0" err="1" smtClean="0">
                <a:solidFill>
                  <a:schemeClr val="bg1"/>
                </a:solidFill>
              </a:rPr>
              <a:t>Cristea</a:t>
            </a:r>
            <a:r>
              <a:rPr lang="en-US" dirty="0" smtClean="0">
                <a:solidFill>
                  <a:schemeClr val="bg1"/>
                </a:solidFill>
              </a:rPr>
              <a:t> Marin</a:t>
            </a:r>
            <a:endParaRPr lang="en-US" dirty="0">
              <a:solidFill>
                <a:schemeClr val="bg1"/>
              </a:solidFill>
            </a:endParaRPr>
          </a:p>
        </p:txBody>
      </p:sp>
    </p:spTree>
    <p:extLst>
      <p:ext uri="{BB962C8B-B14F-4D97-AF65-F5344CB8AC3E}">
        <p14:creationId xmlns:p14="http://schemas.microsoft.com/office/powerpoint/2010/main" val="1670638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Deivid\Desktop\Video\300px-Prim_Algorithm_0.svg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
            <a:ext cx="2003665" cy="167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24200" y="194024"/>
            <a:ext cx="5257800" cy="1323439"/>
          </a:xfrm>
          <a:prstGeom prst="rect">
            <a:avLst/>
          </a:prstGeom>
          <a:noFill/>
        </p:spPr>
        <p:txBody>
          <a:bodyPr wrap="square" rtlCol="0">
            <a:spAutoFit/>
          </a:bodyPr>
          <a:lstStyle/>
          <a:p>
            <a:r>
              <a:rPr lang="vi-VN" sz="1600" dirty="0"/>
              <a:t>Acesta este graful ponderat original. Nu este un arbore pentru că din definiția arborelui se cere să nu existe cicluri. Numerele de pe muchii reprezintă costul. Nici un arc nu e evidențiat, iar nodul </a:t>
            </a:r>
            <a:r>
              <a:rPr lang="vi-VN" sz="1600" b="1" dirty="0"/>
              <a:t>D</a:t>
            </a:r>
            <a:r>
              <a:rPr lang="vi-VN" sz="1600" dirty="0"/>
              <a:t> a fost ales arbitrar ca punct de plecare.</a:t>
            </a:r>
            <a:endParaRPr lang="en-US" sz="1600" dirty="0"/>
          </a:p>
        </p:txBody>
      </p:sp>
      <p:pic>
        <p:nvPicPr>
          <p:cNvPr id="4100" name="Picture 4" descr="C:\Users\Deivid\Desktop\Video\300px-Prim_Algorithm_1.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45" y="1844040"/>
            <a:ext cx="1894374" cy="1584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24200" y="2097911"/>
            <a:ext cx="5105400" cy="1077218"/>
          </a:xfrm>
          <a:prstGeom prst="rect">
            <a:avLst/>
          </a:prstGeom>
          <a:noFill/>
        </p:spPr>
        <p:txBody>
          <a:bodyPr wrap="square" rtlCol="0">
            <a:spAutoFit/>
          </a:bodyPr>
          <a:lstStyle/>
          <a:p>
            <a:r>
              <a:rPr lang="vi-VN" sz="1600" dirty="0"/>
              <a:t>Al doilea nod ales este unul din vecinii lui </a:t>
            </a:r>
            <a:r>
              <a:rPr lang="vi-VN" sz="1600" b="1" dirty="0"/>
              <a:t>D</a:t>
            </a:r>
            <a:r>
              <a:rPr lang="vi-VN" sz="1600" dirty="0"/>
              <a:t>: </a:t>
            </a:r>
            <a:r>
              <a:rPr lang="vi-VN" sz="1600" b="1" dirty="0"/>
              <a:t>A</a:t>
            </a:r>
            <a:r>
              <a:rPr lang="vi-VN" sz="1600" dirty="0"/>
              <a:t> se află la distanța 5, </a:t>
            </a:r>
            <a:r>
              <a:rPr lang="vi-VN" sz="1600" b="1" dirty="0"/>
              <a:t>B</a:t>
            </a:r>
            <a:r>
              <a:rPr lang="vi-VN" sz="1600" dirty="0"/>
              <a:t> la 9, </a:t>
            </a:r>
            <a:r>
              <a:rPr lang="vi-VN" sz="1600" b="1" dirty="0"/>
              <a:t>E</a:t>
            </a:r>
            <a:r>
              <a:rPr lang="vi-VN" sz="1600" dirty="0"/>
              <a:t> la 15 și </a:t>
            </a:r>
            <a:r>
              <a:rPr lang="vi-VN" sz="1600" b="1" dirty="0"/>
              <a:t>F</a:t>
            </a:r>
            <a:r>
              <a:rPr lang="vi-VN" sz="1600" dirty="0"/>
              <a:t> la 6. Dintre acestea, 5 este cel mai mic cost, deci se evidențiază nodul </a:t>
            </a:r>
            <a:r>
              <a:rPr lang="vi-VN" sz="1600" b="1" dirty="0"/>
              <a:t>A</a:t>
            </a:r>
            <a:r>
              <a:rPr lang="vi-VN" sz="1600" dirty="0"/>
              <a:t> și muchia </a:t>
            </a:r>
            <a:r>
              <a:rPr lang="vi-VN" sz="1600" b="1" dirty="0"/>
              <a:t>DA</a:t>
            </a:r>
            <a:r>
              <a:rPr lang="vi-VN" sz="1600" dirty="0"/>
              <a:t>.</a:t>
            </a:r>
            <a:endParaRPr lang="en-US" sz="1600" dirty="0"/>
          </a:p>
        </p:txBody>
      </p:sp>
      <p:pic>
        <p:nvPicPr>
          <p:cNvPr id="4101" name="Picture 5" descr="C:\Users\Deivid\Desktop\Video\300px-Prim_Algorithm_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05" y="3505200"/>
            <a:ext cx="1689454" cy="14135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01340" y="3581400"/>
            <a:ext cx="4953000" cy="1077218"/>
          </a:xfrm>
          <a:prstGeom prst="rect">
            <a:avLst/>
          </a:prstGeom>
          <a:noFill/>
        </p:spPr>
        <p:txBody>
          <a:bodyPr wrap="square" rtlCol="0">
            <a:spAutoFit/>
          </a:bodyPr>
          <a:lstStyle/>
          <a:p>
            <a:r>
              <a:rPr lang="vi-VN" sz="1600" dirty="0"/>
              <a:t>Următorul nod ales este unul din vecinii lui </a:t>
            </a:r>
            <a:r>
              <a:rPr lang="vi-VN" sz="1600" b="1" dirty="0"/>
              <a:t>D</a:t>
            </a:r>
            <a:r>
              <a:rPr lang="vi-VN" sz="1600" dirty="0"/>
              <a:t> sau </a:t>
            </a:r>
            <a:r>
              <a:rPr lang="vi-VN" sz="1600" b="1" dirty="0"/>
              <a:t>A</a:t>
            </a:r>
            <a:r>
              <a:rPr lang="vi-VN" sz="1600" dirty="0"/>
              <a:t>. </a:t>
            </a:r>
            <a:r>
              <a:rPr lang="vi-VN" sz="1600" b="1" dirty="0"/>
              <a:t>B</a:t>
            </a:r>
            <a:r>
              <a:rPr lang="vi-VN" sz="1600" dirty="0"/>
              <a:t> se află la distanța 9 de </a:t>
            </a:r>
            <a:r>
              <a:rPr lang="vi-VN" sz="1600" b="1" dirty="0"/>
              <a:t>D</a:t>
            </a:r>
            <a:r>
              <a:rPr lang="vi-VN" sz="1600" dirty="0"/>
              <a:t> și la 7 de </a:t>
            </a:r>
            <a:r>
              <a:rPr lang="vi-VN" sz="1600" b="1" dirty="0"/>
              <a:t>A</a:t>
            </a:r>
            <a:r>
              <a:rPr lang="vi-VN" sz="1600" dirty="0"/>
              <a:t>, </a:t>
            </a:r>
            <a:r>
              <a:rPr lang="vi-VN" sz="1600" b="1" dirty="0"/>
              <a:t>E</a:t>
            </a:r>
            <a:r>
              <a:rPr lang="vi-VN" sz="1600" dirty="0"/>
              <a:t> la 15 și </a:t>
            </a:r>
            <a:r>
              <a:rPr lang="vi-VN" sz="1600" b="1" dirty="0"/>
              <a:t>F</a:t>
            </a:r>
            <a:r>
              <a:rPr lang="vi-VN" sz="1600" dirty="0"/>
              <a:t> la 6. 6 este cel mai mic, deci se evidențiază nodul </a:t>
            </a:r>
            <a:r>
              <a:rPr lang="vi-VN" sz="1600" b="1" dirty="0"/>
              <a:t>F</a:t>
            </a:r>
            <a:r>
              <a:rPr lang="vi-VN" sz="1600" dirty="0"/>
              <a:t> și muchia </a:t>
            </a:r>
            <a:r>
              <a:rPr lang="vi-VN" sz="1600" b="1" dirty="0"/>
              <a:t>DF</a:t>
            </a:r>
            <a:r>
              <a:rPr lang="vi-VN" sz="1600" dirty="0"/>
              <a:t>.</a:t>
            </a:r>
            <a:endParaRPr lang="en-US" sz="1600" dirty="0"/>
          </a:p>
        </p:txBody>
      </p:sp>
    </p:spTree>
    <p:extLst>
      <p:ext uri="{BB962C8B-B14F-4D97-AF65-F5344CB8AC3E}">
        <p14:creationId xmlns:p14="http://schemas.microsoft.com/office/powerpoint/2010/main" val="222795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eivid\Desktop\Video\300px-Prim_Algorithm_3.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74904"/>
            <a:ext cx="2003665" cy="167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00400" y="533400"/>
            <a:ext cx="4953000" cy="1077218"/>
          </a:xfrm>
          <a:prstGeom prst="rect">
            <a:avLst/>
          </a:prstGeom>
          <a:noFill/>
        </p:spPr>
        <p:txBody>
          <a:bodyPr wrap="square" rtlCol="0">
            <a:spAutoFit/>
          </a:bodyPr>
          <a:lstStyle/>
          <a:p>
            <a:r>
              <a:rPr lang="vi-VN" sz="1600" dirty="0"/>
              <a:t>Nodul </a:t>
            </a:r>
            <a:r>
              <a:rPr lang="vi-VN" sz="1600" b="1" dirty="0"/>
              <a:t>B</a:t>
            </a:r>
            <a:r>
              <a:rPr lang="vi-VN" sz="1600" dirty="0"/>
              <a:t>, care e la distanța 7 de </a:t>
            </a:r>
            <a:r>
              <a:rPr lang="vi-VN" sz="1600" b="1" dirty="0"/>
              <a:t>A</a:t>
            </a:r>
            <a:r>
              <a:rPr lang="vi-VN" sz="1600" dirty="0"/>
              <a:t>, este evidențiat. Aici, muchia </a:t>
            </a:r>
            <a:r>
              <a:rPr lang="vi-VN" sz="1600" b="1" dirty="0"/>
              <a:t>DB</a:t>
            </a:r>
            <a:r>
              <a:rPr lang="vi-VN" sz="1600" dirty="0"/>
              <a:t> este evidențiată cu roșu, deoarece ambele noduri </a:t>
            </a:r>
            <a:r>
              <a:rPr lang="vi-VN" sz="1600" b="1" dirty="0"/>
              <a:t>B</a:t>
            </a:r>
            <a:r>
              <a:rPr lang="vi-VN" sz="1600" dirty="0"/>
              <a:t> și </a:t>
            </a:r>
            <a:r>
              <a:rPr lang="vi-VN" sz="1600" b="1" dirty="0"/>
              <a:t>D</a:t>
            </a:r>
            <a:r>
              <a:rPr lang="vi-VN" sz="1600" dirty="0"/>
              <a:t> au fost deja evidențiate, deci nu poate fi folosită.</a:t>
            </a:r>
            <a:endParaRPr lang="en-US" sz="1600" dirty="0"/>
          </a:p>
        </p:txBody>
      </p:sp>
      <p:pic>
        <p:nvPicPr>
          <p:cNvPr id="5123" name="Picture 3" descr="C:\Users\Deivid\Desktop\Video\300px-Prim_Algorithm_4.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24" y="2036064"/>
            <a:ext cx="1787816" cy="14958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00400" y="2036064"/>
            <a:ext cx="5334000" cy="1323439"/>
          </a:xfrm>
          <a:prstGeom prst="rect">
            <a:avLst/>
          </a:prstGeom>
          <a:noFill/>
        </p:spPr>
        <p:txBody>
          <a:bodyPr wrap="square" rtlCol="0">
            <a:spAutoFit/>
          </a:bodyPr>
          <a:lstStyle/>
          <a:p>
            <a:r>
              <a:rPr lang="vi-VN" sz="1600" dirty="0"/>
              <a:t>În acest caz, putem alege între </a:t>
            </a:r>
            <a:r>
              <a:rPr lang="vi-VN" sz="1600" b="1" dirty="0"/>
              <a:t>C</a:t>
            </a:r>
            <a:r>
              <a:rPr lang="vi-VN" sz="1600" dirty="0"/>
              <a:t>, </a:t>
            </a:r>
            <a:r>
              <a:rPr lang="vi-VN" sz="1600" b="1" dirty="0"/>
              <a:t>E</a:t>
            </a:r>
            <a:r>
              <a:rPr lang="vi-VN" sz="1600" dirty="0"/>
              <a:t> și </a:t>
            </a:r>
            <a:r>
              <a:rPr lang="vi-VN" sz="1600" b="1" dirty="0"/>
              <a:t>G</a:t>
            </a:r>
            <a:r>
              <a:rPr lang="vi-VN" sz="1600" dirty="0"/>
              <a:t>. </a:t>
            </a:r>
            <a:r>
              <a:rPr lang="vi-VN" sz="1600" b="1" dirty="0"/>
              <a:t>C</a:t>
            </a:r>
            <a:r>
              <a:rPr lang="vi-VN" sz="1600" dirty="0"/>
              <a:t> este la 8 față de </a:t>
            </a:r>
            <a:r>
              <a:rPr lang="vi-VN" sz="1600" b="1" dirty="0"/>
              <a:t>B</a:t>
            </a:r>
            <a:r>
              <a:rPr lang="vi-VN" sz="1600" dirty="0"/>
              <a:t>, </a:t>
            </a:r>
            <a:r>
              <a:rPr lang="vi-VN" sz="1600" b="1" dirty="0"/>
              <a:t>E</a:t>
            </a:r>
            <a:r>
              <a:rPr lang="vi-VN" sz="1600" dirty="0"/>
              <a:t> este la 7 de </a:t>
            </a:r>
            <a:r>
              <a:rPr lang="vi-VN" sz="1600" b="1" dirty="0"/>
              <a:t>B</a:t>
            </a:r>
            <a:r>
              <a:rPr lang="vi-VN" sz="1600" dirty="0"/>
              <a:t> și </a:t>
            </a:r>
            <a:r>
              <a:rPr lang="vi-VN" sz="1600" b="1" dirty="0"/>
              <a:t>G</a:t>
            </a:r>
            <a:r>
              <a:rPr lang="vi-VN" sz="1600" dirty="0"/>
              <a:t> la 11 față de </a:t>
            </a:r>
            <a:r>
              <a:rPr lang="vi-VN" sz="1600" b="1" dirty="0"/>
              <a:t>F</a:t>
            </a:r>
            <a:r>
              <a:rPr lang="vi-VN" sz="1600" dirty="0"/>
              <a:t>. </a:t>
            </a:r>
            <a:r>
              <a:rPr lang="vi-VN" sz="1600" b="1" dirty="0"/>
              <a:t>E</a:t>
            </a:r>
            <a:r>
              <a:rPr lang="vi-VN" sz="1600" dirty="0"/>
              <a:t> se află cel mai aproape, deci se evidențiază nodul </a:t>
            </a:r>
            <a:r>
              <a:rPr lang="vi-VN" sz="1600" b="1" dirty="0"/>
              <a:t>E</a:t>
            </a:r>
            <a:r>
              <a:rPr lang="vi-VN" sz="1600" dirty="0"/>
              <a:t> și muchia </a:t>
            </a:r>
            <a:r>
              <a:rPr lang="vi-VN" sz="1600" b="1" dirty="0"/>
              <a:t>EB</a:t>
            </a:r>
            <a:r>
              <a:rPr lang="vi-VN" sz="1600" dirty="0"/>
              <a:t>. Alte două muchii au fost marcate cu roșu, deoarece nodurile lor au fost deja vizitate.</a:t>
            </a:r>
            <a:endParaRPr lang="en-US" sz="1600" dirty="0"/>
          </a:p>
        </p:txBody>
      </p:sp>
      <p:pic>
        <p:nvPicPr>
          <p:cNvPr id="5124" name="Picture 4" descr="C:\Users\Deivid\Desktop\Video\300px-Prim_Algorithm_5.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342" y="3581019"/>
            <a:ext cx="1771422" cy="14820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00400" y="3810000"/>
            <a:ext cx="5105400" cy="1077218"/>
          </a:xfrm>
          <a:prstGeom prst="rect">
            <a:avLst/>
          </a:prstGeom>
          <a:noFill/>
        </p:spPr>
        <p:txBody>
          <a:bodyPr wrap="square" rtlCol="0">
            <a:spAutoFit/>
          </a:bodyPr>
          <a:lstStyle/>
          <a:p>
            <a:r>
              <a:rPr lang="vi-VN" sz="1600" dirty="0"/>
              <a:t>Aici sunt disponibile doar nodurile </a:t>
            </a:r>
            <a:r>
              <a:rPr lang="vi-VN" sz="1600" b="1" dirty="0"/>
              <a:t>C</a:t>
            </a:r>
            <a:r>
              <a:rPr lang="vi-VN" sz="1600" dirty="0"/>
              <a:t> și </a:t>
            </a:r>
            <a:r>
              <a:rPr lang="vi-VN" sz="1600" b="1" dirty="0"/>
              <a:t>G</a:t>
            </a:r>
            <a:r>
              <a:rPr lang="vi-VN" sz="1600" dirty="0"/>
              <a:t>. </a:t>
            </a:r>
            <a:r>
              <a:rPr lang="vi-VN" sz="1600" b="1" dirty="0"/>
              <a:t>C</a:t>
            </a:r>
            <a:r>
              <a:rPr lang="vi-VN" sz="1600" dirty="0"/>
              <a:t> se află la distanța 5 de </a:t>
            </a:r>
            <a:r>
              <a:rPr lang="vi-VN" sz="1600" b="1" dirty="0"/>
              <a:t>E</a:t>
            </a:r>
            <a:r>
              <a:rPr lang="vi-VN" sz="1600" dirty="0"/>
              <a:t>, iar </a:t>
            </a:r>
            <a:r>
              <a:rPr lang="vi-VN" sz="1600" b="1" dirty="0"/>
              <a:t>G</a:t>
            </a:r>
            <a:r>
              <a:rPr lang="vi-VN" sz="1600" dirty="0"/>
              <a:t> la 9 de </a:t>
            </a:r>
            <a:r>
              <a:rPr lang="vi-VN" sz="1600" b="1" dirty="0"/>
              <a:t>E</a:t>
            </a:r>
            <a:r>
              <a:rPr lang="vi-VN" sz="1600" dirty="0"/>
              <a:t>. </a:t>
            </a:r>
            <a:r>
              <a:rPr lang="vi-VN" sz="1600" b="1" dirty="0"/>
              <a:t>C</a:t>
            </a:r>
            <a:r>
              <a:rPr lang="vi-VN" sz="1600" dirty="0"/>
              <a:t> este ales, deci este evidențiat împreună cu muchia </a:t>
            </a:r>
            <a:r>
              <a:rPr lang="vi-VN" sz="1600" b="1" dirty="0"/>
              <a:t>EC</a:t>
            </a:r>
            <a:r>
              <a:rPr lang="vi-VN" sz="1600" dirty="0"/>
              <a:t>. Muchia </a:t>
            </a:r>
            <a:r>
              <a:rPr lang="vi-VN" sz="1600" b="1" dirty="0"/>
              <a:t>BC</a:t>
            </a:r>
            <a:r>
              <a:rPr lang="vi-VN" sz="1600" dirty="0"/>
              <a:t> este marcată cu roșu.</a:t>
            </a:r>
            <a:endParaRPr lang="en-US" sz="1600" dirty="0"/>
          </a:p>
        </p:txBody>
      </p:sp>
    </p:spTree>
    <p:extLst>
      <p:ext uri="{BB962C8B-B14F-4D97-AF65-F5344CB8AC3E}">
        <p14:creationId xmlns:p14="http://schemas.microsoft.com/office/powerpoint/2010/main" val="253618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eivid\Desktop\Video\300px-Prim_Algorithm_6.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3429000" cy="28689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95800" y="1499503"/>
            <a:ext cx="3733800" cy="2308324"/>
          </a:xfrm>
          <a:prstGeom prst="rect">
            <a:avLst/>
          </a:prstGeom>
          <a:noFill/>
        </p:spPr>
        <p:txBody>
          <a:bodyPr wrap="square" rtlCol="0">
            <a:spAutoFit/>
          </a:bodyPr>
          <a:lstStyle/>
          <a:p>
            <a:r>
              <a:rPr lang="vi-VN" dirty="0"/>
              <a:t>Nodul </a:t>
            </a:r>
            <a:r>
              <a:rPr lang="vi-VN" b="1" dirty="0"/>
              <a:t>G</a:t>
            </a:r>
            <a:r>
              <a:rPr lang="vi-VN" dirty="0"/>
              <a:t> este singurul rămas. Se află la distanța 11 față de </a:t>
            </a:r>
            <a:r>
              <a:rPr lang="vi-VN" b="1" dirty="0"/>
              <a:t>F</a:t>
            </a:r>
            <a:r>
              <a:rPr lang="vi-VN" dirty="0"/>
              <a:t> și la 9 față de </a:t>
            </a:r>
            <a:r>
              <a:rPr lang="vi-VN" b="1" dirty="0"/>
              <a:t>E</a:t>
            </a:r>
            <a:r>
              <a:rPr lang="vi-VN" dirty="0"/>
              <a:t>. </a:t>
            </a:r>
            <a:r>
              <a:rPr lang="vi-VN" b="1" dirty="0"/>
              <a:t>E</a:t>
            </a:r>
            <a:r>
              <a:rPr lang="vi-VN" dirty="0"/>
              <a:t> este mai aproape, deci se evidențiază muchia </a:t>
            </a:r>
            <a:r>
              <a:rPr lang="vi-VN" b="1" dirty="0"/>
              <a:t>EG</a:t>
            </a:r>
            <a:r>
              <a:rPr lang="vi-VN" dirty="0"/>
              <a:t>. Au fost incluse toate vârfurile, deci arborele parțial de cost minim este evidențiat cu verde. În acest caz, are costul 39.</a:t>
            </a:r>
            <a:endParaRPr lang="en-US" dirty="0"/>
          </a:p>
        </p:txBody>
      </p:sp>
    </p:spTree>
    <p:extLst>
      <p:ext uri="{BB962C8B-B14F-4D97-AF65-F5344CB8AC3E}">
        <p14:creationId xmlns:p14="http://schemas.microsoft.com/office/powerpoint/2010/main" val="414011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PSeudocod</a:t>
            </a:r>
            <a:endParaRPr lang="en-US" b="1" dirty="0"/>
          </a:p>
        </p:txBody>
      </p:sp>
      <p:sp>
        <p:nvSpPr>
          <p:cNvPr id="3" name="Content Placeholder 2"/>
          <p:cNvSpPr>
            <a:spLocks noGrp="1"/>
          </p:cNvSpPr>
          <p:nvPr>
            <p:ph idx="1"/>
          </p:nvPr>
        </p:nvSpPr>
        <p:spPr/>
        <p:txBody>
          <a:bodyPr>
            <a:normAutofit/>
          </a:bodyPr>
          <a:lstStyle/>
          <a:p>
            <a:r>
              <a:rPr lang="vi-VN" b="0" dirty="0"/>
              <a:t/>
            </a:r>
            <a:br>
              <a:rPr lang="vi-VN" b="0" dirty="0"/>
            </a:br>
            <a:r>
              <a:rPr lang="vi-VN" sz="1400" b="0" dirty="0">
                <a:latin typeface="+mj-lt"/>
              </a:rPr>
              <a:t>Date de intrare: graful ponderat G</a:t>
            </a:r>
            <a:r>
              <a:rPr lang="vi-VN" sz="1400" b="0" dirty="0" smtClean="0">
                <a:latin typeface="+mj-lt"/>
              </a:rPr>
              <a:t>=(</a:t>
            </a:r>
            <a:r>
              <a:rPr lang="en-US" sz="1400" b="0" dirty="0" smtClean="0">
                <a:latin typeface="+mj-lt"/>
              </a:rPr>
              <a:t>X</a:t>
            </a:r>
            <a:r>
              <a:rPr lang="vi-VN" sz="1400" b="0" dirty="0" smtClean="0">
                <a:latin typeface="+mj-lt"/>
              </a:rPr>
              <a:t>,A</a:t>
            </a:r>
            <a:r>
              <a:rPr lang="vi-VN" sz="1400" b="0" dirty="0">
                <a:latin typeface="+mj-lt"/>
              </a:rPr>
              <a:t>)</a:t>
            </a:r>
            <a:br>
              <a:rPr lang="vi-VN" sz="1400" b="0" dirty="0">
                <a:latin typeface="+mj-lt"/>
              </a:rPr>
            </a:br>
            <a:r>
              <a:rPr lang="vi-VN" sz="1400" b="0" dirty="0">
                <a:latin typeface="+mj-lt"/>
              </a:rPr>
              <a:t>Date de ieşire: arborele de acoperire minim T al grafului G, T:MultimeArce</a:t>
            </a:r>
            <a:endParaRPr lang="en-US" sz="1400" b="0" dirty="0" smtClean="0">
              <a:latin typeface="+mj-lt"/>
            </a:endParaRPr>
          </a:p>
          <a:p>
            <a:r>
              <a:rPr lang="en-US" sz="1400" b="0" dirty="0" err="1" smtClean="0">
                <a:latin typeface="+mj-lt"/>
              </a:rPr>
              <a:t>Functia</a:t>
            </a:r>
            <a:r>
              <a:rPr lang="vi-VN" sz="1400" b="0" dirty="0" smtClean="0">
                <a:latin typeface="+mj-lt"/>
              </a:rPr>
              <a:t> PRIM(G:graf</a:t>
            </a:r>
            <a:r>
              <a:rPr lang="en-US" sz="1400" b="0" dirty="0" smtClean="0">
                <a:latin typeface="+mj-lt"/>
              </a:rPr>
              <a:t>, </a:t>
            </a:r>
            <a:r>
              <a:rPr lang="vi-VN" sz="1400" b="0" dirty="0" smtClean="0">
                <a:latin typeface="+mj-lt"/>
              </a:rPr>
              <a:t>T:MultimeArce);</a:t>
            </a:r>
            <a:r>
              <a:rPr lang="vi-VN" sz="1400" b="0" dirty="0">
                <a:latin typeface="+mj-lt"/>
              </a:rPr>
              <a:t/>
            </a:r>
            <a:br>
              <a:rPr lang="vi-VN" sz="1400" b="0" dirty="0">
                <a:latin typeface="+mj-lt"/>
              </a:rPr>
            </a:br>
            <a:r>
              <a:rPr lang="vi-VN" sz="1400" b="0" dirty="0">
                <a:latin typeface="+mj-lt"/>
              </a:rPr>
              <a:t> </a:t>
            </a:r>
            <a:r>
              <a:rPr lang="vi-VN" sz="1400" b="0" dirty="0" smtClean="0">
                <a:latin typeface="+mj-lt"/>
              </a:rPr>
              <a:t>iniţializează </a:t>
            </a:r>
            <a:r>
              <a:rPr lang="vi-VN" sz="1400" b="0" dirty="0">
                <a:latin typeface="+mj-lt"/>
              </a:rPr>
              <a:t>mulţimea arcelor arborelui T ca fiind mulţimea vidă</a:t>
            </a:r>
            <a:br>
              <a:rPr lang="vi-VN" sz="1400" b="0" dirty="0">
                <a:latin typeface="+mj-lt"/>
              </a:rPr>
            </a:br>
            <a:r>
              <a:rPr lang="vi-VN" sz="1400" b="0" dirty="0">
                <a:latin typeface="+mj-lt"/>
              </a:rPr>
              <a:t> </a:t>
            </a:r>
            <a:r>
              <a:rPr lang="vi-VN" sz="1400" b="0" dirty="0" smtClean="0">
                <a:latin typeface="+mj-lt"/>
              </a:rPr>
              <a:t>iniţializează </a:t>
            </a:r>
            <a:r>
              <a:rPr lang="vi-VN" sz="1400" b="0" dirty="0">
                <a:latin typeface="+mj-lt"/>
              </a:rPr>
              <a:t>mulţimea nodurilor arborelui, U, prin adăugarea unui </a:t>
            </a:r>
            <a:r>
              <a:rPr lang="vi-VN" sz="1400" b="0" dirty="0" smtClean="0">
                <a:latin typeface="+mj-lt"/>
              </a:rPr>
              <a:t>nod</a:t>
            </a:r>
            <a:r>
              <a:rPr lang="en-US" sz="1400" b="0" dirty="0" smtClean="0">
                <a:latin typeface="+mj-lt"/>
              </a:rPr>
              <a:t> </a:t>
            </a:r>
            <a:r>
              <a:rPr lang="vi-VN" sz="1400" b="0" dirty="0" smtClean="0">
                <a:latin typeface="+mj-lt"/>
              </a:rPr>
              <a:t>arbitrar </a:t>
            </a:r>
            <a:r>
              <a:rPr lang="vi-VN" sz="1400" b="0" dirty="0">
                <a:latin typeface="+mj-lt"/>
              </a:rPr>
              <a:t>de pornire</a:t>
            </a:r>
            <a:br>
              <a:rPr lang="vi-VN" sz="1400" b="0" dirty="0">
                <a:latin typeface="+mj-lt"/>
              </a:rPr>
            </a:br>
            <a:r>
              <a:rPr lang="vi-VN" sz="1400" b="0" dirty="0">
                <a:latin typeface="+mj-lt"/>
              </a:rPr>
              <a:t> </a:t>
            </a:r>
            <a:r>
              <a:rPr lang="en-US" sz="1400" b="0" dirty="0" err="1" smtClean="0">
                <a:latin typeface="+mj-lt"/>
              </a:rPr>
              <a:t>cât</a:t>
            </a:r>
            <a:r>
              <a:rPr lang="en-US" sz="1400" b="0" dirty="0" smtClean="0">
                <a:latin typeface="+mj-lt"/>
              </a:rPr>
              <a:t> </a:t>
            </a:r>
            <a:r>
              <a:rPr lang="en-US" sz="1400" b="0" dirty="0" err="1" smtClean="0">
                <a:latin typeface="+mj-lt"/>
              </a:rPr>
              <a:t>timp</a:t>
            </a:r>
            <a:r>
              <a:rPr lang="vi-VN" sz="1400" b="0" dirty="0" smtClean="0">
                <a:latin typeface="+mj-lt"/>
              </a:rPr>
              <a:t> nu </a:t>
            </a:r>
            <a:r>
              <a:rPr lang="vi-VN" sz="1400" b="0" dirty="0">
                <a:latin typeface="+mj-lt"/>
              </a:rPr>
              <a:t>s-au adăugat mulţimii U toate nodurile mulţimii </a:t>
            </a:r>
            <a:r>
              <a:rPr lang="en-US" sz="1400" b="0" dirty="0">
                <a:latin typeface="+mj-lt"/>
              </a:rPr>
              <a:t>X</a:t>
            </a:r>
            <a:r>
              <a:rPr lang="vi-VN" sz="1400" b="0" dirty="0">
                <a:latin typeface="+mj-lt"/>
              </a:rPr>
              <a:t/>
            </a:r>
            <a:br>
              <a:rPr lang="vi-VN" sz="1400" b="0" dirty="0">
                <a:latin typeface="+mj-lt"/>
              </a:rPr>
            </a:br>
            <a:r>
              <a:rPr lang="vi-VN" sz="1400" b="0" dirty="0">
                <a:latin typeface="+mj-lt"/>
              </a:rPr>
              <a:t>  </a:t>
            </a:r>
            <a:r>
              <a:rPr lang="en-US" sz="1400" b="0" dirty="0" smtClean="0">
                <a:latin typeface="+mj-lt"/>
              </a:rPr>
              <a:t>	g</a:t>
            </a:r>
            <a:r>
              <a:rPr lang="vi-VN" sz="1400" b="0" dirty="0" smtClean="0">
                <a:latin typeface="+mj-lt"/>
              </a:rPr>
              <a:t>ăseşte </a:t>
            </a:r>
            <a:r>
              <a:rPr lang="vi-VN" sz="1400" b="0" dirty="0">
                <a:latin typeface="+mj-lt"/>
              </a:rPr>
              <a:t>arcul (u,v) cu costul cel mai redus care conectează pe U cu </a:t>
            </a:r>
            <a:r>
              <a:rPr lang="en-US" sz="1400" b="0" dirty="0" smtClean="0">
                <a:latin typeface="+mj-lt"/>
              </a:rPr>
              <a:t>X</a:t>
            </a:r>
            <a:r>
              <a:rPr lang="vi-VN" sz="1400" b="0" dirty="0" smtClean="0">
                <a:latin typeface="+mj-lt"/>
              </a:rPr>
              <a:t>\U </a:t>
            </a:r>
            <a:r>
              <a:rPr lang="vi-VN" sz="1400" b="0" dirty="0">
                <a:latin typeface="+mj-lt"/>
              </a:rPr>
              <a:t>şi care are capetele u în U şi pe v în </a:t>
            </a:r>
            <a:r>
              <a:rPr lang="en-US" sz="1400" b="0" dirty="0" smtClean="0">
                <a:latin typeface="+mj-lt"/>
              </a:rPr>
              <a:t>X</a:t>
            </a:r>
            <a:r>
              <a:rPr lang="vi-VN" sz="1400" b="0" dirty="0" smtClean="0">
                <a:latin typeface="+mj-lt"/>
              </a:rPr>
              <a:t>\U</a:t>
            </a:r>
            <a:r>
              <a:rPr lang="vi-VN" sz="1400" b="0" dirty="0">
                <a:latin typeface="+mj-lt"/>
              </a:rPr>
              <a:t/>
            </a:r>
            <a:br>
              <a:rPr lang="vi-VN" sz="1400" b="0" dirty="0">
                <a:latin typeface="+mj-lt"/>
              </a:rPr>
            </a:br>
            <a:r>
              <a:rPr lang="vi-VN" sz="1400" b="0" dirty="0">
                <a:latin typeface="+mj-lt"/>
              </a:rPr>
              <a:t>  </a:t>
            </a:r>
            <a:r>
              <a:rPr lang="en-US" sz="1400" b="0" dirty="0" smtClean="0">
                <a:latin typeface="+mj-lt"/>
              </a:rPr>
              <a:t>	</a:t>
            </a:r>
            <a:r>
              <a:rPr lang="vi-VN" sz="1400" b="0" dirty="0" smtClean="0">
                <a:latin typeface="+mj-lt"/>
              </a:rPr>
              <a:t>adaugă </a:t>
            </a:r>
            <a:r>
              <a:rPr lang="vi-VN" sz="1400" b="0" dirty="0">
                <a:latin typeface="+mj-lt"/>
              </a:rPr>
              <a:t>arcul (u,v) la arborele de acoperire T</a:t>
            </a:r>
            <a:br>
              <a:rPr lang="vi-VN" sz="1400" b="0" dirty="0">
                <a:latin typeface="+mj-lt"/>
              </a:rPr>
            </a:br>
            <a:r>
              <a:rPr lang="vi-VN" sz="1400" b="0" dirty="0">
                <a:latin typeface="+mj-lt"/>
              </a:rPr>
              <a:t>  </a:t>
            </a:r>
            <a:r>
              <a:rPr lang="en-US" sz="1400" b="0" dirty="0" smtClean="0">
                <a:latin typeface="+mj-lt"/>
              </a:rPr>
              <a:t>	</a:t>
            </a:r>
            <a:r>
              <a:rPr lang="vi-VN" sz="1400" b="0" dirty="0" smtClean="0">
                <a:latin typeface="+mj-lt"/>
              </a:rPr>
              <a:t>adaugă </a:t>
            </a:r>
            <a:r>
              <a:rPr lang="vi-VN" sz="1400" b="0" dirty="0">
                <a:latin typeface="+mj-lt"/>
              </a:rPr>
              <a:t>nodul v la mulţimea U a nodurilor arborelui </a:t>
            </a:r>
            <a:r>
              <a:rPr lang="vi-VN" sz="1400" b="0" dirty="0" smtClean="0">
                <a:latin typeface="+mj-lt"/>
              </a:rPr>
              <a:t>T</a:t>
            </a:r>
            <a:endParaRPr lang="en-US" sz="1400" b="0" dirty="0">
              <a:latin typeface="+mj-lt"/>
            </a:endParaRPr>
          </a:p>
        </p:txBody>
      </p:sp>
    </p:spTree>
    <p:extLst>
      <p:ext uri="{BB962C8B-B14F-4D97-AF65-F5344CB8AC3E}">
        <p14:creationId xmlns:p14="http://schemas.microsoft.com/office/powerpoint/2010/main" val="256633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243840"/>
          </a:xfrm>
        </p:spPr>
        <p:txBody>
          <a:bodyPr/>
          <a:lstStyle/>
          <a:p>
            <a:r>
              <a:rPr lang="en-US" sz="2000" i="1" dirty="0" err="1" smtClean="0"/>
              <a:t>Introducere</a:t>
            </a:r>
            <a:endParaRPr lang="en-US" sz="2000" i="1" dirty="0"/>
          </a:p>
        </p:txBody>
      </p:sp>
      <p:sp>
        <p:nvSpPr>
          <p:cNvPr id="3" name="Content Placeholder 2"/>
          <p:cNvSpPr>
            <a:spLocks noGrp="1"/>
          </p:cNvSpPr>
          <p:nvPr>
            <p:ph idx="1"/>
          </p:nvPr>
        </p:nvSpPr>
        <p:spPr>
          <a:xfrm>
            <a:off x="822960" y="838200"/>
            <a:ext cx="7520940" cy="3962400"/>
          </a:xfrm>
        </p:spPr>
        <p:txBody>
          <a:bodyPr>
            <a:noAutofit/>
          </a:bodyPr>
          <a:lstStyle/>
          <a:p>
            <a:r>
              <a:rPr lang="en-US" sz="1800" b="0" dirty="0" smtClean="0">
                <a:latin typeface="Arial" pitchFamily="34" charset="0"/>
                <a:cs typeface="Arial" pitchFamily="34" charset="0"/>
              </a:rPr>
              <a:t>Fie G=(X,U) un </a:t>
            </a:r>
            <a:r>
              <a:rPr lang="en-US" sz="1800" b="0" dirty="0" err="1" smtClean="0">
                <a:latin typeface="Arial" pitchFamily="34" charset="0"/>
                <a:cs typeface="Arial" pitchFamily="34" charset="0"/>
              </a:rPr>
              <a:t>graf</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neorientat</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conex</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și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ponderat</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fiecare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muchie</a:t>
            </a:r>
            <a:r>
              <a:rPr lang="en-US" sz="1800" b="0" dirty="0" smtClean="0">
                <a:latin typeface="Arial" pitchFamily="34" charset="0"/>
                <a:cs typeface="Arial" pitchFamily="34" charset="0"/>
              </a:rPr>
              <a:t> are un cost).</a:t>
            </a:r>
          </a:p>
          <a:p>
            <a:r>
              <a:rPr lang="en-US" sz="1800" b="0" dirty="0">
                <a:latin typeface="Arial" pitchFamily="34" charset="0"/>
                <a:cs typeface="Arial" pitchFamily="34" charset="0"/>
              </a:rPr>
              <a:t>	</a:t>
            </a:r>
            <a:r>
              <a:rPr lang="en-US" sz="1800" b="0" dirty="0" err="1" smtClean="0">
                <a:latin typeface="Arial" pitchFamily="34" charset="0"/>
                <a:cs typeface="Arial" pitchFamily="34" charset="0"/>
              </a:rPr>
              <a:t>Prin</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eliminarea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muchiilor</a:t>
            </a:r>
            <a:r>
              <a:rPr lang="en-US" sz="1800" b="0" dirty="0" smtClean="0">
                <a:latin typeface="Arial" pitchFamily="34" charset="0"/>
                <a:cs typeface="Arial" pitchFamily="34" charset="0"/>
              </a:rPr>
              <a:t> se </a:t>
            </a:r>
            <a:r>
              <a:rPr lang="en-US" sz="1800" b="0" dirty="0" err="1" smtClean="0">
                <a:latin typeface="Arial" pitchFamily="34" charset="0"/>
                <a:cs typeface="Arial" pitchFamily="34" charset="0"/>
              </a:rPr>
              <a:t>va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obține</a:t>
            </a:r>
            <a:r>
              <a:rPr lang="en-US" sz="1800" b="0" dirty="0" smtClean="0">
                <a:latin typeface="Arial" pitchFamily="34" charset="0"/>
                <a:cs typeface="Arial" pitchFamily="34" charset="0"/>
              </a:rPr>
              <a:t> un </a:t>
            </a:r>
            <a:r>
              <a:rPr lang="en-US" sz="1800" b="0" dirty="0" err="1" smtClean="0">
                <a:latin typeface="Arial" pitchFamily="34" charset="0"/>
                <a:cs typeface="Arial" pitchFamily="34" charset="0"/>
              </a:rPr>
              <a:t>graf</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parțial</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Dacă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acesta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și</a:t>
            </a:r>
            <a:r>
              <a:rPr lang="en-US" sz="1800" b="0" dirty="0" smtClean="0">
                <a:latin typeface="Arial" pitchFamily="34" charset="0"/>
                <a:cs typeface="Arial" pitchFamily="34" charset="0"/>
              </a:rPr>
              <a:t> arbore se </a:t>
            </a:r>
            <a:r>
              <a:rPr lang="en-US" sz="1800" b="0" dirty="0" err="1" smtClean="0">
                <a:latin typeface="Arial" pitchFamily="34" charset="0"/>
                <a:cs typeface="Arial" pitchFamily="34" charset="0"/>
              </a:rPr>
              <a:t>va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numi</a:t>
            </a:r>
            <a:r>
              <a:rPr lang="en-US" sz="1800" b="0" dirty="0" smtClean="0">
                <a:latin typeface="Arial" pitchFamily="34" charset="0"/>
                <a:cs typeface="Arial" pitchFamily="34" charset="0"/>
              </a:rPr>
              <a:t> arbore </a:t>
            </a:r>
            <a:r>
              <a:rPr lang="en-US" sz="1800" b="0" dirty="0" err="1" smtClean="0">
                <a:latin typeface="Arial" pitchFamily="34" charset="0"/>
                <a:cs typeface="Arial" pitchFamily="34" charset="0"/>
              </a:rPr>
              <a:t>parțial</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Costul</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unui</a:t>
            </a:r>
            <a:r>
              <a:rPr lang="en-US" sz="1800" b="0" dirty="0" smtClean="0">
                <a:latin typeface="Arial" pitchFamily="34" charset="0"/>
                <a:cs typeface="Arial" pitchFamily="34" charset="0"/>
              </a:rPr>
              <a:t> arbore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egal</a:t>
            </a:r>
            <a:r>
              <a:rPr lang="en-US" sz="1800" b="0" dirty="0" smtClean="0">
                <a:latin typeface="Arial" pitchFamily="34" charset="0"/>
                <a:cs typeface="Arial" pitchFamily="34" charset="0"/>
              </a:rPr>
              <a:t> cu </a:t>
            </a:r>
            <a:r>
              <a:rPr lang="en-US" sz="1800" b="0" dirty="0" err="1" smtClean="0">
                <a:latin typeface="Arial" pitchFamily="34" charset="0"/>
                <a:cs typeface="Arial" pitchFamily="34" charset="0"/>
              </a:rPr>
              <a:t>suma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costurilor</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muchiilor</a:t>
            </a:r>
            <a:r>
              <a:rPr lang="en-US" sz="1800" b="0" dirty="0" smtClean="0">
                <a:latin typeface="Arial" pitchFamily="34" charset="0"/>
                <a:cs typeface="Arial" pitchFamily="34" charset="0"/>
              </a:rPr>
              <a:t> sale. </a:t>
            </a:r>
            <a:r>
              <a:rPr lang="en-US" sz="1800" b="0" dirty="0" err="1" smtClean="0">
                <a:latin typeface="Arial" pitchFamily="34" charset="0"/>
                <a:cs typeface="Arial" pitchFamily="34" charset="0"/>
              </a:rPr>
              <a:t>Arborele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parțial</a:t>
            </a:r>
            <a:r>
              <a:rPr lang="en-US" sz="1800" b="0" dirty="0" smtClean="0">
                <a:latin typeface="Arial" pitchFamily="34" charset="0"/>
                <a:cs typeface="Arial" pitchFamily="34" charset="0"/>
              </a:rPr>
              <a:t> de cost minim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un arbore </a:t>
            </a:r>
            <a:r>
              <a:rPr lang="en-US" sz="1800" b="0" dirty="0" err="1" smtClean="0">
                <a:latin typeface="Arial" pitchFamily="34" charset="0"/>
                <a:cs typeface="Arial" pitchFamily="34" charset="0"/>
              </a:rPr>
              <a:t>pentru</a:t>
            </a:r>
            <a:r>
              <a:rPr lang="en-US" sz="1800" b="0" dirty="0" smtClean="0">
                <a:latin typeface="Arial" pitchFamily="34" charset="0"/>
                <a:cs typeface="Arial" pitchFamily="34" charset="0"/>
              </a:rPr>
              <a:t> care </a:t>
            </a:r>
            <a:r>
              <a:rPr lang="en-US" sz="1800" b="0" dirty="0" err="1" smtClean="0">
                <a:latin typeface="Arial" pitchFamily="34" charset="0"/>
                <a:cs typeface="Arial" pitchFamily="34" charset="0"/>
              </a:rPr>
              <a:t>suma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costurilor</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muchiilor</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minimă</a:t>
            </a:r>
            <a:r>
              <a:rPr lang="en-US" sz="1800" b="0" dirty="0" smtClean="0">
                <a:latin typeface="Arial" pitchFamily="34" charset="0"/>
                <a:cs typeface="Arial" pitchFamily="34" charset="0"/>
              </a:rPr>
              <a:t>. </a:t>
            </a:r>
          </a:p>
          <a:p>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Pentru</a:t>
            </a:r>
            <a:r>
              <a:rPr lang="en-US" sz="1800" b="0" dirty="0" smtClean="0">
                <a:latin typeface="Arial" pitchFamily="34" charset="0"/>
                <a:cs typeface="Arial" pitchFamily="34" charset="0"/>
              </a:rPr>
              <a:t> a </a:t>
            </a:r>
            <a:r>
              <a:rPr lang="en-US" sz="1800" b="0" dirty="0" err="1" smtClean="0">
                <a:latin typeface="Arial" pitchFamily="34" charset="0"/>
                <a:cs typeface="Arial" pitchFamily="34" charset="0"/>
              </a:rPr>
              <a:t>găsi</a:t>
            </a:r>
            <a:r>
              <a:rPr lang="en-US" sz="1800" b="0" dirty="0" smtClean="0">
                <a:latin typeface="Arial" pitchFamily="34" charset="0"/>
                <a:cs typeface="Arial" pitchFamily="34" charset="0"/>
              </a:rPr>
              <a:t> un arbore se </a:t>
            </a:r>
            <a:r>
              <a:rPr lang="en-US" sz="1800" b="0" dirty="0" err="1" smtClean="0">
                <a:latin typeface="Arial" pitchFamily="34" charset="0"/>
                <a:cs typeface="Arial" pitchFamily="34" charset="0"/>
              </a:rPr>
              <a:t>pune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problema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să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găsim</a:t>
            </a:r>
            <a:r>
              <a:rPr lang="en-US" sz="1800" b="0" dirty="0" smtClean="0">
                <a:latin typeface="Arial" pitchFamily="34" charset="0"/>
                <a:cs typeface="Arial" pitchFamily="34" charset="0"/>
              </a:rPr>
              <a:t> o </a:t>
            </a:r>
            <a:r>
              <a:rPr lang="en-US" sz="1800" b="0" dirty="0" err="1" smtClean="0">
                <a:latin typeface="Arial" pitchFamily="34" charset="0"/>
                <a:cs typeface="Arial" pitchFamily="34" charset="0"/>
              </a:rPr>
              <a:t>submulțime</a:t>
            </a:r>
            <a:r>
              <a:rPr lang="en-US" sz="1800" b="0" dirty="0" smtClean="0">
                <a:latin typeface="Arial" pitchFamily="34" charset="0"/>
                <a:cs typeface="Arial" pitchFamily="34" charset="0"/>
              </a:rPr>
              <a:t> A </a:t>
            </a:r>
            <a:r>
              <a:rPr lang="en-US" sz="1800" b="0" dirty="0" err="1" smtClean="0">
                <a:latin typeface="Arial" pitchFamily="34" charset="0"/>
                <a:cs typeface="Arial" pitchFamily="34" charset="0"/>
              </a:rPr>
              <a:t>inclusă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în</a:t>
            </a:r>
            <a:r>
              <a:rPr lang="en-US" sz="1800" b="0" dirty="0">
                <a:latin typeface="Arial" pitchFamily="34" charset="0"/>
                <a:cs typeface="Arial" pitchFamily="34" charset="0"/>
              </a:rPr>
              <a:t> </a:t>
            </a:r>
            <a:r>
              <a:rPr lang="en-US" sz="1800" b="0" dirty="0" smtClean="0">
                <a:latin typeface="Arial" pitchFamily="34" charset="0"/>
                <a:cs typeface="Arial" pitchFamily="34" charset="0"/>
              </a:rPr>
              <a:t>U, </a:t>
            </a:r>
            <a:r>
              <a:rPr lang="en-US" sz="1800" b="0" dirty="0" err="1" smtClean="0">
                <a:latin typeface="Arial" pitchFamily="34" charset="0"/>
                <a:cs typeface="Arial" pitchFamily="34" charset="0"/>
              </a:rPr>
              <a:t>astfel</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încât</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toate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vârfurile</a:t>
            </a:r>
            <a:r>
              <a:rPr lang="en-US" sz="1800" b="0" dirty="0" smtClean="0">
                <a:latin typeface="Arial" pitchFamily="34" charset="0"/>
                <a:cs typeface="Arial" pitchFamily="34" charset="0"/>
              </a:rPr>
              <a:t> din X </a:t>
            </a:r>
            <a:r>
              <a:rPr lang="en-US" sz="1800" b="0" dirty="0" err="1" smtClean="0">
                <a:latin typeface="Arial" pitchFamily="34" charset="0"/>
                <a:cs typeface="Arial" pitchFamily="34" charset="0"/>
              </a:rPr>
              <a:t>să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rămână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conectate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atunci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când</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sunt</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folosite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muchii</a:t>
            </a:r>
            <a:r>
              <a:rPr lang="en-US" sz="1800" b="0" dirty="0" smtClean="0">
                <a:latin typeface="Arial" pitchFamily="34" charset="0"/>
                <a:cs typeface="Arial" pitchFamily="34" charset="0"/>
              </a:rPr>
              <a:t> din A. </a:t>
            </a:r>
            <a:r>
              <a:rPr lang="en-US" sz="1800" b="0" dirty="0" err="1" smtClean="0">
                <a:latin typeface="Arial" pitchFamily="34" charset="0"/>
                <a:cs typeface="Arial" pitchFamily="34" charset="0"/>
              </a:rPr>
              <a:t>Numim</a:t>
            </a:r>
            <a:r>
              <a:rPr lang="en-US" sz="1800" b="0" dirty="0" smtClean="0">
                <a:latin typeface="Arial" pitchFamily="34" charset="0"/>
                <a:cs typeface="Arial" pitchFamily="34" charset="0"/>
              </a:rPr>
              <a:t> arbore </a:t>
            </a:r>
            <a:r>
              <a:rPr lang="en-US" sz="1800" b="0" dirty="0" err="1" smtClean="0">
                <a:latin typeface="Arial" pitchFamily="34" charset="0"/>
                <a:cs typeface="Arial" pitchFamily="34" charset="0"/>
              </a:rPr>
              <a:t>parțial</a:t>
            </a:r>
            <a:r>
              <a:rPr lang="en-US" sz="1800" b="0" dirty="0" smtClean="0">
                <a:latin typeface="Arial" pitchFamily="34" charset="0"/>
                <a:cs typeface="Arial" pitchFamily="34" charset="0"/>
              </a:rPr>
              <a:t> de cost minim </a:t>
            </a:r>
            <a:r>
              <a:rPr lang="en-US" sz="1800" b="0" dirty="0" err="1" smtClean="0">
                <a:latin typeface="Arial" pitchFamily="34" charset="0"/>
                <a:cs typeface="Arial" pitchFamily="34" charset="0"/>
              </a:rPr>
              <a:t>acel</a:t>
            </a:r>
            <a:r>
              <a:rPr lang="en-US" sz="1800" b="0" dirty="0" smtClean="0">
                <a:latin typeface="Arial" pitchFamily="34" charset="0"/>
                <a:cs typeface="Arial" pitchFamily="34" charset="0"/>
              </a:rPr>
              <a:t> arbore </a:t>
            </a:r>
            <a:r>
              <a:rPr lang="en-US" sz="1800" b="0" dirty="0" err="1" smtClean="0">
                <a:latin typeface="Arial" pitchFamily="34" charset="0"/>
                <a:cs typeface="Arial" pitchFamily="34" charset="0"/>
              </a:rPr>
              <a:t>ce</a:t>
            </a:r>
            <a:r>
              <a:rPr lang="en-US" sz="1800" b="0" dirty="0" smtClean="0">
                <a:latin typeface="Arial" pitchFamily="34" charset="0"/>
                <a:cs typeface="Arial" pitchFamily="34" charset="0"/>
              </a:rPr>
              <a:t> are </a:t>
            </a:r>
            <a:r>
              <a:rPr lang="en-US" sz="1800" b="0" dirty="0" err="1" smtClean="0">
                <a:latin typeface="Arial" pitchFamily="34" charset="0"/>
                <a:cs typeface="Arial" pitchFamily="34" charset="0"/>
              </a:rPr>
              <a:t>mulțimea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vârfurilor</a:t>
            </a:r>
            <a:r>
              <a:rPr lang="en-US" sz="1800" b="0" dirty="0" smtClean="0">
                <a:latin typeface="Arial" pitchFamily="34" charset="0"/>
                <a:cs typeface="Arial" pitchFamily="34" charset="0"/>
              </a:rPr>
              <a:t> X </a:t>
            </a:r>
            <a:r>
              <a:rPr lang="en-US" sz="1800" b="0" dirty="0" err="1" smtClean="0">
                <a:latin typeface="Arial" pitchFamily="34" charset="0"/>
                <a:cs typeface="Arial" pitchFamily="34" charset="0"/>
              </a:rPr>
              <a:t>și</a:t>
            </a:r>
            <a:r>
              <a:rPr lang="en-US" sz="1800" b="0" dirty="0" smtClean="0">
                <a:latin typeface="Arial" pitchFamily="34" charset="0"/>
                <a:cs typeface="Arial" pitchFamily="34" charset="0"/>
              </a:rPr>
              <a:t> a </a:t>
            </a:r>
            <a:r>
              <a:rPr lang="en-US" sz="1800" b="0" dirty="0" err="1" smtClean="0">
                <a:latin typeface="Arial" pitchFamily="34" charset="0"/>
                <a:cs typeface="Arial" pitchFamily="34" charset="0"/>
              </a:rPr>
              <a:t>muchiilor</a:t>
            </a:r>
            <a:r>
              <a:rPr lang="en-US" sz="1800" b="0" dirty="0" smtClean="0">
                <a:latin typeface="Arial" pitchFamily="34" charset="0"/>
                <a:cs typeface="Arial" pitchFamily="34" charset="0"/>
              </a:rPr>
              <a:t> A, </a:t>
            </a:r>
            <a:r>
              <a:rPr lang="en-US" sz="1800" b="0" dirty="0" err="1" smtClean="0">
                <a:latin typeface="Arial" pitchFamily="34" charset="0"/>
                <a:cs typeface="Arial" pitchFamily="34" charset="0"/>
              </a:rPr>
              <a:t>iar</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suma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lungimilor</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muchiilor</a:t>
            </a:r>
            <a:r>
              <a:rPr lang="en-US" sz="1800" b="0" dirty="0" smtClean="0">
                <a:latin typeface="Arial" pitchFamily="34" charset="0"/>
                <a:cs typeface="Arial" pitchFamily="34" charset="0"/>
              </a:rPr>
              <a:t> din A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minimă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Căutăm</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așadar</a:t>
            </a:r>
            <a:r>
              <a:rPr lang="en-US" sz="1800" b="0" dirty="0" smtClean="0">
                <a:latin typeface="Arial" pitchFamily="34" charset="0"/>
                <a:cs typeface="Arial" pitchFamily="34" charset="0"/>
              </a:rPr>
              <a:t>, o </a:t>
            </a:r>
            <a:r>
              <a:rPr lang="en-US" sz="1800" b="0" dirty="0" err="1" smtClean="0">
                <a:latin typeface="Arial" pitchFamily="34" charset="0"/>
                <a:cs typeface="Arial" pitchFamily="34" charset="0"/>
              </a:rPr>
              <a:t>submulțime</a:t>
            </a:r>
            <a:r>
              <a:rPr lang="en-US" sz="1800" b="0" dirty="0" smtClean="0">
                <a:latin typeface="Arial" pitchFamily="34" charset="0"/>
                <a:cs typeface="Arial" pitchFamily="34" charset="0"/>
              </a:rPr>
              <a:t> A de cost total minim care </a:t>
            </a:r>
            <a:r>
              <a:rPr lang="en-US" sz="1800" b="0" dirty="0" err="1" smtClean="0">
                <a:latin typeface="Arial" pitchFamily="34" charset="0"/>
                <a:cs typeface="Arial" pitchFamily="34" charset="0"/>
              </a:rPr>
              <a:t>să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lege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printr</a:t>
            </a:r>
            <a:r>
              <a:rPr lang="en-US" sz="1800" b="0" dirty="0" smtClean="0">
                <a:latin typeface="Arial" pitchFamily="34" charset="0"/>
                <a:cs typeface="Arial" pitchFamily="34" charset="0"/>
              </a:rPr>
              <a:t>-un drum </a:t>
            </a:r>
            <a:r>
              <a:rPr lang="en-US" sz="1800" b="0" dirty="0" err="1" smtClean="0">
                <a:latin typeface="Arial" pitchFamily="34" charset="0"/>
                <a:cs typeface="Arial" pitchFamily="34" charset="0"/>
              </a:rPr>
              <a:t>oricare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două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noduri</a:t>
            </a:r>
            <a:r>
              <a:rPr lang="en-US" sz="1800" b="0" dirty="0" smtClean="0">
                <a:latin typeface="Arial" pitchFamily="34" charset="0"/>
                <a:cs typeface="Arial" pitchFamily="34" charset="0"/>
              </a:rPr>
              <a:t> din X.</a:t>
            </a:r>
            <a:endParaRPr lang="en-US" sz="1800" b="0" dirty="0">
              <a:latin typeface="Arial" pitchFamily="34" charset="0"/>
              <a:cs typeface="Arial" pitchFamily="34" charset="0"/>
            </a:endParaRPr>
          </a:p>
        </p:txBody>
      </p:sp>
    </p:spTree>
    <p:extLst>
      <p:ext uri="{BB962C8B-B14F-4D97-AF65-F5344CB8AC3E}">
        <p14:creationId xmlns:p14="http://schemas.microsoft.com/office/powerpoint/2010/main" val="2695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534400" cy="4070877"/>
          </a:xfrm>
        </p:spPr>
        <p:txBody>
          <a:bodyPr/>
          <a:lstStyle/>
          <a:p>
            <a:r>
              <a:rPr lang="en-US" b="0" dirty="0" smtClean="0">
                <a:latin typeface="Arial" pitchFamily="34" charset="0"/>
                <a:cs typeface="Arial" pitchFamily="34" charset="0"/>
              </a:rPr>
              <a:t>		</a:t>
            </a:r>
            <a:r>
              <a:rPr lang="en-US" sz="1800" b="0" dirty="0" err="1" smtClean="0">
                <a:latin typeface="Arial" pitchFamily="34" charset="0"/>
                <a:cs typeface="Arial" pitchFamily="34" charset="0"/>
              </a:rPr>
              <a:t>Graful</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parțial</a:t>
            </a:r>
            <a:r>
              <a:rPr lang="en-US" sz="1800" b="0" dirty="0" smtClean="0">
                <a:latin typeface="Arial" pitchFamily="34" charset="0"/>
                <a:cs typeface="Arial" pitchFamily="34" charset="0"/>
              </a:rPr>
              <a:t> (X,A)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un arbore </a:t>
            </a:r>
            <a:r>
              <a:rPr lang="en-US" sz="1800" b="0" dirty="0" err="1" smtClean="0">
                <a:latin typeface="Arial" pitchFamily="34" charset="0"/>
                <a:cs typeface="Arial" pitchFamily="34" charset="0"/>
              </a:rPr>
              <a:t>și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numit</a:t>
            </a:r>
            <a:r>
              <a:rPr lang="en-US" sz="1800" b="0" dirty="0" smtClean="0">
                <a:latin typeface="Arial" pitchFamily="34" charset="0"/>
                <a:cs typeface="Arial" pitchFamily="34" charset="0"/>
              </a:rPr>
              <a:t> arbore </a:t>
            </a:r>
            <a:r>
              <a:rPr lang="en-US" sz="1800" b="0" dirty="0" err="1" smtClean="0">
                <a:latin typeface="Arial" pitchFamily="34" charset="0"/>
                <a:cs typeface="Arial" pitchFamily="34" charset="0"/>
              </a:rPr>
              <a:t>parțial</a:t>
            </a:r>
            <a:r>
              <a:rPr lang="en-US" sz="1800" b="0" dirty="0" smtClean="0">
                <a:latin typeface="Arial" pitchFamily="34" charset="0"/>
                <a:cs typeface="Arial" pitchFamily="34" charset="0"/>
              </a:rPr>
              <a:t> de cost minim al </a:t>
            </a:r>
            <a:r>
              <a:rPr lang="en-US" sz="1800" b="0" dirty="0" err="1" smtClean="0">
                <a:latin typeface="Arial" pitchFamily="34" charset="0"/>
                <a:cs typeface="Arial" pitchFamily="34" charset="0"/>
              </a:rPr>
              <a:t>grafului</a:t>
            </a:r>
            <a:r>
              <a:rPr lang="en-US" sz="1800" b="0" dirty="0" smtClean="0">
                <a:latin typeface="Arial" pitchFamily="34" charset="0"/>
                <a:cs typeface="Arial" pitchFamily="34" charset="0"/>
              </a:rPr>
              <a:t> G. Un </a:t>
            </a:r>
            <a:r>
              <a:rPr lang="en-US" sz="1800" b="0" dirty="0" err="1" smtClean="0">
                <a:latin typeface="Arial" pitchFamily="34" charset="0"/>
                <a:cs typeface="Arial" pitchFamily="34" charset="0"/>
              </a:rPr>
              <a:t>graf</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poate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avea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mai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mulți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arbori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parțiali</a:t>
            </a:r>
            <a:r>
              <a:rPr lang="en-US" sz="1800" b="0" dirty="0" smtClean="0">
                <a:latin typeface="Arial" pitchFamily="34" charset="0"/>
                <a:cs typeface="Arial" pitchFamily="34" charset="0"/>
              </a:rPr>
              <a:t> de cost minim </a:t>
            </a:r>
            <a:r>
              <a:rPr lang="en-US" sz="1800" b="0" dirty="0" err="1" smtClean="0">
                <a:latin typeface="Arial" pitchFamily="34" charset="0"/>
                <a:cs typeface="Arial" pitchFamily="34" charset="0"/>
              </a:rPr>
              <a:t>și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acest</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lucru</a:t>
            </a:r>
            <a:r>
              <a:rPr lang="en-US" sz="1800" b="0" dirty="0" smtClean="0">
                <a:latin typeface="Arial" pitchFamily="34" charset="0"/>
                <a:cs typeface="Arial" pitchFamily="34" charset="0"/>
              </a:rPr>
              <a:t> se </a:t>
            </a:r>
            <a:r>
              <a:rPr lang="en-US" sz="1800" b="0" dirty="0" err="1" smtClean="0">
                <a:latin typeface="Arial" pitchFamily="34" charset="0"/>
                <a:cs typeface="Arial" pitchFamily="34" charset="0"/>
              </a:rPr>
              <a:t>poate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verifica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pe</a:t>
            </a:r>
            <a:r>
              <a:rPr lang="en-US" sz="1800" b="0" dirty="0" smtClean="0">
                <a:latin typeface="Arial" pitchFamily="34" charset="0"/>
                <a:cs typeface="Arial" pitchFamily="34" charset="0"/>
              </a:rPr>
              <a:t> un </a:t>
            </a:r>
            <a:r>
              <a:rPr lang="en-US" sz="1800" b="0" dirty="0" err="1" smtClean="0">
                <a:latin typeface="Arial" pitchFamily="34" charset="0"/>
                <a:cs typeface="Arial" pitchFamily="34" charset="0"/>
              </a:rPr>
              <a:t>exemplu</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Vom</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prezenta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doi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algoritmi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folosesc</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metoda</a:t>
            </a:r>
            <a:r>
              <a:rPr lang="en-US" sz="1800" b="0" dirty="0" smtClean="0">
                <a:latin typeface="Arial" pitchFamily="34" charset="0"/>
                <a:cs typeface="Arial" pitchFamily="34" charset="0"/>
              </a:rPr>
              <a:t> greedy care </a:t>
            </a:r>
            <a:r>
              <a:rPr lang="en-US" sz="1800" b="0" dirty="0" err="1" smtClean="0">
                <a:latin typeface="Arial" pitchFamily="34" charset="0"/>
                <a:cs typeface="Arial" pitchFamily="34" charset="0"/>
              </a:rPr>
              <a:t>determină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arborele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parțial</a:t>
            </a:r>
            <a:r>
              <a:rPr lang="en-US" sz="1800" b="0" dirty="0" smtClean="0">
                <a:latin typeface="Arial" pitchFamily="34" charset="0"/>
                <a:cs typeface="Arial" pitchFamily="34" charset="0"/>
              </a:rPr>
              <a:t> de cost minim al </a:t>
            </a:r>
            <a:r>
              <a:rPr lang="en-US" sz="1800" b="0" dirty="0" err="1" smtClean="0">
                <a:latin typeface="Arial" pitchFamily="34" charset="0"/>
                <a:cs typeface="Arial" pitchFamily="34" charset="0"/>
              </a:rPr>
              <a:t>unui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graf</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În</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terminologia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metodei</a:t>
            </a:r>
            <a:r>
              <a:rPr lang="en-US" sz="1800" b="0" dirty="0" smtClean="0">
                <a:latin typeface="Arial" pitchFamily="34" charset="0"/>
                <a:cs typeface="Arial" pitchFamily="34" charset="0"/>
              </a:rPr>
              <a:t> greedy, </a:t>
            </a:r>
            <a:r>
              <a:rPr lang="en-US" sz="1800" b="0" dirty="0" err="1" smtClean="0">
                <a:latin typeface="Arial" pitchFamily="34" charset="0"/>
                <a:cs typeface="Arial" pitchFamily="34" charset="0"/>
              </a:rPr>
              <a:t>vom</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spune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că</a:t>
            </a:r>
            <a:r>
              <a:rPr lang="en-US" sz="1800" b="0" dirty="0" smtClean="0">
                <a:latin typeface="Arial" pitchFamily="34" charset="0"/>
                <a:cs typeface="Arial" pitchFamily="34" charset="0"/>
              </a:rPr>
              <a:t> o </a:t>
            </a:r>
            <a:r>
              <a:rPr lang="en-US" sz="1800" b="0" dirty="0" err="1" smtClean="0">
                <a:latin typeface="Arial" pitchFamily="34" charset="0"/>
                <a:cs typeface="Arial" pitchFamily="34" charset="0"/>
              </a:rPr>
              <a:t>muțime</a:t>
            </a:r>
            <a:r>
              <a:rPr lang="en-US" sz="1800" b="0" dirty="0" smtClean="0">
                <a:latin typeface="Arial" pitchFamily="34" charset="0"/>
                <a:cs typeface="Arial" pitchFamily="34" charset="0"/>
              </a:rPr>
              <a:t> de </a:t>
            </a:r>
            <a:r>
              <a:rPr lang="en-US" sz="1800" b="0" dirty="0" err="1" smtClean="0">
                <a:latin typeface="Arial" pitchFamily="34" charset="0"/>
                <a:cs typeface="Arial" pitchFamily="34" charset="0"/>
              </a:rPr>
              <a:t>muchii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o </a:t>
            </a:r>
            <a:r>
              <a:rPr lang="en-US" sz="1800" b="0" dirty="0" err="1" smtClean="0">
                <a:latin typeface="Arial" pitchFamily="34" charset="0"/>
                <a:cs typeface="Arial" pitchFamily="34" charset="0"/>
              </a:rPr>
              <a:t>soluție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dacă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constituie</a:t>
            </a:r>
            <a:r>
              <a:rPr lang="en-US" sz="1800" b="0" dirty="0" smtClean="0">
                <a:latin typeface="Arial" pitchFamily="34" charset="0"/>
                <a:cs typeface="Arial" pitchFamily="34" charset="0"/>
              </a:rPr>
              <a:t> un arbore </a:t>
            </a:r>
            <a:r>
              <a:rPr lang="en-US" sz="1800" b="0" dirty="0" err="1" smtClean="0">
                <a:latin typeface="Arial" pitchFamily="34" charset="0"/>
                <a:cs typeface="Arial" pitchFamily="34" charset="0"/>
              </a:rPr>
              <a:t>parțial</a:t>
            </a:r>
            <a:r>
              <a:rPr lang="en-US" sz="1800" b="0" dirty="0" smtClean="0">
                <a:latin typeface="Arial" pitchFamily="34" charset="0"/>
                <a:cs typeface="Arial" pitchFamily="34" charset="0"/>
              </a:rPr>
              <a:t> al </a:t>
            </a:r>
            <a:r>
              <a:rPr lang="en-US" sz="1800" b="0" dirty="0" err="1" smtClean="0">
                <a:latin typeface="Arial" pitchFamily="34" charset="0"/>
                <a:cs typeface="Arial" pitchFamily="34" charset="0"/>
              </a:rPr>
              <a:t>grafului</a:t>
            </a:r>
            <a:r>
              <a:rPr lang="en-US" sz="1800" b="0" dirty="0" smtClean="0">
                <a:latin typeface="Arial" pitchFamily="34" charset="0"/>
                <a:cs typeface="Arial" pitchFamily="34" charset="0"/>
              </a:rPr>
              <a:t> G , </a:t>
            </a:r>
            <a:r>
              <a:rPr lang="en-US" sz="1800" b="0" dirty="0" err="1" smtClean="0">
                <a:latin typeface="Arial" pitchFamily="34" charset="0"/>
                <a:cs typeface="Arial" pitchFamily="34" charset="0"/>
              </a:rPr>
              <a:t>și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fezibilă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dacă</a:t>
            </a:r>
            <a:r>
              <a:rPr lang="en-US" sz="1800" b="0" dirty="0" smtClean="0">
                <a:latin typeface="Arial" pitchFamily="34" charset="0"/>
                <a:cs typeface="Arial" pitchFamily="34" charset="0"/>
              </a:rPr>
              <a:t> nu </a:t>
            </a:r>
            <a:r>
              <a:rPr lang="en-US" sz="1800" b="0" dirty="0" err="1" smtClean="0">
                <a:latin typeface="Arial" pitchFamily="34" charset="0"/>
                <a:cs typeface="Arial" pitchFamily="34" charset="0"/>
              </a:rPr>
              <a:t>conține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cicluri</a:t>
            </a:r>
            <a:r>
              <a:rPr lang="en-US" sz="1800" b="0" dirty="0" smtClean="0">
                <a:latin typeface="Arial" pitchFamily="34" charset="0"/>
                <a:cs typeface="Arial" pitchFamily="34" charset="0"/>
              </a:rPr>
              <a:t>. O </a:t>
            </a:r>
            <a:r>
              <a:rPr lang="en-US" sz="1800" b="0" dirty="0" err="1" smtClean="0">
                <a:latin typeface="Arial" pitchFamily="34" charset="0"/>
                <a:cs typeface="Arial" pitchFamily="34" charset="0"/>
              </a:rPr>
              <a:t>mulțime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fezibilă</a:t>
            </a:r>
            <a:r>
              <a:rPr lang="en-US" sz="1800" b="0" dirty="0" smtClean="0">
                <a:latin typeface="Arial" pitchFamily="34" charset="0"/>
                <a:cs typeface="Arial" pitchFamily="34" charset="0"/>
              </a:rPr>
              <a:t> de </a:t>
            </a:r>
            <a:r>
              <a:rPr lang="en-US" sz="1800" b="0" dirty="0" err="1" smtClean="0">
                <a:latin typeface="Arial" pitchFamily="34" charset="0"/>
                <a:cs typeface="Arial" pitchFamily="34" charset="0"/>
              </a:rPr>
              <a:t>muchii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promițătoare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dacă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poate</a:t>
            </a:r>
            <a:r>
              <a:rPr lang="en-US" sz="1800" b="0" dirty="0" smtClean="0">
                <a:latin typeface="Arial" pitchFamily="34" charset="0"/>
                <a:cs typeface="Arial" pitchFamily="34" charset="0"/>
              </a:rPr>
              <a:t> fi </a:t>
            </a:r>
            <a:r>
              <a:rPr lang="en-US" sz="1800" b="0" dirty="0" err="1" smtClean="0">
                <a:latin typeface="Arial" pitchFamily="34" charset="0"/>
                <a:cs typeface="Arial" pitchFamily="34" charset="0"/>
              </a:rPr>
              <a:t>completată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pentru</a:t>
            </a:r>
            <a:r>
              <a:rPr lang="en-US" sz="1800" b="0" dirty="0" smtClean="0">
                <a:latin typeface="Arial" pitchFamily="34" charset="0"/>
                <a:cs typeface="Arial" pitchFamily="34" charset="0"/>
              </a:rPr>
              <a:t> a forma </a:t>
            </a:r>
            <a:r>
              <a:rPr lang="en-US" sz="1800" b="0" dirty="0" err="1" smtClean="0">
                <a:latin typeface="Arial" pitchFamily="34" charset="0"/>
                <a:cs typeface="Arial" pitchFamily="34" charset="0"/>
              </a:rPr>
              <a:t>soluția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optimă</a:t>
            </a:r>
            <a:r>
              <a:rPr lang="en-US" sz="1800" b="0" dirty="0" smtClean="0">
                <a:latin typeface="Arial" pitchFamily="34" charset="0"/>
                <a:cs typeface="Arial" pitchFamily="34" charset="0"/>
              </a:rPr>
              <a:t>. O </a:t>
            </a:r>
            <a:r>
              <a:rPr lang="en-US" sz="1800" b="0" dirty="0" err="1" smtClean="0">
                <a:latin typeface="Arial" pitchFamily="34" charset="0"/>
                <a:cs typeface="Arial" pitchFamily="34" charset="0"/>
              </a:rPr>
              <a:t>muchie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atinge</a:t>
            </a:r>
            <a:r>
              <a:rPr lang="en-US" sz="1800" b="0" dirty="0" smtClean="0">
                <a:latin typeface="Arial" pitchFamily="34" charset="0"/>
                <a:cs typeface="Arial" pitchFamily="34" charset="0"/>
              </a:rPr>
              <a:t> o </a:t>
            </a:r>
            <a:r>
              <a:rPr lang="en-US" sz="1800" b="0" dirty="0" err="1" smtClean="0">
                <a:latin typeface="Arial" pitchFamily="34" charset="0"/>
                <a:cs typeface="Arial" pitchFamily="34" charset="0"/>
              </a:rPr>
              <a:t>mulțime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dată</a:t>
            </a:r>
            <a:r>
              <a:rPr lang="en-US" sz="1800" b="0" dirty="0" smtClean="0">
                <a:latin typeface="Arial" pitchFamily="34" charset="0"/>
                <a:cs typeface="Arial" pitchFamily="34" charset="0"/>
              </a:rPr>
              <a:t> de </a:t>
            </a:r>
            <a:r>
              <a:rPr lang="en-US" sz="1800" b="0" dirty="0" err="1" smtClean="0">
                <a:latin typeface="Arial" pitchFamily="34" charset="0"/>
                <a:cs typeface="Arial" pitchFamily="34" charset="0"/>
              </a:rPr>
              <a:t>vârfuri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dacă</a:t>
            </a:r>
            <a:r>
              <a:rPr lang="en-US" sz="1800" b="0" dirty="0" smtClean="0">
                <a:latin typeface="Arial" pitchFamily="34" charset="0"/>
                <a:cs typeface="Arial" pitchFamily="34" charset="0"/>
              </a:rPr>
              <a:t> exact un </a:t>
            </a:r>
            <a:r>
              <a:rPr lang="en-US" sz="1800" b="0" dirty="0" err="1" smtClean="0">
                <a:latin typeface="Arial" pitchFamily="34" charset="0"/>
                <a:cs typeface="Arial" pitchFamily="34" charset="0"/>
              </a:rPr>
              <a:t>capăt</a:t>
            </a:r>
            <a:r>
              <a:rPr lang="en-US" sz="1800" b="0" dirty="0" smtClean="0">
                <a:latin typeface="Arial" pitchFamily="34" charset="0"/>
                <a:cs typeface="Arial" pitchFamily="34" charset="0"/>
              </a:rPr>
              <a:t> al </a:t>
            </a:r>
            <a:r>
              <a:rPr lang="en-US" sz="1800" b="0" dirty="0" err="1" smtClean="0">
                <a:latin typeface="Arial" pitchFamily="34" charset="0"/>
                <a:cs typeface="Arial" pitchFamily="34" charset="0"/>
              </a:rPr>
              <a:t>muchiei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în</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mulțime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Următoarea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proprietate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va</a:t>
            </a:r>
            <a:r>
              <a:rPr lang="en-US" sz="1800" b="0" dirty="0" smtClean="0">
                <a:latin typeface="Arial" pitchFamily="34" charset="0"/>
                <a:cs typeface="Arial" pitchFamily="34" charset="0"/>
              </a:rPr>
              <a:t> fi </a:t>
            </a:r>
            <a:r>
              <a:rPr lang="en-US" sz="1800" b="0" dirty="0" err="1" smtClean="0">
                <a:latin typeface="Arial" pitchFamily="34" charset="0"/>
                <a:cs typeface="Arial" pitchFamily="34" charset="0"/>
              </a:rPr>
              <a:t>folosită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pentru</a:t>
            </a:r>
            <a:r>
              <a:rPr lang="en-US" sz="1800" b="0" dirty="0" smtClean="0">
                <a:latin typeface="Arial" pitchFamily="34" charset="0"/>
                <a:cs typeface="Arial" pitchFamily="34" charset="0"/>
              </a:rPr>
              <a:t> a </a:t>
            </a:r>
            <a:r>
              <a:rPr lang="en-US" sz="1800" b="0" dirty="0" err="1" smtClean="0">
                <a:latin typeface="Arial" pitchFamily="34" charset="0"/>
                <a:cs typeface="Arial" pitchFamily="34" charset="0"/>
              </a:rPr>
              <a:t>demonstra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corectitudinea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celor</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doi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algoritmi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Mulțimea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inițială</a:t>
            </a:r>
            <a:r>
              <a:rPr lang="en-US" sz="1800" b="0" dirty="0" smtClean="0">
                <a:latin typeface="Arial" pitchFamily="34" charset="0"/>
                <a:cs typeface="Arial" pitchFamily="34" charset="0"/>
              </a:rPr>
              <a:t> a </a:t>
            </a:r>
            <a:r>
              <a:rPr lang="en-US" sz="1800" b="0" dirty="0" err="1" smtClean="0">
                <a:latin typeface="Arial" pitchFamily="34" charset="0"/>
                <a:cs typeface="Arial" pitchFamily="34" charset="0"/>
              </a:rPr>
              <a:t>candidaților</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este</a:t>
            </a:r>
            <a:r>
              <a:rPr lang="en-US" sz="1800" b="0" dirty="0" smtClean="0">
                <a:latin typeface="Arial" pitchFamily="34" charset="0"/>
                <a:cs typeface="Arial" pitchFamily="34" charset="0"/>
              </a:rPr>
              <a:t> U. </a:t>
            </a:r>
            <a:r>
              <a:rPr lang="en-US" sz="1800" b="0" dirty="0" err="1" smtClean="0">
                <a:latin typeface="Arial" pitchFamily="34" charset="0"/>
                <a:cs typeface="Arial" pitchFamily="34" charset="0"/>
              </a:rPr>
              <a:t>Cei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doi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algoritmi</a:t>
            </a:r>
            <a:r>
              <a:rPr lang="en-US" sz="1800" b="0" dirty="0" smtClean="0">
                <a:latin typeface="Arial" pitchFamily="34" charset="0"/>
                <a:cs typeface="Arial" pitchFamily="34" charset="0"/>
              </a:rPr>
              <a:t> greedy </a:t>
            </a:r>
            <a:r>
              <a:rPr lang="en-US" sz="1800" b="0" dirty="0" err="1" smtClean="0">
                <a:latin typeface="Arial" pitchFamily="34" charset="0"/>
                <a:cs typeface="Arial" pitchFamily="34" charset="0"/>
              </a:rPr>
              <a:t>aleg</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muchiile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una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câte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una</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într</a:t>
            </a:r>
            <a:r>
              <a:rPr lang="en-US" sz="1800" b="0" dirty="0" smtClean="0">
                <a:latin typeface="Arial" pitchFamily="34" charset="0"/>
                <a:cs typeface="Arial" pitchFamily="34" charset="0"/>
              </a:rPr>
              <a:t>-o </a:t>
            </a:r>
            <a:r>
              <a:rPr lang="en-US" sz="1800" b="0" dirty="0" err="1" smtClean="0">
                <a:latin typeface="Arial" pitchFamily="34" charset="0"/>
                <a:cs typeface="Arial" pitchFamily="34" charset="0"/>
              </a:rPr>
              <a:t>anumită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ordine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această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ordine</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fiind</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specifică</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fiecărui</a:t>
            </a:r>
            <a:r>
              <a:rPr lang="en-US" sz="1800" b="0" dirty="0" smtClean="0">
                <a:latin typeface="Arial" pitchFamily="34" charset="0"/>
                <a:cs typeface="Arial" pitchFamily="34" charset="0"/>
              </a:rPr>
              <a:t> </a:t>
            </a:r>
            <a:r>
              <a:rPr lang="en-US" sz="1800" b="0" dirty="0" err="1" smtClean="0">
                <a:latin typeface="Arial" pitchFamily="34" charset="0"/>
                <a:cs typeface="Arial" pitchFamily="34" charset="0"/>
              </a:rPr>
              <a:t>algoritm</a:t>
            </a:r>
            <a:r>
              <a:rPr lang="en-US" sz="1800" b="0" dirty="0" smtClean="0">
                <a:latin typeface="Arial" pitchFamily="34" charset="0"/>
                <a:cs typeface="Arial" pitchFamily="34" charset="0"/>
              </a:rPr>
              <a:t>.</a:t>
            </a:r>
          </a:p>
        </p:txBody>
      </p:sp>
    </p:spTree>
    <p:extLst>
      <p:ext uri="{BB962C8B-B14F-4D97-AF65-F5344CB8AC3E}">
        <p14:creationId xmlns:p14="http://schemas.microsoft.com/office/powerpoint/2010/main" val="330028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472440"/>
          </a:xfrm>
        </p:spPr>
        <p:txBody>
          <a:bodyPr/>
          <a:lstStyle/>
          <a:p>
            <a:r>
              <a:rPr lang="en-US" b="1" dirty="0" err="1" smtClean="0">
                <a:latin typeface="Arial" pitchFamily="34" charset="0"/>
                <a:cs typeface="Arial" pitchFamily="34" charset="0"/>
              </a:rPr>
              <a:t>Algoritmul</a:t>
            </a:r>
            <a:r>
              <a:rPr lang="en-US" b="1" dirty="0" smtClean="0">
                <a:latin typeface="Arial" pitchFamily="34" charset="0"/>
                <a:cs typeface="Arial" pitchFamily="34" charset="0"/>
              </a:rPr>
              <a:t> </a:t>
            </a:r>
            <a:r>
              <a:rPr lang="en-US" b="1" dirty="0" err="1" smtClean="0">
                <a:latin typeface="Arial" pitchFamily="34" charset="0"/>
                <a:cs typeface="Arial" pitchFamily="34" charset="0"/>
              </a:rPr>
              <a:t>lui</a:t>
            </a:r>
            <a:r>
              <a:rPr lang="en-US" b="1" dirty="0" smtClean="0">
                <a:latin typeface="Arial" pitchFamily="34" charset="0"/>
                <a:cs typeface="Arial" pitchFamily="34" charset="0"/>
              </a:rPr>
              <a:t> </a:t>
            </a:r>
            <a:r>
              <a:rPr lang="en-US" b="1" dirty="0" err="1" smtClean="0">
                <a:latin typeface="Arial" pitchFamily="34" charset="0"/>
                <a:cs typeface="Arial" pitchFamily="34" charset="0"/>
              </a:rPr>
              <a:t>Kruscal</a:t>
            </a:r>
            <a:endParaRPr lang="en-US" b="1" dirty="0">
              <a:latin typeface="Arial" pitchFamily="34" charset="0"/>
              <a:cs typeface="Arial" pitchFamily="34" charset="0"/>
            </a:endParaRPr>
          </a:p>
        </p:txBody>
      </p:sp>
      <p:sp>
        <p:nvSpPr>
          <p:cNvPr id="3" name="Content Placeholder 2"/>
          <p:cNvSpPr>
            <a:spLocks noGrp="1"/>
          </p:cNvSpPr>
          <p:nvPr>
            <p:ph idx="1"/>
          </p:nvPr>
        </p:nvSpPr>
        <p:spPr/>
        <p:txBody>
          <a:bodyPr/>
          <a:lstStyle/>
          <a:p>
            <a:r>
              <a:rPr lang="vi-VN" dirty="0"/>
              <a:t>Algoritmul funcționează în felul următor</a:t>
            </a:r>
            <a:r>
              <a:rPr lang="vi-VN" dirty="0" smtClean="0"/>
              <a:t>:</a:t>
            </a:r>
            <a:endParaRPr lang="en-US" dirty="0" smtClean="0"/>
          </a:p>
          <a:p>
            <a:r>
              <a:rPr lang="en-US" dirty="0" smtClean="0"/>
              <a:t>- </a:t>
            </a:r>
            <a:r>
              <a:rPr lang="vi-VN" b="0" dirty="0" smtClean="0"/>
              <a:t>creează </a:t>
            </a:r>
            <a:r>
              <a:rPr lang="vi-VN" b="0" dirty="0"/>
              <a:t>o pădure </a:t>
            </a:r>
            <a:r>
              <a:rPr lang="vi-VN" b="0" i="1" dirty="0"/>
              <a:t>F</a:t>
            </a:r>
            <a:r>
              <a:rPr lang="vi-VN" b="0" dirty="0"/>
              <a:t> (o mulțime de arbori), unde fiecare vârf din graf este un arbore separat</a:t>
            </a:r>
          </a:p>
          <a:p>
            <a:r>
              <a:rPr lang="en-US" b="0" dirty="0" smtClean="0"/>
              <a:t>- </a:t>
            </a:r>
            <a:r>
              <a:rPr lang="vi-VN" b="0" dirty="0" smtClean="0"/>
              <a:t>creează </a:t>
            </a:r>
            <a:r>
              <a:rPr lang="vi-VN" b="0" dirty="0"/>
              <a:t>o mulțime </a:t>
            </a:r>
            <a:r>
              <a:rPr lang="vi-VN" b="0" i="1" dirty="0"/>
              <a:t>S</a:t>
            </a:r>
            <a:r>
              <a:rPr lang="vi-VN" b="0" dirty="0"/>
              <a:t> care conține toate muchiile din </a:t>
            </a:r>
            <a:r>
              <a:rPr lang="vi-VN" b="0" dirty="0" smtClean="0"/>
              <a:t>graf</a:t>
            </a:r>
            <a:r>
              <a:rPr lang="en-US" b="0" dirty="0" smtClean="0"/>
              <a:t> </a:t>
            </a:r>
            <a:r>
              <a:rPr lang="vi-VN" b="0" dirty="0" smtClean="0"/>
              <a:t>atât </a:t>
            </a:r>
            <a:r>
              <a:rPr lang="vi-VN" b="0" dirty="0"/>
              <a:t>timp cât </a:t>
            </a:r>
            <a:r>
              <a:rPr lang="vi-VN" b="0" i="1" dirty="0"/>
              <a:t>S</a:t>
            </a:r>
            <a:r>
              <a:rPr lang="vi-VN" b="0" dirty="0"/>
              <a:t> este nevidă</a:t>
            </a:r>
          </a:p>
          <a:p>
            <a:pPr marL="0" lvl="1" indent="0">
              <a:buNone/>
            </a:pPr>
            <a:r>
              <a:rPr lang="en-US" dirty="0" smtClean="0"/>
              <a:t>- </a:t>
            </a:r>
            <a:r>
              <a:rPr lang="vi-VN" dirty="0" smtClean="0"/>
              <a:t>elimină </a:t>
            </a:r>
            <a:r>
              <a:rPr lang="vi-VN" dirty="0"/>
              <a:t>o muchie de cost minim din </a:t>
            </a:r>
            <a:r>
              <a:rPr lang="vi-VN" i="1" dirty="0"/>
              <a:t>S</a:t>
            </a:r>
            <a:endParaRPr lang="vi-VN" dirty="0"/>
          </a:p>
          <a:p>
            <a:pPr marL="0" lvl="1" indent="0">
              <a:buNone/>
            </a:pPr>
            <a:r>
              <a:rPr lang="en-US" dirty="0" smtClean="0"/>
              <a:t>- </a:t>
            </a:r>
            <a:r>
              <a:rPr lang="vi-VN" dirty="0" smtClean="0"/>
              <a:t>dacă </a:t>
            </a:r>
            <a:r>
              <a:rPr lang="vi-VN" dirty="0"/>
              <a:t>acea muchie conectează doi arbori distincți, atunci adaugă muchia în pădure, combinând cei doi arbori într-unul singur</a:t>
            </a:r>
          </a:p>
          <a:p>
            <a:pPr marL="0" lvl="1" indent="0">
              <a:buNone/>
            </a:pPr>
            <a:r>
              <a:rPr lang="en-US" dirty="0" smtClean="0"/>
              <a:t>- </a:t>
            </a:r>
            <a:r>
              <a:rPr lang="vi-VN" dirty="0" smtClean="0"/>
              <a:t>altfel</a:t>
            </a:r>
            <a:r>
              <a:rPr lang="vi-VN" dirty="0"/>
              <a:t>, ignoră muchia</a:t>
            </a:r>
          </a:p>
          <a:p>
            <a:r>
              <a:rPr lang="vi-VN" b="0" dirty="0"/>
              <a:t>        La sfârșitul algoritmului, pădurea are doar o componentă care reprezintă </a:t>
            </a:r>
            <a:r>
              <a:rPr lang="vi-VN" b="0" dirty="0" smtClean="0"/>
              <a:t>un</a:t>
            </a:r>
            <a:r>
              <a:rPr lang="en-US" b="0" dirty="0" smtClean="0"/>
              <a:t> </a:t>
            </a:r>
            <a:r>
              <a:rPr lang="vi-VN" b="0" dirty="0" smtClean="0"/>
              <a:t>arbore </a:t>
            </a:r>
            <a:r>
              <a:rPr lang="vi-VN" b="0" dirty="0"/>
              <a:t>parțial de cost minim al grafului.</a:t>
            </a:r>
            <a:endParaRPr lang="en-US" dirty="0"/>
          </a:p>
        </p:txBody>
      </p:sp>
    </p:spTree>
    <p:extLst>
      <p:ext uri="{BB962C8B-B14F-4D97-AF65-F5344CB8AC3E}">
        <p14:creationId xmlns:p14="http://schemas.microsoft.com/office/powerpoint/2010/main" val="43156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ivid\Desktop\Video\300px-Prim_Algorithm_0.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1639362"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4600" y="452735"/>
            <a:ext cx="4495800" cy="923330"/>
          </a:xfrm>
          <a:prstGeom prst="rect">
            <a:avLst/>
          </a:prstGeom>
          <a:noFill/>
        </p:spPr>
        <p:txBody>
          <a:bodyPr wrap="square" rtlCol="0">
            <a:spAutoFit/>
          </a:bodyPr>
          <a:lstStyle/>
          <a:p>
            <a:r>
              <a:rPr lang="vi-VN" dirty="0"/>
              <a:t>Acesta este graful original. Numerele de pe muchii reprezintă costul acestora. Nici o muchie nu este evidențiată.</a:t>
            </a:r>
            <a:endParaRPr lang="en-US" dirty="0"/>
          </a:p>
        </p:txBody>
      </p:sp>
      <p:pic>
        <p:nvPicPr>
          <p:cNvPr id="1027" name="Picture 3" descr="C:\Users\Deivid\Desktop\Video\300px-Kruskal_Algorithm_1.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55064"/>
            <a:ext cx="1715562" cy="1435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67000" y="1828800"/>
            <a:ext cx="4343400" cy="923330"/>
          </a:xfrm>
          <a:prstGeom prst="rect">
            <a:avLst/>
          </a:prstGeom>
          <a:noFill/>
        </p:spPr>
        <p:txBody>
          <a:bodyPr wrap="square" rtlCol="0">
            <a:spAutoFit/>
          </a:bodyPr>
          <a:lstStyle/>
          <a:p>
            <a:r>
              <a:rPr lang="vi-VN" b="1" dirty="0"/>
              <a:t>AD</a:t>
            </a:r>
            <a:r>
              <a:rPr lang="vi-VN" dirty="0"/>
              <a:t> și </a:t>
            </a:r>
            <a:r>
              <a:rPr lang="vi-VN" b="1" dirty="0"/>
              <a:t>CE</a:t>
            </a:r>
            <a:r>
              <a:rPr lang="vi-VN" dirty="0"/>
              <a:t> sunt cele mai scurte muchii, de cost 5, iar </a:t>
            </a:r>
            <a:r>
              <a:rPr lang="vi-VN" b="1" dirty="0"/>
              <a:t>AD</a:t>
            </a:r>
            <a:r>
              <a:rPr lang="vi-VN" dirty="0"/>
              <a:t> a fost arbitrar aleasă, deci este evidențiată.</a:t>
            </a:r>
            <a:endParaRPr lang="en-US" dirty="0"/>
          </a:p>
        </p:txBody>
      </p:sp>
      <p:pic>
        <p:nvPicPr>
          <p:cNvPr id="1028" name="Picture 4" descr="C:\Users\Deivid\Desktop\Video\300px-Kruskal_Algorithm_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332988"/>
            <a:ext cx="1639362" cy="1447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667000" y="3657600"/>
            <a:ext cx="5029200" cy="646331"/>
          </a:xfrm>
          <a:prstGeom prst="rect">
            <a:avLst/>
          </a:prstGeom>
          <a:noFill/>
        </p:spPr>
        <p:txBody>
          <a:bodyPr wrap="square" rtlCol="0">
            <a:spAutoFit/>
          </a:bodyPr>
          <a:lstStyle/>
          <a:p>
            <a:r>
              <a:rPr lang="vi-VN" b="1" dirty="0"/>
              <a:t>CE</a:t>
            </a:r>
            <a:r>
              <a:rPr lang="vi-VN" dirty="0"/>
              <a:t> este muchia de cost minim care nu formează un ciclu, deci este evidențiată</a:t>
            </a:r>
            <a:endParaRPr lang="en-US" dirty="0"/>
          </a:p>
        </p:txBody>
      </p:sp>
    </p:spTree>
    <p:extLst>
      <p:ext uri="{BB962C8B-B14F-4D97-AF65-F5344CB8AC3E}">
        <p14:creationId xmlns:p14="http://schemas.microsoft.com/office/powerpoint/2010/main" val="288048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Deivid\Desktop\Video\300px-Kruskal_Algorithm_3.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1821514" cy="1524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43200" y="667434"/>
            <a:ext cx="4572000" cy="646331"/>
          </a:xfrm>
          <a:prstGeom prst="rect">
            <a:avLst/>
          </a:prstGeom>
          <a:noFill/>
        </p:spPr>
        <p:txBody>
          <a:bodyPr wrap="square" rtlCol="0">
            <a:spAutoFit/>
          </a:bodyPr>
          <a:lstStyle/>
          <a:p>
            <a:r>
              <a:rPr lang="vi-VN" dirty="0"/>
              <a:t>Următoarea muchie, </a:t>
            </a:r>
            <a:r>
              <a:rPr lang="vi-VN" b="1" dirty="0"/>
              <a:t>DF</a:t>
            </a:r>
            <a:r>
              <a:rPr lang="vi-VN" dirty="0"/>
              <a:t>, de cost 6, este evidențiată în același fel.</a:t>
            </a:r>
            <a:endParaRPr lang="en-US" dirty="0"/>
          </a:p>
        </p:txBody>
      </p:sp>
      <p:pic>
        <p:nvPicPr>
          <p:cNvPr id="2052" name="Picture 4" descr="C:\Users\Deivid\Desktop\Video\300px-Kruskal_Algorithm_4.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38" y="1981200"/>
            <a:ext cx="1730438" cy="1447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31008" y="1948994"/>
            <a:ext cx="4267200" cy="1323439"/>
          </a:xfrm>
          <a:prstGeom prst="rect">
            <a:avLst/>
          </a:prstGeom>
          <a:noFill/>
        </p:spPr>
        <p:txBody>
          <a:bodyPr wrap="square" rtlCol="0">
            <a:spAutoFit/>
          </a:bodyPr>
          <a:lstStyle/>
          <a:p>
            <a:r>
              <a:rPr lang="vi-VN" sz="1600" dirty="0"/>
              <a:t>Următoarele muchii de cost minim sunt </a:t>
            </a:r>
            <a:r>
              <a:rPr lang="vi-VN" sz="1600" b="1" dirty="0"/>
              <a:t>AB</a:t>
            </a:r>
            <a:r>
              <a:rPr lang="vi-VN" sz="1600" dirty="0"/>
              <a:t> și </a:t>
            </a:r>
            <a:r>
              <a:rPr lang="vi-VN" sz="1600" b="1" dirty="0"/>
              <a:t>BE</a:t>
            </a:r>
            <a:r>
              <a:rPr lang="vi-VN" sz="1600" dirty="0"/>
              <a:t>, de cost 7. </a:t>
            </a:r>
            <a:r>
              <a:rPr lang="vi-VN" sz="1600" b="1" dirty="0"/>
              <a:t>AB</a:t>
            </a:r>
            <a:r>
              <a:rPr lang="vi-VN" sz="1600" dirty="0"/>
              <a:t> este aleasă arbitrar și este evidențiată. Muchia </a:t>
            </a:r>
            <a:r>
              <a:rPr lang="vi-VN" sz="1600" b="1" dirty="0"/>
              <a:t>BD</a:t>
            </a:r>
            <a:r>
              <a:rPr lang="vi-VN" sz="1600" dirty="0"/>
              <a:t> este marcată cu roșu, deoarece ar forma ciclul </a:t>
            </a:r>
            <a:r>
              <a:rPr lang="vi-VN" sz="1600" b="1" dirty="0"/>
              <a:t>ABDA</a:t>
            </a:r>
            <a:r>
              <a:rPr lang="vi-VN" sz="1600" dirty="0"/>
              <a:t> dacă ar fi aleasă.</a:t>
            </a:r>
            <a:endParaRPr lang="en-US" sz="1600" dirty="0"/>
          </a:p>
        </p:txBody>
      </p:sp>
      <p:pic>
        <p:nvPicPr>
          <p:cNvPr id="2053" name="Picture 5" descr="C:\Users\Deivid\Desktop\Video\300px-Kruskal_Algorithm_5.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732" y="3505200"/>
            <a:ext cx="1689454" cy="14135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03576" y="3657957"/>
            <a:ext cx="5791200" cy="1107996"/>
          </a:xfrm>
          <a:prstGeom prst="rect">
            <a:avLst/>
          </a:prstGeom>
          <a:noFill/>
        </p:spPr>
        <p:txBody>
          <a:bodyPr wrap="square" rtlCol="0">
            <a:spAutoFit/>
          </a:bodyPr>
          <a:lstStyle/>
          <a:p>
            <a:r>
              <a:rPr lang="vi-VN" sz="1600" dirty="0"/>
              <a:t>Procesul continuă cu evidențierea următoarei muchii, </a:t>
            </a:r>
            <a:r>
              <a:rPr lang="vi-VN" sz="1600" b="1" dirty="0"/>
              <a:t>BE</a:t>
            </a:r>
            <a:r>
              <a:rPr lang="vi-VN" sz="1600" dirty="0"/>
              <a:t>, de cost 7. Mai multe muchii sunt marcate cu roșu la acest pas: </a:t>
            </a:r>
            <a:r>
              <a:rPr lang="vi-VN" sz="1600" b="1" dirty="0"/>
              <a:t>BC</a:t>
            </a:r>
            <a:r>
              <a:rPr lang="vi-VN" sz="1600" dirty="0"/>
              <a:t>, deoarece ar forma ciclul </a:t>
            </a:r>
            <a:r>
              <a:rPr lang="vi-VN" sz="1600" b="1" dirty="0"/>
              <a:t>BCEB</a:t>
            </a:r>
            <a:r>
              <a:rPr lang="vi-VN" sz="1600" dirty="0"/>
              <a:t>, </a:t>
            </a:r>
            <a:r>
              <a:rPr lang="vi-VN" sz="1600" b="1" dirty="0"/>
              <a:t>DE</a:t>
            </a:r>
            <a:r>
              <a:rPr lang="vi-VN" sz="1600" dirty="0"/>
              <a:t>, deoarece ar forma ciclul </a:t>
            </a:r>
            <a:r>
              <a:rPr lang="vi-VN" sz="1600" b="1" dirty="0"/>
              <a:t>DEBAD</a:t>
            </a:r>
            <a:r>
              <a:rPr lang="vi-VN" sz="1600" dirty="0"/>
              <a:t> și </a:t>
            </a:r>
            <a:r>
              <a:rPr lang="vi-VN" sz="1600" b="1" dirty="0"/>
              <a:t>FE</a:t>
            </a:r>
            <a:r>
              <a:rPr lang="vi-VN" sz="1600" dirty="0"/>
              <a:t> deoarece ar forma ciclul </a:t>
            </a:r>
            <a:r>
              <a:rPr lang="vi-VN" sz="1600" b="1" dirty="0"/>
              <a:t>FEBADF</a:t>
            </a:r>
            <a:r>
              <a:rPr lang="vi-VN" dirty="0"/>
              <a:t>.</a:t>
            </a:r>
            <a:endParaRPr lang="en-US" dirty="0"/>
          </a:p>
        </p:txBody>
      </p:sp>
    </p:spTree>
    <p:extLst>
      <p:ext uri="{BB962C8B-B14F-4D97-AF65-F5344CB8AC3E}">
        <p14:creationId xmlns:p14="http://schemas.microsoft.com/office/powerpoint/2010/main" val="75054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ivid\Desktop\Video\300px-Kruskal_Algorithm_6.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3602044" cy="30137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00600" y="2264390"/>
            <a:ext cx="4038600" cy="923330"/>
          </a:xfrm>
          <a:prstGeom prst="rect">
            <a:avLst/>
          </a:prstGeom>
          <a:noFill/>
        </p:spPr>
        <p:txBody>
          <a:bodyPr wrap="square" rtlCol="0">
            <a:spAutoFit/>
          </a:bodyPr>
          <a:lstStyle/>
          <a:p>
            <a:r>
              <a:rPr lang="vi-VN" dirty="0"/>
              <a:t>În sfârșit, procesul se încheie cu muchia </a:t>
            </a:r>
            <a:r>
              <a:rPr lang="vi-VN" b="1" dirty="0"/>
              <a:t>EG</a:t>
            </a:r>
            <a:r>
              <a:rPr lang="vi-VN" dirty="0"/>
              <a:t> de cost 9, iar arborele parțial de cost minim este găsit</a:t>
            </a:r>
            <a:endParaRPr lang="en-US" dirty="0"/>
          </a:p>
        </p:txBody>
      </p:sp>
    </p:spTree>
    <p:extLst>
      <p:ext uri="{BB962C8B-B14F-4D97-AF65-F5344CB8AC3E}">
        <p14:creationId xmlns:p14="http://schemas.microsoft.com/office/powerpoint/2010/main" val="56701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pitchFamily="34" charset="0"/>
                <a:cs typeface="Arial" pitchFamily="34" charset="0"/>
              </a:rPr>
              <a:t>pseudocod</a:t>
            </a:r>
            <a:endParaRPr lang="en-US" b="1" dirty="0">
              <a:latin typeface="Arial" pitchFamily="34" charset="0"/>
              <a:cs typeface="Arial" pitchFamily="34" charset="0"/>
            </a:endParaRPr>
          </a:p>
        </p:txBody>
      </p:sp>
      <p:sp>
        <p:nvSpPr>
          <p:cNvPr id="3" name="Content Placeholder 2"/>
          <p:cNvSpPr>
            <a:spLocks noGrp="1"/>
          </p:cNvSpPr>
          <p:nvPr>
            <p:ph idx="1"/>
          </p:nvPr>
        </p:nvSpPr>
        <p:spPr>
          <a:xfrm>
            <a:off x="822960" y="838200"/>
            <a:ext cx="7520940" cy="4953000"/>
          </a:xfrm>
        </p:spPr>
        <p:txBody>
          <a:bodyPr/>
          <a:lstStyle/>
          <a:p>
            <a:r>
              <a:rPr lang="en-US" sz="1400" b="0" dirty="0" err="1" smtClean="0">
                <a:latin typeface="Arial" pitchFamily="34" charset="0"/>
                <a:cs typeface="Arial" pitchFamily="34" charset="0"/>
              </a:rPr>
              <a:t>Funcția</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Kruskal</a:t>
            </a:r>
            <a:r>
              <a:rPr lang="en-US" sz="1400" b="0" dirty="0" smtClean="0">
                <a:latin typeface="Arial" pitchFamily="34" charset="0"/>
                <a:cs typeface="Arial" pitchFamily="34" charset="0"/>
              </a:rPr>
              <a:t>(G)</a:t>
            </a:r>
          </a:p>
          <a:p>
            <a:r>
              <a:rPr lang="en-US" sz="1400" b="0" dirty="0">
                <a:latin typeface="Arial" pitchFamily="34" charset="0"/>
                <a:cs typeface="Arial" pitchFamily="34" charset="0"/>
              </a:rPr>
              <a:t>	</a:t>
            </a:r>
            <a:r>
              <a:rPr lang="en-US" sz="1400" b="0" dirty="0" err="1" smtClean="0">
                <a:latin typeface="Arial" pitchFamily="34" charset="0"/>
                <a:cs typeface="Arial" pitchFamily="34" charset="0"/>
              </a:rPr>
              <a:t>pentru</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fiecare</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vârf</a:t>
            </a:r>
            <a:r>
              <a:rPr lang="en-US" sz="1400" b="0" dirty="0" smtClean="0">
                <a:latin typeface="Arial" pitchFamily="34" charset="0"/>
                <a:cs typeface="Arial" pitchFamily="34" charset="0"/>
              </a:rPr>
              <a:t> v </a:t>
            </a:r>
            <a:r>
              <a:rPr lang="en-US" sz="1400" b="0" dirty="0" err="1" smtClean="0">
                <a:latin typeface="Arial" pitchFamily="34" charset="0"/>
                <a:cs typeface="Arial" pitchFamily="34" charset="0"/>
              </a:rPr>
              <a:t>în</a:t>
            </a:r>
            <a:r>
              <a:rPr lang="en-US" sz="1400" b="0" dirty="0" smtClean="0">
                <a:latin typeface="Arial" pitchFamily="34" charset="0"/>
                <a:cs typeface="Arial" pitchFamily="34" charset="0"/>
              </a:rPr>
              <a:t> G </a:t>
            </a:r>
            <a:r>
              <a:rPr lang="en-US" sz="1400" b="0" dirty="0" err="1" smtClean="0">
                <a:latin typeface="Arial" pitchFamily="34" charset="0"/>
                <a:cs typeface="Arial" pitchFamily="34" charset="0"/>
              </a:rPr>
              <a:t>execută</a:t>
            </a:r>
            <a:endParaRPr lang="en-US" sz="1400" b="0" dirty="0" smtClean="0">
              <a:latin typeface="Arial" pitchFamily="34" charset="0"/>
              <a:cs typeface="Arial" pitchFamily="34" charset="0"/>
            </a:endParaRPr>
          </a:p>
          <a:p>
            <a:r>
              <a:rPr lang="en-US" sz="1400" b="0" dirty="0">
                <a:latin typeface="Arial" pitchFamily="34" charset="0"/>
                <a:cs typeface="Arial" pitchFamily="34" charset="0"/>
              </a:rPr>
              <a:t>	</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Definește</a:t>
            </a:r>
            <a:r>
              <a:rPr lang="en-US" sz="1400" b="0" dirty="0" smtClean="0">
                <a:latin typeface="Arial" pitchFamily="34" charset="0"/>
                <a:cs typeface="Arial" pitchFamily="34" charset="0"/>
              </a:rPr>
              <a:t> un </a:t>
            </a:r>
            <a:r>
              <a:rPr lang="en-US" sz="1400" b="0" dirty="0" err="1" smtClean="0">
                <a:latin typeface="Arial" pitchFamily="34" charset="0"/>
                <a:cs typeface="Arial" pitchFamily="34" charset="0"/>
              </a:rPr>
              <a:t>grup</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elementar</a:t>
            </a:r>
            <a:r>
              <a:rPr lang="en-US" sz="1400" b="0" dirty="0" smtClean="0">
                <a:latin typeface="Arial" pitchFamily="34" charset="0"/>
                <a:cs typeface="Arial" pitchFamily="34" charset="0"/>
              </a:rPr>
              <a:t> C(v)</a:t>
            </a:r>
            <a:r>
              <a:rPr lang="ro-RO" sz="1400" b="0" dirty="0" smtClean="0">
                <a:latin typeface="Arial" pitchFamily="34" charset="0"/>
                <a:cs typeface="Arial" pitchFamily="34" charset="0"/>
              </a:rPr>
              <a:t>&lt;-{v}</a:t>
            </a:r>
          </a:p>
          <a:p>
            <a:r>
              <a:rPr lang="ro-RO" sz="1400" b="0" dirty="0">
                <a:latin typeface="Arial" pitchFamily="34" charset="0"/>
                <a:cs typeface="Arial" pitchFamily="34" charset="0"/>
              </a:rPr>
              <a:t>	</a:t>
            </a:r>
            <a:r>
              <a:rPr lang="ro-RO" sz="1400" b="0" dirty="0" smtClean="0">
                <a:latin typeface="Arial" pitchFamily="34" charset="0"/>
                <a:cs typeface="Arial" pitchFamily="34" charset="0"/>
              </a:rPr>
              <a:t>Creează o coadă cu priorități Q care conține muchiile din G, av</a:t>
            </a:r>
            <a:r>
              <a:rPr lang="en-US" sz="1400" b="0" dirty="0" err="1" smtClean="0">
                <a:latin typeface="Arial" pitchFamily="34" charset="0"/>
                <a:cs typeface="Arial" pitchFamily="34" charset="0"/>
              </a:rPr>
              <a:t>ând</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costul</a:t>
            </a:r>
            <a:r>
              <a:rPr lang="en-US" sz="1400" b="0" dirty="0" smtClean="0">
                <a:latin typeface="Arial" pitchFamily="34" charset="0"/>
                <a:cs typeface="Arial" pitchFamily="34" charset="0"/>
              </a:rPr>
              <a:t> </a:t>
            </a:r>
          </a:p>
          <a:p>
            <a:r>
              <a:rPr lang="en-US" sz="1400" b="0" dirty="0">
                <a:latin typeface="Arial" pitchFamily="34" charset="0"/>
                <a:cs typeface="Arial" pitchFamily="34" charset="0"/>
              </a:rPr>
              <a:t>	</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drept</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cheie</a:t>
            </a:r>
            <a:endParaRPr lang="en-US" sz="1400" b="0" dirty="0" smtClean="0">
              <a:latin typeface="Arial" pitchFamily="34" charset="0"/>
              <a:cs typeface="Arial" pitchFamily="34" charset="0"/>
            </a:endParaRPr>
          </a:p>
          <a:p>
            <a:r>
              <a:rPr lang="en-US" sz="1400" b="0" dirty="0">
                <a:latin typeface="Arial" pitchFamily="34" charset="0"/>
                <a:cs typeface="Arial" pitchFamily="34" charset="0"/>
              </a:rPr>
              <a:t>	</a:t>
            </a:r>
            <a:r>
              <a:rPr lang="en-US" sz="1400" b="0" dirty="0" err="1" smtClean="0">
                <a:latin typeface="Arial" pitchFamily="34" charset="0"/>
                <a:cs typeface="Arial" pitchFamily="34" charset="0"/>
              </a:rPr>
              <a:t>Definește</a:t>
            </a:r>
            <a:r>
              <a:rPr lang="en-US" sz="1400" b="0" dirty="0" smtClean="0">
                <a:latin typeface="Arial" pitchFamily="34" charset="0"/>
                <a:cs typeface="Arial" pitchFamily="34" charset="0"/>
              </a:rPr>
              <a:t> un arbore  T&lt;- </a:t>
            </a:r>
            <a:r>
              <a:rPr lang="en-US" sz="1400" b="0" dirty="0" err="1" smtClean="0">
                <a:latin typeface="Arial" pitchFamily="34" charset="0"/>
                <a:cs typeface="Arial" pitchFamily="34" charset="0"/>
              </a:rPr>
              <a:t>mulțimea</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vidă</a:t>
            </a:r>
            <a:endParaRPr lang="en-US" sz="1400" b="0" dirty="0" smtClean="0">
              <a:latin typeface="Arial" pitchFamily="34" charset="0"/>
              <a:cs typeface="Arial" pitchFamily="34" charset="0"/>
            </a:endParaRPr>
          </a:p>
          <a:p>
            <a:r>
              <a:rPr lang="en-US" sz="1400" b="0" dirty="0">
                <a:latin typeface="Arial" pitchFamily="34" charset="0"/>
                <a:cs typeface="Arial" pitchFamily="34" charset="0"/>
              </a:rPr>
              <a:t>	</a:t>
            </a:r>
            <a:r>
              <a:rPr lang="en-US" sz="1400" b="0" dirty="0" err="1" smtClean="0">
                <a:latin typeface="Arial" pitchFamily="34" charset="0"/>
                <a:cs typeface="Arial" pitchFamily="34" charset="0"/>
              </a:rPr>
              <a:t>cât</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timp</a:t>
            </a:r>
            <a:r>
              <a:rPr lang="en-US" sz="1400" b="0" dirty="0" smtClean="0">
                <a:latin typeface="Arial" pitchFamily="34" charset="0"/>
                <a:cs typeface="Arial" pitchFamily="34" charset="0"/>
              </a:rPr>
              <a:t> T are </a:t>
            </a:r>
            <a:r>
              <a:rPr lang="en-US" sz="1400" b="0" dirty="0" err="1" smtClean="0">
                <a:latin typeface="Arial" pitchFamily="34" charset="0"/>
                <a:cs typeface="Arial" pitchFamily="34" charset="0"/>
              </a:rPr>
              <a:t>mai</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puțin</a:t>
            </a:r>
            <a:r>
              <a:rPr lang="en-US" sz="1400" b="0" dirty="0" smtClean="0">
                <a:latin typeface="Arial" pitchFamily="34" charset="0"/>
                <a:cs typeface="Arial" pitchFamily="34" charset="0"/>
              </a:rPr>
              <a:t> de n-1 </a:t>
            </a:r>
            <a:r>
              <a:rPr lang="en-US" sz="1400" b="0" dirty="0" err="1" smtClean="0">
                <a:latin typeface="Arial" pitchFamily="34" charset="0"/>
                <a:cs typeface="Arial" pitchFamily="34" charset="0"/>
              </a:rPr>
              <a:t>muchii</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execută</a:t>
            </a:r>
            <a:endParaRPr lang="en-US" sz="1400" b="0" dirty="0" smtClean="0">
              <a:latin typeface="Arial" pitchFamily="34" charset="0"/>
              <a:cs typeface="Arial" pitchFamily="34" charset="0"/>
            </a:endParaRPr>
          </a:p>
          <a:p>
            <a:r>
              <a:rPr lang="en-US" sz="1400" b="0" dirty="0">
                <a:latin typeface="Arial" pitchFamily="34" charset="0"/>
                <a:cs typeface="Arial" pitchFamily="34" charset="0"/>
              </a:rPr>
              <a:t>	</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u,v</a:t>
            </a:r>
            <a:r>
              <a:rPr lang="en-US" sz="1400" b="0" dirty="0" smtClean="0">
                <a:latin typeface="Arial" pitchFamily="34" charset="0"/>
                <a:cs typeface="Arial" pitchFamily="34" charset="0"/>
              </a:rPr>
              <a:t>) &lt;- </a:t>
            </a:r>
            <a:r>
              <a:rPr lang="en-US" sz="1400" b="0" dirty="0" err="1" smtClean="0">
                <a:latin typeface="Arial" pitchFamily="34" charset="0"/>
                <a:cs typeface="Arial" pitchFamily="34" charset="0"/>
              </a:rPr>
              <a:t>Q.eliminăMin</a:t>
            </a:r>
            <a:r>
              <a:rPr lang="en-US" sz="1400" b="0" dirty="0" smtClean="0">
                <a:latin typeface="Arial" pitchFamily="34" charset="0"/>
                <a:cs typeface="Arial" pitchFamily="34" charset="0"/>
              </a:rPr>
              <a:t>()</a:t>
            </a:r>
          </a:p>
          <a:p>
            <a:r>
              <a:rPr lang="en-US" sz="1400" b="0" dirty="0">
                <a:latin typeface="Arial" pitchFamily="34" charset="0"/>
                <a:cs typeface="Arial" pitchFamily="34" charset="0"/>
              </a:rPr>
              <a:t>	</a:t>
            </a:r>
            <a:r>
              <a:rPr lang="en-US" sz="1400" b="0" dirty="0" smtClean="0">
                <a:latin typeface="Arial" pitchFamily="34" charset="0"/>
                <a:cs typeface="Arial" pitchFamily="34" charset="0"/>
              </a:rPr>
              <a:t>	Fie C(v) </a:t>
            </a:r>
            <a:r>
              <a:rPr lang="en-US" sz="1400" b="0" dirty="0" err="1" smtClean="0">
                <a:latin typeface="Arial" pitchFamily="34" charset="0"/>
                <a:cs typeface="Arial" pitchFamily="34" charset="0"/>
              </a:rPr>
              <a:t>grupul</a:t>
            </a:r>
            <a:r>
              <a:rPr lang="en-US" sz="1400" b="0" dirty="0" smtClean="0">
                <a:latin typeface="Arial" pitchFamily="34" charset="0"/>
                <a:cs typeface="Arial" pitchFamily="34" charset="0"/>
              </a:rPr>
              <a:t> care </a:t>
            </a:r>
            <a:r>
              <a:rPr lang="en-US" sz="1400" b="0" dirty="0" err="1" smtClean="0">
                <a:latin typeface="Arial" pitchFamily="34" charset="0"/>
                <a:cs typeface="Arial" pitchFamily="34" charset="0"/>
              </a:rPr>
              <a:t>îl</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conține</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pe</a:t>
            </a:r>
            <a:r>
              <a:rPr lang="en-US" sz="1400" b="0" dirty="0" smtClean="0">
                <a:latin typeface="Arial" pitchFamily="34" charset="0"/>
                <a:cs typeface="Arial" pitchFamily="34" charset="0"/>
              </a:rPr>
              <a:t> v </a:t>
            </a:r>
            <a:r>
              <a:rPr lang="en-US" sz="1400" b="0" dirty="0" err="1" smtClean="0">
                <a:latin typeface="Arial" pitchFamily="34" charset="0"/>
                <a:cs typeface="Arial" pitchFamily="34" charset="0"/>
              </a:rPr>
              <a:t>și</a:t>
            </a:r>
            <a:r>
              <a:rPr lang="en-US" sz="1400" b="0" dirty="0" smtClean="0">
                <a:latin typeface="Arial" pitchFamily="34" charset="0"/>
                <a:cs typeface="Arial" pitchFamily="34" charset="0"/>
              </a:rPr>
              <a:t> C(u) </a:t>
            </a:r>
            <a:r>
              <a:rPr lang="en-US" sz="1400" b="0" dirty="0" err="1" smtClean="0">
                <a:latin typeface="Arial" pitchFamily="34" charset="0"/>
                <a:cs typeface="Arial" pitchFamily="34" charset="0"/>
              </a:rPr>
              <a:t>grupul</a:t>
            </a:r>
            <a:r>
              <a:rPr lang="en-US" sz="1400" b="0" dirty="0" smtClean="0">
                <a:latin typeface="Arial" pitchFamily="34" charset="0"/>
                <a:cs typeface="Arial" pitchFamily="34" charset="0"/>
              </a:rPr>
              <a:t> care </a:t>
            </a:r>
            <a:r>
              <a:rPr lang="en-US" sz="1400" b="0" dirty="0" err="1" smtClean="0">
                <a:latin typeface="Arial" pitchFamily="34" charset="0"/>
                <a:cs typeface="Arial" pitchFamily="34" charset="0"/>
              </a:rPr>
              <a:t>îl</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conține</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pe</a:t>
            </a:r>
            <a:r>
              <a:rPr lang="en-US" sz="1400" b="0" dirty="0" smtClean="0">
                <a:latin typeface="Arial" pitchFamily="34" charset="0"/>
                <a:cs typeface="Arial" pitchFamily="34" charset="0"/>
              </a:rPr>
              <a:t> U</a:t>
            </a:r>
          </a:p>
          <a:p>
            <a:r>
              <a:rPr lang="en-US" sz="1400" b="0" dirty="0">
                <a:latin typeface="Arial" pitchFamily="34" charset="0"/>
                <a:cs typeface="Arial" pitchFamily="34" charset="0"/>
              </a:rPr>
              <a:t>	</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dacă</a:t>
            </a:r>
            <a:r>
              <a:rPr lang="en-US" sz="1400" b="0" dirty="0" smtClean="0">
                <a:latin typeface="Arial" pitchFamily="34" charset="0"/>
                <a:cs typeface="Arial" pitchFamily="34" charset="0"/>
              </a:rPr>
              <a:t> C(v) != C(u) </a:t>
            </a:r>
            <a:r>
              <a:rPr lang="en-US" sz="1400" b="0" dirty="0" err="1" smtClean="0">
                <a:latin typeface="Arial" pitchFamily="34" charset="0"/>
                <a:cs typeface="Arial" pitchFamily="34" charset="0"/>
              </a:rPr>
              <a:t>atunci</a:t>
            </a:r>
            <a:endParaRPr lang="en-US" sz="1400" b="0" dirty="0" smtClean="0">
              <a:latin typeface="Arial" pitchFamily="34" charset="0"/>
              <a:cs typeface="Arial" pitchFamily="34" charset="0"/>
            </a:endParaRPr>
          </a:p>
          <a:p>
            <a:r>
              <a:rPr lang="en-US" sz="1400" b="0" dirty="0">
                <a:latin typeface="Arial" pitchFamily="34" charset="0"/>
                <a:cs typeface="Arial" pitchFamily="34" charset="0"/>
              </a:rPr>
              <a:t>	</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adaugă</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muchia</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v,u</a:t>
            </a:r>
            <a:r>
              <a:rPr lang="en-US" sz="1400" b="0" dirty="0" smtClean="0">
                <a:latin typeface="Arial" pitchFamily="34" charset="0"/>
                <a:cs typeface="Arial" pitchFamily="34" charset="0"/>
              </a:rPr>
              <a:t>) la T.</a:t>
            </a:r>
          </a:p>
          <a:p>
            <a:r>
              <a:rPr lang="en-US" sz="1400" b="0" dirty="0">
                <a:latin typeface="Arial" pitchFamily="34" charset="0"/>
                <a:cs typeface="Arial" pitchFamily="34" charset="0"/>
              </a:rPr>
              <a:t>	</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Unește</a:t>
            </a:r>
            <a:r>
              <a:rPr lang="en-US" sz="1400" b="0" dirty="0" smtClean="0">
                <a:latin typeface="Arial" pitchFamily="34" charset="0"/>
                <a:cs typeface="Arial" pitchFamily="34" charset="0"/>
              </a:rPr>
              <a:t> c(v) </a:t>
            </a:r>
            <a:r>
              <a:rPr lang="en-US" sz="1400" b="0" dirty="0" err="1" smtClean="0">
                <a:latin typeface="Arial" pitchFamily="34" charset="0"/>
                <a:cs typeface="Arial" pitchFamily="34" charset="0"/>
              </a:rPr>
              <a:t>și</a:t>
            </a:r>
            <a:r>
              <a:rPr lang="en-US" sz="1400" b="0" dirty="0" smtClean="0">
                <a:latin typeface="Arial" pitchFamily="34" charset="0"/>
                <a:cs typeface="Arial" pitchFamily="34" charset="0"/>
              </a:rPr>
              <a:t> c(u) </a:t>
            </a:r>
            <a:r>
              <a:rPr lang="en-US" sz="1400" b="0" dirty="0" err="1" smtClean="0">
                <a:latin typeface="Arial" pitchFamily="34" charset="0"/>
                <a:cs typeface="Arial" pitchFamily="34" charset="0"/>
              </a:rPr>
              <a:t>într</a:t>
            </a:r>
            <a:r>
              <a:rPr lang="en-US" sz="1400" b="0" dirty="0" smtClean="0">
                <a:latin typeface="Arial" pitchFamily="34" charset="0"/>
                <a:cs typeface="Arial" pitchFamily="34" charset="0"/>
              </a:rPr>
              <a:t>-un </a:t>
            </a:r>
            <a:r>
              <a:rPr lang="en-US" sz="1400" b="0" dirty="0" err="1" smtClean="0">
                <a:latin typeface="Arial" pitchFamily="34" charset="0"/>
                <a:cs typeface="Arial" pitchFamily="34" charset="0"/>
              </a:rPr>
              <a:t>grup</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adică</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reuninea</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lor</a:t>
            </a:r>
            <a:endParaRPr lang="en-US" sz="1400" b="0" dirty="0" smtClean="0">
              <a:latin typeface="Arial" pitchFamily="34" charset="0"/>
              <a:cs typeface="Arial" pitchFamily="34" charset="0"/>
            </a:endParaRPr>
          </a:p>
          <a:p>
            <a:r>
              <a:rPr lang="en-US" sz="1400" b="0" dirty="0">
                <a:latin typeface="Arial" pitchFamily="34" charset="0"/>
                <a:cs typeface="Arial" pitchFamily="34" charset="0"/>
              </a:rPr>
              <a:t>	</a:t>
            </a:r>
            <a:r>
              <a:rPr lang="en-US" sz="1400" b="0" dirty="0" err="1" smtClean="0">
                <a:latin typeface="Arial" pitchFamily="34" charset="0"/>
                <a:cs typeface="Arial" pitchFamily="34" charset="0"/>
              </a:rPr>
              <a:t>returnează</a:t>
            </a:r>
            <a:r>
              <a:rPr lang="en-US" sz="1400" b="0" dirty="0" smtClean="0">
                <a:latin typeface="Arial" pitchFamily="34" charset="0"/>
                <a:cs typeface="Arial" pitchFamily="34" charset="0"/>
              </a:rPr>
              <a:t> </a:t>
            </a:r>
            <a:r>
              <a:rPr lang="en-US" sz="1400" b="0" dirty="0" err="1" smtClean="0">
                <a:latin typeface="Arial" pitchFamily="34" charset="0"/>
                <a:cs typeface="Arial" pitchFamily="34" charset="0"/>
              </a:rPr>
              <a:t>arborele</a:t>
            </a:r>
            <a:r>
              <a:rPr lang="en-US" sz="1400" b="0" dirty="0" smtClean="0">
                <a:latin typeface="Arial" pitchFamily="34" charset="0"/>
                <a:cs typeface="Arial" pitchFamily="34" charset="0"/>
              </a:rPr>
              <a:t> T</a:t>
            </a:r>
          </a:p>
          <a:p>
            <a:endParaRPr lang="en-US" b="0" dirty="0">
              <a:latin typeface="Arial" pitchFamily="34" charset="0"/>
              <a:cs typeface="Arial" pitchFamily="34" charset="0"/>
            </a:endParaRPr>
          </a:p>
        </p:txBody>
      </p:sp>
    </p:spTree>
    <p:extLst>
      <p:ext uri="{BB962C8B-B14F-4D97-AF65-F5344CB8AC3E}">
        <p14:creationId xmlns:p14="http://schemas.microsoft.com/office/powerpoint/2010/main" val="91697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Algoritmul</a:t>
            </a:r>
            <a:r>
              <a:rPr lang="en-US" dirty="0" smtClean="0"/>
              <a:t> </a:t>
            </a:r>
            <a:r>
              <a:rPr lang="en-US" dirty="0" err="1" smtClean="0"/>
              <a:t>lui</a:t>
            </a:r>
            <a:r>
              <a:rPr lang="en-US" dirty="0" smtClean="0"/>
              <a:t> Prim</a:t>
            </a:r>
            <a:endParaRPr lang="en-US" dirty="0"/>
          </a:p>
        </p:txBody>
      </p:sp>
      <p:sp>
        <p:nvSpPr>
          <p:cNvPr id="3" name="Content Placeholder 2"/>
          <p:cNvSpPr>
            <a:spLocks noGrp="1"/>
          </p:cNvSpPr>
          <p:nvPr>
            <p:ph idx="1"/>
          </p:nvPr>
        </p:nvSpPr>
        <p:spPr/>
        <p:txBody>
          <a:bodyPr>
            <a:normAutofit lnSpcReduction="10000"/>
          </a:bodyPr>
          <a:lstStyle/>
          <a:p>
            <a:r>
              <a:rPr lang="vi-VN" dirty="0"/>
              <a:t>Algoritmul funcționează în felul următor:</a:t>
            </a:r>
            <a:endParaRPr lang="en-US" dirty="0"/>
          </a:p>
          <a:p>
            <a:r>
              <a:rPr lang="vi-VN" b="0" dirty="0"/>
              <a:t>se stabilește un nod de plecare; acesta va fi rădăcina arborelui, care se va crea pas cu pas, prin adăugarea de noi noduri;</a:t>
            </a:r>
          </a:p>
          <a:p>
            <a:r>
              <a:rPr lang="vi-VN" b="0" dirty="0"/>
              <a:t>în mod repetat:</a:t>
            </a:r>
          </a:p>
          <a:p>
            <a:pPr marL="0" lvl="1" indent="0">
              <a:buNone/>
            </a:pPr>
            <a:r>
              <a:rPr lang="vi-VN" dirty="0"/>
              <a:t>se alege un nod neadăugat încă în arborele curent pentru care muchia dintre el și un nod din arbore are cost minim;</a:t>
            </a:r>
          </a:p>
          <a:p>
            <a:pPr marL="0" lvl="1" indent="0">
              <a:buNone/>
            </a:pPr>
            <a:r>
              <a:rPr lang="vi-VN" dirty="0"/>
              <a:t>se adăugă nodul în arbore;</a:t>
            </a:r>
          </a:p>
          <a:p>
            <a:r>
              <a:rPr lang="vi-VN" b="0" dirty="0"/>
              <a:t>când nu se mai poate face alegerea unui asemenea nod, fie au fost adăugate toate nodurile, fie graful nu este conex și au fost adăugate în arbore toate nodurile din componenta conexă a nodul inițial;</a:t>
            </a:r>
          </a:p>
          <a:p>
            <a:r>
              <a:rPr lang="vi-VN" b="0" dirty="0"/>
              <a:t>dacă graful nu este conex, continuăm cu următoarea componentă conexă.</a:t>
            </a:r>
          </a:p>
          <a:p>
            <a:r>
              <a:rPr lang="vi-VN" dirty="0"/>
              <a:t>Observație:</a:t>
            </a:r>
            <a:r>
              <a:rPr lang="vi-VN" b="0" dirty="0"/>
              <a:t> arborele parțial de cost minim al unui graf neorientat nu este unic, însă toate APM-urile vor avea același cost.</a:t>
            </a:r>
          </a:p>
          <a:p>
            <a:endParaRPr lang="en-US" dirty="0"/>
          </a:p>
        </p:txBody>
      </p:sp>
    </p:spTree>
    <p:extLst>
      <p:ext uri="{BB962C8B-B14F-4D97-AF65-F5344CB8AC3E}">
        <p14:creationId xmlns:p14="http://schemas.microsoft.com/office/powerpoint/2010/main" val="9519380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101</TotalTime>
  <Words>326</Words>
  <Application>Microsoft Office PowerPoint</Application>
  <PresentationFormat>On-screen Show (4:3)</PresentationFormat>
  <Paragraphs>61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Angles</vt:lpstr>
      <vt:lpstr>Arbore parțial de cost minim</vt:lpstr>
      <vt:lpstr>Introducere</vt:lpstr>
      <vt:lpstr>PowerPoint Presentation</vt:lpstr>
      <vt:lpstr>Algoritmul lui Kruscal</vt:lpstr>
      <vt:lpstr>PowerPoint Presentation</vt:lpstr>
      <vt:lpstr>PowerPoint Presentation</vt:lpstr>
      <vt:lpstr>PowerPoint Presentation</vt:lpstr>
      <vt:lpstr>pseudocod</vt:lpstr>
      <vt:lpstr>Algoritmul lui Prim</vt:lpstr>
      <vt:lpstr>PowerPoint Presentation</vt:lpstr>
      <vt:lpstr>PowerPoint Presentation</vt:lpstr>
      <vt:lpstr>PowerPoint Presentation</vt:lpstr>
      <vt:lpstr>PSeudocod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Arbore parțial de cost minim</dc:title>
  <dc:creator>Deivid</dc:creator>
  <cp:lastModifiedBy>Deivid</cp:lastModifiedBy>
  <cp:revision>12</cp:revision>
  <dcterms:created xsi:type="dcterms:W3CDTF">2020-06-05T07:05:31Z</dcterms:created>
  <dcterms:modified xsi:type="dcterms:W3CDTF">2020-06-05T21:40:25Z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