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40288" cy="424799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45" autoAdjust="0"/>
    <p:restoredTop sz="94660"/>
  </p:normalViewPr>
  <p:slideViewPr>
    <p:cSldViewPr snapToGrid="0">
      <p:cViewPr>
        <p:scale>
          <a:sx n="33" d="100"/>
          <a:sy n="33" d="100"/>
        </p:scale>
        <p:origin x="1700" y="-3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Stegen" userId="22c4adc426855124" providerId="LiveId" clId="{EE86FE0E-E3E5-488F-A03B-2D7588E25179}"/>
    <pc:docChg chg="modSld">
      <pc:chgData name="Thomas Stegen" userId="22c4adc426855124" providerId="LiveId" clId="{EE86FE0E-E3E5-488F-A03B-2D7588E25179}" dt="2025-01-28T08:33:44.905" v="3" actId="20577"/>
      <pc:docMkLst>
        <pc:docMk/>
      </pc:docMkLst>
      <pc:sldChg chg="modSp mod">
        <pc:chgData name="Thomas Stegen" userId="22c4adc426855124" providerId="LiveId" clId="{EE86FE0E-E3E5-488F-A03B-2D7588E25179}" dt="2025-01-28T08:33:44.905" v="3" actId="20577"/>
        <pc:sldMkLst>
          <pc:docMk/>
          <pc:sldMk cId="3328250320" sldId="256"/>
        </pc:sldMkLst>
      </pc:sldChg>
    </pc:docChg>
  </pc:docChgLst>
  <pc:docChgLst>
    <pc:chgData name="Thomas Stegen" userId="22c4adc426855124" providerId="LiveId" clId="{71F0FA6E-F9FA-436D-B87C-C5F50ECC7204}"/>
    <pc:docChg chg="undo redo custSel addSld delSld modSld">
      <pc:chgData name="Thomas Stegen" userId="22c4adc426855124" providerId="LiveId" clId="{71F0FA6E-F9FA-436D-B87C-C5F50ECC7204}" dt="2024-12-19T09:46:43.699" v="3655" actId="20577"/>
      <pc:docMkLst>
        <pc:docMk/>
      </pc:docMkLst>
      <pc:sldChg chg="addSp delSp modSp mod">
        <pc:chgData name="Thomas Stegen" userId="22c4adc426855124" providerId="LiveId" clId="{71F0FA6E-F9FA-436D-B87C-C5F50ECC7204}" dt="2024-12-19T09:46:43.699" v="3655" actId="20577"/>
        <pc:sldMkLst>
          <pc:docMk/>
          <pc:sldMk cId="3328250320" sldId="256"/>
        </pc:sldMkLst>
      </pc:sldChg>
      <pc:sldChg chg="new del">
        <pc:chgData name="Thomas Stegen" userId="22c4adc426855124" providerId="LiveId" clId="{71F0FA6E-F9FA-436D-B87C-C5F50ECC7204}" dt="2024-12-11T14:14:26.996" v="3" actId="680"/>
        <pc:sldMkLst>
          <pc:docMk/>
          <pc:sldMk cId="2258258455" sldId="257"/>
        </pc:sldMkLst>
      </pc:sldChg>
    </pc:docChg>
  </pc:docChgLst>
  <pc:docChgLst>
    <pc:chgData name="Zeoli Alanis" userId="26f00f92-ec53-4622-adde-db9bccef80ad" providerId="ADAL" clId="{2822F7C4-3059-41C8-8A28-99F9E5EA5449}"/>
    <pc:docChg chg="modSld modMainMaster">
      <pc:chgData name="Zeoli Alanis" userId="26f00f92-ec53-4622-adde-db9bccef80ad" providerId="ADAL" clId="{2822F7C4-3059-41C8-8A28-99F9E5EA5449}" dt="2024-11-05T13:31:52.668" v="410" actId="14100"/>
      <pc:docMkLst>
        <pc:docMk/>
      </pc:docMkLst>
      <pc:sldChg chg="modSp mod">
        <pc:chgData name="Zeoli Alanis" userId="26f00f92-ec53-4622-adde-db9bccef80ad" providerId="ADAL" clId="{2822F7C4-3059-41C8-8A28-99F9E5EA5449}" dt="2024-11-05T13:31:52.668" v="410" actId="14100"/>
        <pc:sldMkLst>
          <pc:docMk/>
          <pc:sldMk cId="3328250320" sldId="256"/>
        </pc:sldMkLst>
      </pc:sldChg>
      <pc:sldMasterChg chg="modSp mod">
        <pc:chgData name="Zeoli Alanis" userId="26f00f92-ec53-4622-adde-db9bccef80ad" providerId="ADAL" clId="{2822F7C4-3059-41C8-8A28-99F9E5EA5449}" dt="2024-11-05T13:03:04.855" v="15" actId="1037"/>
        <pc:sldMasterMkLst>
          <pc:docMk/>
          <pc:sldMasterMk cId="1611130441" sldId="2147483660"/>
        </pc:sldMasterMkLst>
      </pc:sldMasterChg>
    </pc:docChg>
  </pc:docChgLst>
  <pc:docChgLst>
    <pc:chgData name="Zeoli Alanis" userId="26f00f92-ec53-4622-adde-db9bccef80ad" providerId="ADAL" clId="{C1935E77-606B-4E84-8CF1-4BF600F4C9BC}"/>
    <pc:docChg chg="undo custSel modSld modMainMaster">
      <pc:chgData name="Zeoli Alanis" userId="26f00f92-ec53-4622-adde-db9bccef80ad" providerId="ADAL" clId="{C1935E77-606B-4E84-8CF1-4BF600F4C9BC}" dt="2024-08-14T12:40:16.415" v="17" actId="1076"/>
      <pc:docMkLst>
        <pc:docMk/>
      </pc:docMkLst>
      <pc:sldChg chg="modSp mod">
        <pc:chgData name="Zeoli Alanis" userId="26f00f92-ec53-4622-adde-db9bccef80ad" providerId="ADAL" clId="{C1935E77-606B-4E84-8CF1-4BF600F4C9BC}" dt="2024-08-14T12:40:16.415" v="17" actId="1076"/>
        <pc:sldMkLst>
          <pc:docMk/>
          <pc:sldMk cId="3328250320" sldId="256"/>
        </pc:sldMkLst>
      </pc:sldChg>
      <pc:sldMasterChg chg="modSp mod">
        <pc:chgData name="Zeoli Alanis" userId="26f00f92-ec53-4622-adde-db9bccef80ad" providerId="ADAL" clId="{C1935E77-606B-4E84-8CF1-4BF600F4C9BC}" dt="2024-08-14T12:30:31.192" v="1" actId="1076"/>
        <pc:sldMasterMkLst>
          <pc:docMk/>
          <pc:sldMasterMk cId="1611130441" sldId="2147483660"/>
        </pc:sldMasterMkLst>
      </pc:sldMasterChg>
    </pc:docChg>
  </pc:docChgLst>
  <pc:docChgLst>
    <pc:chgData name="Thomas Stegen" userId="22c4adc426855124" providerId="LiveId" clId="{223600FC-3673-4342-AEE4-631D567BAB56}"/>
    <pc:docChg chg="custSel modSld">
      <pc:chgData name="Thomas Stegen" userId="22c4adc426855124" providerId="LiveId" clId="{223600FC-3673-4342-AEE4-631D567BAB56}" dt="2025-05-22T18:25:00.647" v="27" actId="20577"/>
      <pc:docMkLst>
        <pc:docMk/>
      </pc:docMkLst>
      <pc:sldChg chg="modSp mod">
        <pc:chgData name="Thomas Stegen" userId="22c4adc426855124" providerId="LiveId" clId="{223600FC-3673-4342-AEE4-631D567BAB56}" dt="2025-05-22T18:25:00.647" v="27" actId="20577"/>
        <pc:sldMkLst>
          <pc:docMk/>
          <pc:sldMk cId="3328250320" sldId="256"/>
        </pc:sldMkLst>
        <pc:spChg chg="mod">
          <ac:chgData name="Thomas Stegen" userId="22c4adc426855124" providerId="LiveId" clId="{223600FC-3673-4342-AEE4-631D567BAB56}" dt="2025-05-22T18:25:00.647" v="27" actId="20577"/>
          <ac:spMkLst>
            <pc:docMk/>
            <pc:sldMk cId="3328250320" sldId="256"/>
            <ac:spMk id="21" creationId="{4BC635E9-7244-9689-767B-C7C073D544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8022" y="6952156"/>
            <a:ext cx="25704245" cy="14789303"/>
          </a:xfrm>
        </p:spPr>
        <p:txBody>
          <a:bodyPr anchor="b"/>
          <a:lstStyle>
            <a:lvl1pPr algn="ctr"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0036" y="22311791"/>
            <a:ext cx="22680216" cy="10256143"/>
          </a:xfrm>
        </p:spPr>
        <p:txBody>
          <a:bodyPr/>
          <a:lstStyle>
            <a:lvl1pPr marL="0" indent="0" algn="ctr">
              <a:buNone/>
              <a:defRPr sz="7937"/>
            </a:lvl1pPr>
            <a:lvl2pPr marL="1512006" indent="0" algn="ctr">
              <a:buNone/>
              <a:defRPr sz="6614"/>
            </a:lvl2pPr>
            <a:lvl3pPr marL="3024012" indent="0" algn="ctr">
              <a:buNone/>
              <a:defRPr sz="5953"/>
            </a:lvl3pPr>
            <a:lvl4pPr marL="4536018" indent="0" algn="ctr">
              <a:buNone/>
              <a:defRPr sz="5291"/>
            </a:lvl4pPr>
            <a:lvl5pPr marL="6048024" indent="0" algn="ctr">
              <a:buNone/>
              <a:defRPr sz="5291"/>
            </a:lvl5pPr>
            <a:lvl6pPr marL="7560031" indent="0" algn="ctr">
              <a:buNone/>
              <a:defRPr sz="5291"/>
            </a:lvl6pPr>
            <a:lvl7pPr marL="9072037" indent="0" algn="ctr">
              <a:buNone/>
              <a:defRPr sz="5291"/>
            </a:lvl7pPr>
            <a:lvl8pPr marL="10584043" indent="0" algn="ctr">
              <a:buNone/>
              <a:defRPr sz="5291"/>
            </a:lvl8pPr>
            <a:lvl9pPr marL="12096049" indent="0" algn="ctr">
              <a:buNone/>
              <a:defRPr sz="529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360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849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40708" y="2261662"/>
            <a:ext cx="6520562" cy="35999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9021" y="2261662"/>
            <a:ext cx="19183683" cy="35999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587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4679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3272" y="10590491"/>
            <a:ext cx="26082248" cy="17670461"/>
          </a:xfrm>
        </p:spPr>
        <p:txBody>
          <a:bodyPr anchor="b"/>
          <a:lstStyle>
            <a:lvl1pPr>
              <a:defRPr sz="198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272" y="28428121"/>
            <a:ext cx="26082248" cy="9292478"/>
          </a:xfrm>
        </p:spPr>
        <p:txBody>
          <a:bodyPr/>
          <a:lstStyle>
            <a:lvl1pPr marL="0" indent="0">
              <a:buNone/>
              <a:defRPr sz="7937">
                <a:solidFill>
                  <a:schemeClr val="tx1">
                    <a:tint val="82000"/>
                  </a:schemeClr>
                </a:solidFill>
              </a:defRPr>
            </a:lvl1pPr>
            <a:lvl2pPr marL="1512006" indent="0">
              <a:buNone/>
              <a:defRPr sz="6614">
                <a:solidFill>
                  <a:schemeClr val="tx1">
                    <a:tint val="82000"/>
                  </a:schemeClr>
                </a:solidFill>
              </a:defRPr>
            </a:lvl2pPr>
            <a:lvl3pPr marL="3024012" indent="0">
              <a:buNone/>
              <a:defRPr sz="5953">
                <a:solidFill>
                  <a:schemeClr val="tx1">
                    <a:tint val="82000"/>
                  </a:schemeClr>
                </a:solidFill>
              </a:defRPr>
            </a:lvl3pPr>
            <a:lvl4pPr marL="4536018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4pPr>
            <a:lvl5pPr marL="6048024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5pPr>
            <a:lvl6pPr marL="7560031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6pPr>
            <a:lvl7pPr marL="9072037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7pPr>
            <a:lvl8pPr marL="10584043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8pPr>
            <a:lvl9pPr marL="12096049" indent="0">
              <a:buNone/>
              <a:defRPr sz="529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876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9020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09146" y="11308310"/>
            <a:ext cx="12852122" cy="26953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1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261671"/>
            <a:ext cx="26082248" cy="82108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2962" y="10413482"/>
            <a:ext cx="12793057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2962" y="15516968"/>
            <a:ext cx="12793057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09148" y="10413482"/>
            <a:ext cx="12856061" cy="5103486"/>
          </a:xfrm>
        </p:spPr>
        <p:txBody>
          <a:bodyPr anchor="b"/>
          <a:lstStyle>
            <a:lvl1pPr marL="0" indent="0">
              <a:buNone/>
              <a:defRPr sz="7937" b="1"/>
            </a:lvl1pPr>
            <a:lvl2pPr marL="1512006" indent="0">
              <a:buNone/>
              <a:defRPr sz="6614" b="1"/>
            </a:lvl2pPr>
            <a:lvl3pPr marL="3024012" indent="0">
              <a:buNone/>
              <a:defRPr sz="5953" b="1"/>
            </a:lvl3pPr>
            <a:lvl4pPr marL="4536018" indent="0">
              <a:buNone/>
              <a:defRPr sz="5291" b="1"/>
            </a:lvl4pPr>
            <a:lvl5pPr marL="6048024" indent="0">
              <a:buNone/>
              <a:defRPr sz="5291" b="1"/>
            </a:lvl5pPr>
            <a:lvl6pPr marL="7560031" indent="0">
              <a:buNone/>
              <a:defRPr sz="5291" b="1"/>
            </a:lvl6pPr>
            <a:lvl7pPr marL="9072037" indent="0">
              <a:buNone/>
              <a:defRPr sz="5291" b="1"/>
            </a:lvl7pPr>
            <a:lvl8pPr marL="10584043" indent="0">
              <a:buNone/>
              <a:defRPr sz="5291" b="1"/>
            </a:lvl8pPr>
            <a:lvl9pPr marL="12096049" indent="0">
              <a:buNone/>
              <a:defRPr sz="529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09148" y="15516968"/>
            <a:ext cx="12856061" cy="22823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849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18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54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56061" y="6116330"/>
            <a:ext cx="15309146" cy="30188272"/>
          </a:xfrm>
        </p:spPr>
        <p:txBody>
          <a:bodyPr/>
          <a:lstStyle>
            <a:lvl1pPr>
              <a:defRPr sz="10583"/>
            </a:lvl1pPr>
            <a:lvl2pPr>
              <a:defRPr sz="9260"/>
            </a:lvl2pPr>
            <a:lvl3pPr>
              <a:defRPr sz="7937"/>
            </a:lvl3pPr>
            <a:lvl4pPr>
              <a:defRPr sz="6614"/>
            </a:lvl4pPr>
            <a:lvl5pPr>
              <a:defRPr sz="6614"/>
            </a:lvl5pPr>
            <a:lvl6pPr>
              <a:defRPr sz="6614"/>
            </a:lvl6pPr>
            <a:lvl7pPr>
              <a:defRPr sz="6614"/>
            </a:lvl7pPr>
            <a:lvl8pPr>
              <a:defRPr sz="6614"/>
            </a:lvl8pPr>
            <a:lvl9pPr>
              <a:defRPr sz="66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091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2959" y="2831994"/>
            <a:ext cx="9753280" cy="9911980"/>
          </a:xfrm>
        </p:spPr>
        <p:txBody>
          <a:bodyPr anchor="b"/>
          <a:lstStyle>
            <a:lvl1pPr>
              <a:defRPr sz="10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56061" y="6116330"/>
            <a:ext cx="15309146" cy="30188272"/>
          </a:xfrm>
        </p:spPr>
        <p:txBody>
          <a:bodyPr anchor="t"/>
          <a:lstStyle>
            <a:lvl1pPr marL="0" indent="0">
              <a:buNone/>
              <a:defRPr sz="10583"/>
            </a:lvl1pPr>
            <a:lvl2pPr marL="1512006" indent="0">
              <a:buNone/>
              <a:defRPr sz="9260"/>
            </a:lvl2pPr>
            <a:lvl3pPr marL="3024012" indent="0">
              <a:buNone/>
              <a:defRPr sz="7937"/>
            </a:lvl3pPr>
            <a:lvl4pPr marL="4536018" indent="0">
              <a:buNone/>
              <a:defRPr sz="6614"/>
            </a:lvl4pPr>
            <a:lvl5pPr marL="6048024" indent="0">
              <a:buNone/>
              <a:defRPr sz="6614"/>
            </a:lvl5pPr>
            <a:lvl6pPr marL="7560031" indent="0">
              <a:buNone/>
              <a:defRPr sz="6614"/>
            </a:lvl6pPr>
            <a:lvl7pPr marL="9072037" indent="0">
              <a:buNone/>
              <a:defRPr sz="6614"/>
            </a:lvl7pPr>
            <a:lvl8pPr marL="10584043" indent="0">
              <a:buNone/>
              <a:defRPr sz="6614"/>
            </a:lvl8pPr>
            <a:lvl9pPr marL="12096049" indent="0">
              <a:buNone/>
              <a:defRPr sz="661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2959" y="12743974"/>
            <a:ext cx="9753280" cy="23609788"/>
          </a:xfrm>
        </p:spPr>
        <p:txBody>
          <a:bodyPr/>
          <a:lstStyle>
            <a:lvl1pPr marL="0" indent="0">
              <a:buNone/>
              <a:defRPr sz="5291"/>
            </a:lvl1pPr>
            <a:lvl2pPr marL="1512006" indent="0">
              <a:buNone/>
              <a:defRPr sz="4630"/>
            </a:lvl2pPr>
            <a:lvl3pPr marL="3024012" indent="0">
              <a:buNone/>
              <a:defRPr sz="3969"/>
            </a:lvl3pPr>
            <a:lvl4pPr marL="4536018" indent="0">
              <a:buNone/>
              <a:defRPr sz="3307"/>
            </a:lvl4pPr>
            <a:lvl5pPr marL="6048024" indent="0">
              <a:buNone/>
              <a:defRPr sz="3307"/>
            </a:lvl5pPr>
            <a:lvl6pPr marL="7560031" indent="0">
              <a:buNone/>
              <a:defRPr sz="3307"/>
            </a:lvl6pPr>
            <a:lvl7pPr marL="9072037" indent="0">
              <a:buNone/>
              <a:defRPr sz="3307"/>
            </a:lvl7pPr>
            <a:lvl8pPr marL="10584043" indent="0">
              <a:buNone/>
              <a:defRPr sz="3307"/>
            </a:lvl8pPr>
            <a:lvl9pPr marL="12096049" indent="0">
              <a:buNone/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079020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9CCFE97C-ECDF-461B-ADDC-ED7CBE4906FB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017096" y="39372595"/>
            <a:ext cx="10206097" cy="2261662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1357203" y="39372595"/>
            <a:ext cx="6804065" cy="2261662"/>
          </a:xfrm>
          <a:prstGeom prst="rect">
            <a:avLst/>
          </a:prstGeom>
        </p:spPr>
        <p:txBody>
          <a:bodyPr/>
          <a:lstStyle/>
          <a:p>
            <a:fld id="{74BDD753-C9E6-44D7-A7B6-3D57725ABE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761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67500" y="457854"/>
            <a:ext cx="17221200" cy="2880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380" y="4145511"/>
            <a:ext cx="28965527" cy="739879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696732FE-1684-2838-7FAC-CCD0B1CF01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t="19185" r="19254" b="4571"/>
          <a:stretch/>
        </p:blipFill>
        <p:spPr>
          <a:xfrm>
            <a:off x="637381" y="457854"/>
            <a:ext cx="5348572" cy="2880000"/>
          </a:xfrm>
          <a:prstGeom prst="rect">
            <a:avLst/>
          </a:prstGeom>
        </p:spPr>
      </p:pic>
      <p:pic>
        <p:nvPicPr>
          <p:cNvPr id="8" name="Picture 7" descr="A logo with flames on it&#10;&#10;Description automatically generated">
            <a:extLst>
              <a:ext uri="{FF2B5EF4-FFF2-40B4-BE49-F238E27FC236}">
                <a16:creationId xmlns:a16="http://schemas.microsoft.com/office/drawing/2014/main" id="{13497BDA-C4CA-EC8C-5CB7-345BC0E5DCD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02907" y="40327821"/>
            <a:ext cx="2400000" cy="180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9" name="Picture 8" descr="A logo of a university&#10;&#10;Description automatically generated">
            <a:extLst>
              <a:ext uri="{FF2B5EF4-FFF2-40B4-BE49-F238E27FC236}">
                <a16:creationId xmlns:a16="http://schemas.microsoft.com/office/drawing/2014/main" id="{8500F817-40B3-B68E-DE76-3F0B8B2F5FC3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7106" y="40327821"/>
            <a:ext cx="4099559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30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3024012" rtl="0" eaLnBrk="1" latinLnBrk="0" hangingPunct="1">
        <a:lnSpc>
          <a:spcPct val="90000"/>
        </a:lnSpc>
        <a:spcBef>
          <a:spcPct val="0"/>
        </a:spcBef>
        <a:buNone/>
        <a:defRPr sz="8000" b="0" kern="1200">
          <a:solidFill>
            <a:schemeClr val="tx1"/>
          </a:solidFill>
          <a:latin typeface="+mj-lt"/>
          <a:ea typeface="+mj-ea"/>
          <a:cs typeface="Times New Roman" panose="02020603050405020304" pitchFamily="18" charset="0"/>
        </a:defRPr>
      </a:lvl1pPr>
    </p:titleStyle>
    <p:bodyStyle>
      <a:lvl1pPr marL="0" indent="0" algn="l" defTabSz="3024012" rtl="0" eaLnBrk="1" latinLnBrk="0" hangingPunct="1">
        <a:lnSpc>
          <a:spcPct val="90000"/>
        </a:lnSpc>
        <a:spcBef>
          <a:spcPts val="3307"/>
        </a:spcBef>
        <a:buFont typeface="Arial" panose="020B0604020202020204" pitchFamily="34" charset="0"/>
        <a:buNone/>
        <a:defRPr sz="4400" b="1" u="sng" kern="1200">
          <a:solidFill>
            <a:schemeClr val="tx1"/>
          </a:solidFill>
          <a:latin typeface="+mj-lt"/>
          <a:ea typeface="+mn-ea"/>
          <a:cs typeface="Times New Roman" panose="02020603050405020304" pitchFamily="18" charset="0"/>
        </a:defRPr>
      </a:lvl1pPr>
      <a:lvl2pPr marL="1512006" indent="0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2pPr>
      <a:lvl3pPr marL="3024012" indent="0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3pPr>
      <a:lvl4pPr marL="5292021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4pPr>
      <a:lvl5pPr marL="6804028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Times New Roman" panose="02020603050405020304" pitchFamily="18" charset="0"/>
        </a:defRPr>
      </a:lvl5pPr>
      <a:lvl6pPr marL="8316034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828040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1340046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852052" indent="-756003" algn="l" defTabSz="3024012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1pPr>
      <a:lvl2pPr marL="1512006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2pPr>
      <a:lvl3pPr marL="3024012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3pPr>
      <a:lvl4pPr marL="4536018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4pPr>
      <a:lvl5pPr marL="6048024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5pPr>
      <a:lvl6pPr marL="7560031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6pPr>
      <a:lvl7pPr marL="9072037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7pPr>
      <a:lvl8pPr marL="10584043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8pPr>
      <a:lvl9pPr marL="12096049" algn="l" defTabSz="3024012" rtl="0" eaLnBrk="1" latinLnBrk="0" hangingPunct="1">
        <a:defRPr sz="595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6.emf"/><Relationship Id="rId7" Type="http://schemas.openxmlformats.org/officeDocument/2006/relationships/image" Target="../media/image10.svg"/><Relationship Id="rId12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3.svg"/><Relationship Id="rId5" Type="http://schemas.openxmlformats.org/officeDocument/2006/relationships/image" Target="../media/image8.sv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microsoft.com/office/2007/relationships/hdphoto" Target="../media/hdphoto1.wdp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>
            <a:extLst>
              <a:ext uri="{FF2B5EF4-FFF2-40B4-BE49-F238E27FC236}">
                <a16:creationId xmlns:a16="http://schemas.microsoft.com/office/drawing/2014/main" id="{0ED33EE2-44AB-CEC5-D9F5-BDC55BC9F02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4" r="1365" b="7710"/>
          <a:stretch/>
        </p:blipFill>
        <p:spPr>
          <a:xfrm>
            <a:off x="22480869" y="3870"/>
            <a:ext cx="7759419" cy="186971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97741DA3-E015-5364-F5D5-6D71B23B1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0" y="457854"/>
            <a:ext cx="17950962" cy="186971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6000" b="1" dirty="0"/>
              <a:t>Stochastic generator </a:t>
            </a:r>
            <a:br>
              <a:rPr lang="en-US" sz="6000" b="1" dirty="0"/>
            </a:br>
            <a:r>
              <a:rPr lang="en-US" sz="6000" b="1" dirty="0"/>
              <a:t>for flexible residential load profiles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84D574C4-11E1-1509-1597-BD7E67271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380" y="3789653"/>
            <a:ext cx="28965527" cy="3319639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Context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This work proposes a tool to generate synthetic electrical load profiles using a stochastic occupancy generator[1].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The profiles are designed to include flexibility on the demand side for residential users.</a:t>
            </a:r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F95E21C9-2F9E-2AFA-5455-AF6A103FC1B1}"/>
              </a:ext>
            </a:extLst>
          </p:cNvPr>
          <p:cNvSpPr txBox="1">
            <a:spLocks/>
          </p:cNvSpPr>
          <p:nvPr/>
        </p:nvSpPr>
        <p:spPr>
          <a:xfrm>
            <a:off x="6667500" y="2733205"/>
            <a:ext cx="17221200" cy="828000"/>
          </a:xfrm>
          <a:prstGeom prst="rect">
            <a:avLst/>
          </a:prstGeom>
          <a:ln w="38100">
            <a:noFill/>
          </a:ln>
        </p:spPr>
        <p:txBody>
          <a:bodyPr vert="horz" lIns="180000" tIns="180000" rIns="180000" bIns="18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0" u="none">
                <a:latin typeface="+mn-lt"/>
              </a:rPr>
              <a:t>Thomas Stegen*</a:t>
            </a:r>
            <a:r>
              <a:rPr lang="en-US" sz="3200" b="0" u="none" baseline="30000">
                <a:latin typeface="+mn-lt"/>
              </a:rPr>
              <a:t>1</a:t>
            </a:r>
            <a:r>
              <a:rPr lang="en-US" sz="3200" b="0" u="none">
                <a:latin typeface="+mn-lt"/>
              </a:rPr>
              <a:t>, Joakim Castiaux</a:t>
            </a:r>
            <a:r>
              <a:rPr lang="en-US" sz="3200" b="0" u="none" baseline="30000">
                <a:latin typeface="+mn-lt"/>
              </a:rPr>
              <a:t>1</a:t>
            </a:r>
            <a:r>
              <a:rPr lang="en-US" sz="3200" b="0" u="none">
                <a:latin typeface="+mn-lt"/>
              </a:rPr>
              <a:t>, Noé Diffels</a:t>
            </a:r>
            <a:r>
              <a:rPr lang="en-US" sz="3200" b="0" u="none" baseline="30000">
                <a:latin typeface="+mn-lt"/>
              </a:rPr>
              <a:t>1</a:t>
            </a:r>
            <a:r>
              <a:rPr lang="en-US" sz="3200" b="0" u="none">
                <a:latin typeface="+mn-lt"/>
              </a:rPr>
              <a:t>, Maxime Duchesne</a:t>
            </a:r>
            <a:r>
              <a:rPr lang="en-US" sz="3200" b="0" u="none" baseline="30000">
                <a:latin typeface="+mn-lt"/>
              </a:rPr>
              <a:t>1</a:t>
            </a:r>
            <a:r>
              <a:rPr lang="en-US" sz="3200" b="0" u="none">
                <a:latin typeface="+mn-lt"/>
              </a:rPr>
              <a:t>, Bertrand Cornélusse</a:t>
            </a:r>
            <a:r>
              <a:rPr lang="en-US" sz="3200" b="0" u="none" baseline="30000">
                <a:latin typeface="+mn-lt"/>
              </a:rPr>
              <a:t>1</a:t>
            </a:r>
            <a:r>
              <a:rPr lang="en-US" sz="3200" b="0" u="none">
                <a:latin typeface="+mn-lt"/>
              </a:rPr>
              <a:t> </a:t>
            </a:r>
            <a:endParaRPr lang="en-US" sz="3200" b="0" u="none" dirty="0">
              <a:latin typeface="+mn-lt"/>
            </a:endParaRPr>
          </a:p>
        </p:txBody>
      </p:sp>
      <p:sp>
        <p:nvSpPr>
          <p:cNvPr id="18" name="Content Placeholder 14">
            <a:extLst>
              <a:ext uri="{FF2B5EF4-FFF2-40B4-BE49-F238E27FC236}">
                <a16:creationId xmlns:a16="http://schemas.microsoft.com/office/drawing/2014/main" id="{D75E7842-C77D-9300-BE62-EC8AB0892CDC}"/>
              </a:ext>
            </a:extLst>
          </p:cNvPr>
          <p:cNvSpPr txBox="1">
            <a:spLocks/>
          </p:cNvSpPr>
          <p:nvPr/>
        </p:nvSpPr>
        <p:spPr>
          <a:xfrm>
            <a:off x="616919" y="7736239"/>
            <a:ext cx="28965527" cy="1027403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Profile construction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Each load profile is constructed cumulatively depending on the appliance inside the home.</a:t>
            </a:r>
          </a:p>
        </p:txBody>
      </p:sp>
      <p:sp>
        <p:nvSpPr>
          <p:cNvPr id="19" name="Content Placeholder 14">
            <a:extLst>
              <a:ext uri="{FF2B5EF4-FFF2-40B4-BE49-F238E27FC236}">
                <a16:creationId xmlns:a16="http://schemas.microsoft.com/office/drawing/2014/main" id="{E5963AB8-372A-15ED-44BD-616B60F2AC06}"/>
              </a:ext>
            </a:extLst>
          </p:cNvPr>
          <p:cNvSpPr txBox="1">
            <a:spLocks/>
          </p:cNvSpPr>
          <p:nvPr/>
        </p:nvSpPr>
        <p:spPr>
          <a:xfrm>
            <a:off x="637379" y="18637216"/>
            <a:ext cx="28965527" cy="8518843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Result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</p:txBody>
      </p:sp>
      <p:sp>
        <p:nvSpPr>
          <p:cNvPr id="20" name="Content Placeholder 14">
            <a:extLst>
              <a:ext uri="{FF2B5EF4-FFF2-40B4-BE49-F238E27FC236}">
                <a16:creationId xmlns:a16="http://schemas.microsoft.com/office/drawing/2014/main" id="{C12FC518-36C2-8479-33DE-7AC81A5E506C}"/>
              </a:ext>
            </a:extLst>
          </p:cNvPr>
          <p:cNvSpPr txBox="1">
            <a:spLocks/>
          </p:cNvSpPr>
          <p:nvPr/>
        </p:nvSpPr>
        <p:spPr>
          <a:xfrm>
            <a:off x="637378" y="35389750"/>
            <a:ext cx="14256000" cy="44870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Conclusion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This tool provides an efficient solution to assess the flexibility of the electrical demand of residential users.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It could be useful to measure efficiency of new tariffication schemes or to quantify potential impact of residential flexibility in the evolution of the load in distribution networks 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BC635E9-7244-9689-767B-C7C073D544E6}"/>
              </a:ext>
            </a:extLst>
          </p:cNvPr>
          <p:cNvSpPr txBox="1">
            <a:spLocks/>
          </p:cNvSpPr>
          <p:nvPr/>
        </p:nvSpPr>
        <p:spPr>
          <a:xfrm>
            <a:off x="15346912" y="35394058"/>
            <a:ext cx="14256000" cy="4487061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 lnSpcReduction="10000"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Reference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[1] Baetens, R., </a:t>
            </a:r>
            <a:r>
              <a:rPr lang="en-US" sz="3200" b="0" u="none" dirty="0" err="1">
                <a:latin typeface="+mn-lt"/>
              </a:rPr>
              <a:t>Saelens</a:t>
            </a:r>
            <a:r>
              <a:rPr lang="en-US" sz="3200" b="0" u="none" dirty="0">
                <a:latin typeface="+mn-lt"/>
              </a:rPr>
              <a:t>, D.: ‘Modelling uncertainty in district energy simulations by stochastic residential occupant </a:t>
            </a:r>
            <a:r>
              <a:rPr lang="en-US" sz="3200" b="0" u="none" dirty="0" err="1">
                <a:latin typeface="+mn-lt"/>
              </a:rPr>
              <a:t>behaviour</a:t>
            </a:r>
            <a:r>
              <a:rPr lang="en-US" sz="3200" b="0" u="none" dirty="0">
                <a:latin typeface="+mn-lt"/>
              </a:rPr>
              <a:t>’, Journal of Building Performance Simulation, 2016, 9, (4), pp. 431–447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 err="1"/>
              <a:t>Github</a:t>
            </a:r>
            <a:r>
              <a:rPr lang="en-US" dirty="0"/>
              <a:t> of the tool</a:t>
            </a:r>
            <a:br>
              <a:rPr lang="en-US" sz="3200" b="0" u="none" dirty="0">
                <a:latin typeface="Segoe UI Semilight (Corps)"/>
              </a:rPr>
            </a:br>
            <a:r>
              <a:rPr lang="en-US" sz="3200" b="0" u="none" dirty="0">
                <a:latin typeface="Segoe UI Semilight (Corps)"/>
              </a:rPr>
              <a:t>https://github.com/Diffels/ResFlexLoad</a:t>
            </a:r>
            <a:endParaRPr lang="en-US" sz="3200" b="0" u="none" dirty="0">
              <a:latin typeface="+mn-lt"/>
            </a:endParaRPr>
          </a:p>
        </p:txBody>
      </p:sp>
      <p:sp>
        <p:nvSpPr>
          <p:cNvPr id="22" name="Content Placeholder 14">
            <a:extLst>
              <a:ext uri="{FF2B5EF4-FFF2-40B4-BE49-F238E27FC236}">
                <a16:creationId xmlns:a16="http://schemas.microsoft.com/office/drawing/2014/main" id="{D3FA974A-C411-BCE3-54CC-371AA301380E}"/>
              </a:ext>
            </a:extLst>
          </p:cNvPr>
          <p:cNvSpPr txBox="1">
            <a:spLocks/>
          </p:cNvSpPr>
          <p:nvPr/>
        </p:nvSpPr>
        <p:spPr>
          <a:xfrm>
            <a:off x="637378" y="40327821"/>
            <a:ext cx="20768960" cy="1800000"/>
          </a:xfrm>
          <a:prstGeom prst="rect">
            <a:avLst/>
          </a:prstGeom>
          <a:ln w="38100">
            <a:noFill/>
          </a:ln>
        </p:spPr>
        <p:txBody>
          <a:bodyPr vert="horz" lIns="180000" tIns="180000" rIns="180000" bIns="180000" rtlCol="0">
            <a:no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br>
              <a:rPr lang="en-US" sz="2400" b="0" u="none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400" b="0" u="none" baseline="30000">
                <a:effectLst/>
                <a:latin typeface="+mn-lt"/>
                <a:ea typeface="Times New Roman" panose="02020603050405020304" pitchFamily="18" charset="0"/>
              </a:rPr>
              <a:t>1 </a:t>
            </a:r>
            <a:r>
              <a:rPr lang="en-US" sz="2400" b="0" u="none">
                <a:effectLst/>
                <a:latin typeface="+mn-lt"/>
                <a:ea typeface="Times New Roman" panose="02020603050405020304" pitchFamily="18" charset="0"/>
              </a:rPr>
              <a:t>University of Liège, Montefiore </a:t>
            </a:r>
            <a:r>
              <a:rPr lang="en-US" sz="2400" b="0" u="none">
                <a:latin typeface="+mn-lt"/>
                <a:ea typeface="Times New Roman" panose="02020603050405020304" pitchFamily="18" charset="0"/>
              </a:rPr>
              <a:t>Institute</a:t>
            </a:r>
            <a:r>
              <a:rPr lang="en-US" sz="2400" b="0" u="none">
                <a:effectLst/>
                <a:latin typeface="+mn-lt"/>
                <a:ea typeface="Times New Roman" panose="02020603050405020304" pitchFamily="18" charset="0"/>
              </a:rPr>
              <a:t>,</a:t>
            </a:r>
            <a:r>
              <a:rPr lang="en-US" sz="2400" b="0" u="none">
                <a:latin typeface="+mn-lt"/>
                <a:ea typeface="Times New Roman" panose="02020603050405020304" pitchFamily="18" charset="0"/>
              </a:rPr>
              <a:t> Liège</a:t>
            </a:r>
            <a:r>
              <a:rPr lang="en-US" sz="2400" b="0" u="none">
                <a:effectLst/>
                <a:latin typeface="+mn-lt"/>
                <a:ea typeface="Times New Roman" panose="02020603050405020304" pitchFamily="18" charset="0"/>
              </a:rPr>
              <a:t>, Belgium</a:t>
            </a:r>
            <a:br>
              <a:rPr lang="en-US" sz="2400" b="0" u="none"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2400" b="0" i="1" u="none">
                <a:effectLst/>
                <a:latin typeface="+mn-lt"/>
                <a:ea typeface="Times New Roman" panose="02020603050405020304" pitchFamily="18" charset="0"/>
              </a:rPr>
              <a:t>*Corresponding Author: </a:t>
            </a:r>
            <a:r>
              <a:rPr lang="en-US" sz="2400" b="0" i="1" u="none">
                <a:solidFill>
                  <a:srgbClr val="0000FF"/>
                </a:solidFill>
                <a:latin typeface="+mn-lt"/>
                <a:ea typeface="Times New Roman" panose="02020603050405020304" pitchFamily="18" charset="0"/>
              </a:rPr>
              <a:t>tstegen@uliege.be</a:t>
            </a:r>
            <a:endParaRPr lang="en-US" sz="2400" b="0" u="none">
              <a:effectLst/>
              <a:latin typeface="+mn-lt"/>
              <a:ea typeface="Times New Roman" panose="02020603050405020304" pitchFamily="18" charset="0"/>
            </a:endParaRPr>
          </a:p>
          <a:p>
            <a:endParaRPr lang="en-US" sz="2400" b="0" u="none" dirty="0">
              <a:latin typeface="+mn-lt"/>
            </a:endParaRPr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0535086F-F19D-5F46-6BAE-6B6B28EB4548}"/>
              </a:ext>
            </a:extLst>
          </p:cNvPr>
          <p:cNvSpPr txBox="1">
            <a:spLocks/>
          </p:cNvSpPr>
          <p:nvPr/>
        </p:nvSpPr>
        <p:spPr>
          <a:xfrm>
            <a:off x="637379" y="27783006"/>
            <a:ext cx="14255999" cy="697979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/>
              <a:t>Aggregating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dirty="0"/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92B45DC-B740-6E22-A851-4EDB08E68317}"/>
              </a:ext>
            </a:extLst>
          </p:cNvPr>
          <p:cNvGrpSpPr/>
          <p:nvPr/>
        </p:nvGrpSpPr>
        <p:grpSpPr>
          <a:xfrm>
            <a:off x="1693018" y="10076393"/>
            <a:ext cx="4870615" cy="3487727"/>
            <a:chOff x="5881847" y="25165700"/>
            <a:chExt cx="4870615" cy="34877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C3D8DA-7486-DB17-0DD5-0635EC538718}"/>
                </a:ext>
              </a:extLst>
            </p:cNvPr>
            <p:cNvSpPr/>
            <p:nvPr/>
          </p:nvSpPr>
          <p:spPr>
            <a:xfrm>
              <a:off x="5881847" y="25823536"/>
              <a:ext cx="4870615" cy="2829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tlCol="0" anchor="ctr"/>
            <a:lstStyle/>
            <a:p>
              <a:endParaRPr lang="en-US" sz="3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All the non-controllable appliances are probabilistically activated.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E57E5EC-6002-15AF-D63E-C8EA282E9975}"/>
                </a:ext>
              </a:extLst>
            </p:cNvPr>
            <p:cNvSpPr/>
            <p:nvPr/>
          </p:nvSpPr>
          <p:spPr>
            <a:xfrm>
              <a:off x="6737152" y="25165700"/>
              <a:ext cx="3160006" cy="13156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Base profile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6F8B5255-27DF-6EA5-2057-FBDEFFD723CE}"/>
              </a:ext>
            </a:extLst>
          </p:cNvPr>
          <p:cNvGrpSpPr/>
          <p:nvPr/>
        </p:nvGrpSpPr>
        <p:grpSpPr>
          <a:xfrm>
            <a:off x="5784025" y="29277086"/>
            <a:ext cx="3960000" cy="5009312"/>
            <a:chOff x="5798618" y="29283679"/>
            <a:chExt cx="4870615" cy="45821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5B66E45-5632-4C34-7EEF-B5325F4FE99C}"/>
                </a:ext>
              </a:extLst>
            </p:cNvPr>
            <p:cNvSpPr/>
            <p:nvPr/>
          </p:nvSpPr>
          <p:spPr>
            <a:xfrm>
              <a:off x="5798618" y="29767549"/>
              <a:ext cx="4870615" cy="409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For the whole population, compute yearly profiles to match the predefined probability of the case study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F8B6FF2-B2B4-B2A5-486A-7C3E915FFC13}"/>
                </a:ext>
              </a:extLst>
            </p:cNvPr>
            <p:cNvSpPr/>
            <p:nvPr/>
          </p:nvSpPr>
          <p:spPr>
            <a:xfrm>
              <a:off x="6653923" y="29283679"/>
              <a:ext cx="3160006" cy="9879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Generate </a:t>
              </a:r>
            </a:p>
            <a:p>
              <a:pPr algn="ctr"/>
              <a:r>
                <a:rPr lang="en-US" sz="3200">
                  <a:solidFill>
                    <a:schemeClr val="tx1"/>
                  </a:solidFill>
                </a:rPr>
                <a:t>profiles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9" name="Groupe 38">
            <a:extLst>
              <a:ext uri="{FF2B5EF4-FFF2-40B4-BE49-F238E27FC236}">
                <a16:creationId xmlns:a16="http://schemas.microsoft.com/office/drawing/2014/main" id="{B2DC6C47-94C1-23E5-8DD7-E7CF87D7DE6D}"/>
              </a:ext>
            </a:extLst>
          </p:cNvPr>
          <p:cNvGrpSpPr/>
          <p:nvPr/>
        </p:nvGrpSpPr>
        <p:grpSpPr>
          <a:xfrm>
            <a:off x="10430844" y="29284061"/>
            <a:ext cx="3960000" cy="5016627"/>
            <a:chOff x="11723856" y="29301145"/>
            <a:chExt cx="4870615" cy="458883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CC5E565-D269-E400-2F64-19F9DC79935F}"/>
                </a:ext>
              </a:extLst>
            </p:cNvPr>
            <p:cNvSpPr/>
            <p:nvPr/>
          </p:nvSpPr>
          <p:spPr>
            <a:xfrm>
              <a:off x="11723856" y="29791706"/>
              <a:ext cx="4870615" cy="409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To model longer term scenarios, the population characteristics can be updated to account for new usages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6E98473-A06C-F133-0AB8-87B69D5A7177}"/>
                </a:ext>
              </a:extLst>
            </p:cNvPr>
            <p:cNvSpPr/>
            <p:nvPr/>
          </p:nvSpPr>
          <p:spPr>
            <a:xfrm>
              <a:off x="12579161" y="29301145"/>
              <a:ext cx="3160006" cy="9879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Update population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580C65F2-7803-6D0A-5356-26753D8562B1}"/>
              </a:ext>
            </a:extLst>
          </p:cNvPr>
          <p:cNvGrpSpPr/>
          <p:nvPr/>
        </p:nvGrpSpPr>
        <p:grpSpPr>
          <a:xfrm>
            <a:off x="1137206" y="29277102"/>
            <a:ext cx="3960000" cy="5009312"/>
            <a:chOff x="5881847" y="25339666"/>
            <a:chExt cx="4870615" cy="458214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9D33AED-2AFF-351E-C64F-F733027BAD46}"/>
                </a:ext>
              </a:extLst>
            </p:cNvPr>
            <p:cNvSpPr/>
            <p:nvPr/>
          </p:nvSpPr>
          <p:spPr>
            <a:xfrm>
              <a:off x="5881847" y="25823536"/>
              <a:ext cx="4870615" cy="409827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endParaRPr lang="en-US" sz="1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Types and proportions for: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</a:rPr>
                <a:t>Houses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</a:rPr>
                <a:t>Families 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</a:rPr>
                <a:t>Cars (+ usage)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3200" dirty="0">
                  <a:solidFill>
                    <a:schemeClr val="tx1"/>
                  </a:solidFill>
                </a:rPr>
                <a:t>Heating systems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23485C4-79EC-681C-F6C7-FB021FBB6693}"/>
                </a:ext>
              </a:extLst>
            </p:cNvPr>
            <p:cNvSpPr/>
            <p:nvPr/>
          </p:nvSpPr>
          <p:spPr>
            <a:xfrm>
              <a:off x="6737152" y="25339666"/>
              <a:ext cx="3160006" cy="9879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0" rIns="252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Define population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3BEE164C-C7B5-2E31-FB41-3DE5351C4C38}"/>
              </a:ext>
            </a:extLst>
          </p:cNvPr>
          <p:cNvGrpSpPr/>
          <p:nvPr/>
        </p:nvGrpSpPr>
        <p:grpSpPr>
          <a:xfrm>
            <a:off x="7081481" y="10076393"/>
            <a:ext cx="4870615" cy="3487727"/>
            <a:chOff x="5881847" y="25165700"/>
            <a:chExt cx="4870615" cy="348772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48B987C-6568-B4B0-6E91-214D56739596}"/>
                </a:ext>
              </a:extLst>
            </p:cNvPr>
            <p:cNvSpPr/>
            <p:nvPr/>
          </p:nvSpPr>
          <p:spPr>
            <a:xfrm>
              <a:off x="5881847" y="25823536"/>
              <a:ext cx="4870615" cy="2829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tlCol="0" anchor="ctr"/>
            <a:lstStyle/>
            <a:p>
              <a:endParaRPr lang="en-US" sz="3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Shiftable controllable loads (washing machine, drier and dishwasher).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AB9DF194-1B2C-A40E-1A34-24CD2CD7B5DA}"/>
                </a:ext>
              </a:extLst>
            </p:cNvPr>
            <p:cNvSpPr/>
            <p:nvPr/>
          </p:nvSpPr>
          <p:spPr>
            <a:xfrm>
              <a:off x="6737152" y="25165700"/>
              <a:ext cx="3160006" cy="13156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rIns="216000"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Wet appliances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A5617B37-17EE-4D04-A6BE-264DE6EDE41E}"/>
              </a:ext>
            </a:extLst>
          </p:cNvPr>
          <p:cNvGrpSpPr/>
          <p:nvPr/>
        </p:nvGrpSpPr>
        <p:grpSpPr>
          <a:xfrm>
            <a:off x="12469944" y="10076390"/>
            <a:ext cx="4870615" cy="3487727"/>
            <a:chOff x="5881847" y="25165700"/>
            <a:chExt cx="4870615" cy="3487727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217F544-C7E5-BC26-B09F-877AB38A1B79}"/>
                </a:ext>
              </a:extLst>
            </p:cNvPr>
            <p:cNvSpPr/>
            <p:nvPr/>
          </p:nvSpPr>
          <p:spPr>
            <a:xfrm>
              <a:off x="5881847" y="25823536"/>
              <a:ext cx="4870615" cy="2829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tlCol="0" anchor="ctr"/>
            <a:lstStyle/>
            <a:p>
              <a:endParaRPr lang="en-US" sz="3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When the car owner leaves home, a “driving event” can start. 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1F2CA93-4EB2-B477-D09D-E2688952974E}"/>
                </a:ext>
              </a:extLst>
            </p:cNvPr>
            <p:cNvSpPr/>
            <p:nvPr/>
          </p:nvSpPr>
          <p:spPr>
            <a:xfrm>
              <a:off x="6737152" y="25165700"/>
              <a:ext cx="3160006" cy="13156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Electric vehicle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2DBD5224-93B6-3782-E7DE-FF44833F037E}"/>
              </a:ext>
            </a:extLst>
          </p:cNvPr>
          <p:cNvGrpSpPr/>
          <p:nvPr/>
        </p:nvGrpSpPr>
        <p:grpSpPr>
          <a:xfrm>
            <a:off x="17858407" y="10076391"/>
            <a:ext cx="4870615" cy="3487727"/>
            <a:chOff x="5881847" y="25165700"/>
            <a:chExt cx="4870615" cy="3487727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294DBCD-FD47-1193-6D3F-84934DEF5E03}"/>
                </a:ext>
              </a:extLst>
            </p:cNvPr>
            <p:cNvSpPr/>
            <p:nvPr/>
          </p:nvSpPr>
          <p:spPr>
            <a:xfrm>
              <a:off x="5881847" y="25823536"/>
              <a:ext cx="4870615" cy="2829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tlCol="0" anchor="ctr"/>
            <a:lstStyle/>
            <a:p>
              <a:endParaRPr lang="en-US" sz="3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The hot water needs are converted to electrical consumption. 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9A7DF4-C1E0-F324-9595-90482A17ECAB}"/>
                </a:ext>
              </a:extLst>
            </p:cNvPr>
            <p:cNvSpPr/>
            <p:nvPr/>
          </p:nvSpPr>
          <p:spPr>
            <a:xfrm>
              <a:off x="6737152" y="25165700"/>
              <a:ext cx="3160006" cy="13156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Water boiler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B6C56E2-DAFD-F6A6-D42D-344EB41849D7}"/>
              </a:ext>
            </a:extLst>
          </p:cNvPr>
          <p:cNvGrpSpPr/>
          <p:nvPr/>
        </p:nvGrpSpPr>
        <p:grpSpPr>
          <a:xfrm>
            <a:off x="23246869" y="10076392"/>
            <a:ext cx="4870615" cy="3487727"/>
            <a:chOff x="5881847" y="25165700"/>
            <a:chExt cx="4870615" cy="3487727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4695BFC-D082-4EDC-0921-FE3ECD36D139}"/>
                </a:ext>
              </a:extLst>
            </p:cNvPr>
            <p:cNvSpPr/>
            <p:nvPr/>
          </p:nvSpPr>
          <p:spPr>
            <a:xfrm>
              <a:off x="5881847" y="25823536"/>
              <a:ext cx="4870615" cy="282989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24000" rtlCol="0" anchor="ctr"/>
            <a:lstStyle/>
            <a:p>
              <a:endParaRPr lang="en-US" sz="3200" dirty="0">
                <a:solidFill>
                  <a:schemeClr val="tx1"/>
                </a:solidFill>
              </a:endParaRPr>
            </a:p>
            <a:p>
              <a:r>
                <a:rPr lang="en-US" sz="3200" dirty="0">
                  <a:solidFill>
                    <a:schemeClr val="tx1"/>
                  </a:solidFill>
                </a:rPr>
                <a:t>There are 3 temperature setpoints, wall types and home sizes are modelled.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04B430E-6342-D0D4-65BC-558CFA06AA25}"/>
                </a:ext>
              </a:extLst>
            </p:cNvPr>
            <p:cNvSpPr/>
            <p:nvPr/>
          </p:nvSpPr>
          <p:spPr>
            <a:xfrm>
              <a:off x="6737152" y="25165700"/>
              <a:ext cx="3160006" cy="131567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0000" rtlCol="0" anchor="ctr"/>
            <a:lstStyle/>
            <a:p>
              <a:pPr algn="ctr"/>
              <a:r>
                <a:rPr lang="en-US" sz="3200">
                  <a:solidFill>
                    <a:schemeClr val="tx1"/>
                  </a:solidFill>
                </a:rPr>
                <a:t>Space heater</a:t>
              </a:r>
              <a:endParaRPr lang="en-US" sz="3200" dirty="0">
                <a:solidFill>
                  <a:schemeClr val="tx1"/>
                </a:solidFill>
              </a:endParaRPr>
            </a:p>
          </p:txBody>
        </p:sp>
      </p:grpSp>
      <p:sp>
        <p:nvSpPr>
          <p:cNvPr id="40" name="Content Placeholder 14">
            <a:extLst>
              <a:ext uri="{FF2B5EF4-FFF2-40B4-BE49-F238E27FC236}">
                <a16:creationId xmlns:a16="http://schemas.microsoft.com/office/drawing/2014/main" id="{3C0F3B6E-1C84-8694-9750-C9844E64CCA5}"/>
              </a:ext>
            </a:extLst>
          </p:cNvPr>
          <p:cNvSpPr txBox="1">
            <a:spLocks/>
          </p:cNvSpPr>
          <p:nvPr/>
        </p:nvSpPr>
        <p:spPr>
          <a:xfrm>
            <a:off x="15326447" y="27774268"/>
            <a:ext cx="14255999" cy="6979796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360000" tIns="360000" rIns="360000" bIns="360000" rtlCol="0">
            <a:normAutofit/>
          </a:bodyPr>
          <a:lstStyle>
            <a:lvl1pPr marL="0" indent="0" algn="l" defTabSz="3024012" rtl="0" eaLnBrk="1" latinLnBrk="0" hangingPunct="1">
              <a:lnSpc>
                <a:spcPct val="90000"/>
              </a:lnSpc>
              <a:spcBef>
                <a:spcPts val="3307"/>
              </a:spcBef>
              <a:buFont typeface="Arial" panose="020B0604020202020204" pitchFamily="34" charset="0"/>
              <a:buNone/>
              <a:defRPr sz="4400" b="1" u="sng" kern="1200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  <a:lvl2pPr marL="1512006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2pPr>
            <a:lvl3pPr marL="3024012" indent="0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None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3pPr>
            <a:lvl4pPr marL="5292021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4pPr>
            <a:lvl5pPr marL="6804028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Times New Roman" panose="02020603050405020304" pitchFamily="18" charset="0"/>
              </a:defRPr>
            </a:lvl5pPr>
            <a:lvl6pPr marL="8316034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28040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40046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52052" indent="-756003" algn="l" defTabSz="3024012" rtl="0" eaLnBrk="1" latinLnBrk="0" hangingPunct="1">
              <a:lnSpc>
                <a:spcPct val="90000"/>
              </a:lnSpc>
              <a:spcBef>
                <a:spcPts val="1654"/>
              </a:spcBef>
              <a:buFont typeface="Arial" panose="020B0604020202020204" pitchFamily="34" charset="0"/>
              <a:buChar char="•"/>
              <a:defRPr sz="59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dirty="0"/>
              <a:t>Flexibility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A flexibility component is added to the profiles for each flexible appliance stating when the appliance can or has to be activated.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r>
              <a:rPr lang="en-US" sz="3200" b="0" u="none" dirty="0">
                <a:latin typeface="+mn-lt"/>
              </a:rPr>
              <a:t>Different flexibility types can be defined:</a:t>
            </a:r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0" u="none" dirty="0">
                <a:latin typeface="+mn-lt"/>
              </a:rPr>
              <a:t>Maximum time shift or number of cycles for wet appliances.</a:t>
            </a:r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0" u="none" dirty="0">
                <a:latin typeface="+mn-lt"/>
              </a:rPr>
              <a:t>Maximum temperature gradient for boilers and HP.</a:t>
            </a:r>
          </a:p>
          <a:p>
            <a:pPr marL="457200" indent="-457200">
              <a:lnSpc>
                <a:spcPct val="100000"/>
              </a:lnSpc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sz="3200" b="0" u="none" dirty="0">
                <a:latin typeface="+mn-lt"/>
              </a:rPr>
              <a:t>Maximum charging delay for the EVs.</a:t>
            </a: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3200" b="0" u="none" dirty="0">
              <a:latin typeface="+mn-lt"/>
            </a:endParaRPr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5E224DD7-DBE3-4C44-9E89-BBC25F2246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724"/>
          <a:stretch/>
        </p:blipFill>
        <p:spPr>
          <a:xfrm>
            <a:off x="22874266" y="14239801"/>
            <a:ext cx="5615816" cy="2788542"/>
          </a:xfrm>
          <a:prstGeom prst="rect">
            <a:avLst/>
          </a:prstGeom>
        </p:spPr>
      </p:pic>
      <p:sp>
        <p:nvSpPr>
          <p:cNvPr id="43" name="Flèche : droite 42">
            <a:extLst>
              <a:ext uri="{FF2B5EF4-FFF2-40B4-BE49-F238E27FC236}">
                <a16:creationId xmlns:a16="http://schemas.microsoft.com/office/drawing/2014/main" id="{DBCF1245-2C49-5D2C-DBB5-3E6158FAA311}"/>
              </a:ext>
            </a:extLst>
          </p:cNvPr>
          <p:cNvSpPr/>
          <p:nvPr/>
        </p:nvSpPr>
        <p:spPr>
          <a:xfrm>
            <a:off x="5097206" y="31605395"/>
            <a:ext cx="686819" cy="910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Flèche : droite 43">
            <a:extLst>
              <a:ext uri="{FF2B5EF4-FFF2-40B4-BE49-F238E27FC236}">
                <a16:creationId xmlns:a16="http://schemas.microsoft.com/office/drawing/2014/main" id="{2CD6E38D-1312-89E8-03E4-3BB5823D30B7}"/>
              </a:ext>
            </a:extLst>
          </p:cNvPr>
          <p:cNvSpPr/>
          <p:nvPr/>
        </p:nvSpPr>
        <p:spPr>
          <a:xfrm>
            <a:off x="9748313" y="31605393"/>
            <a:ext cx="686819" cy="9102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" name="Graphique 45">
            <a:extLst>
              <a:ext uri="{FF2B5EF4-FFF2-40B4-BE49-F238E27FC236}">
                <a16:creationId xmlns:a16="http://schemas.microsoft.com/office/drawing/2014/main" id="{723FF61B-B9F7-6DA0-CA6C-D3F9ECD43C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99314" y="14523602"/>
            <a:ext cx="6016636" cy="2776908"/>
          </a:xfrm>
          <a:prstGeom prst="rect">
            <a:avLst/>
          </a:prstGeom>
        </p:spPr>
      </p:pic>
      <p:pic>
        <p:nvPicPr>
          <p:cNvPr id="48" name="Graphique 47">
            <a:extLst>
              <a:ext uri="{FF2B5EF4-FFF2-40B4-BE49-F238E27FC236}">
                <a16:creationId xmlns:a16="http://schemas.microsoft.com/office/drawing/2014/main" id="{EBFD11DB-16B9-CB68-B598-102A1AA19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29143" y="14460478"/>
            <a:ext cx="5775287" cy="27769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B37A8F8-C685-F60F-454B-8429B591F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61408" y="1320287"/>
            <a:ext cx="3598339" cy="2396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raphique 51">
            <a:extLst>
              <a:ext uri="{FF2B5EF4-FFF2-40B4-BE49-F238E27FC236}">
                <a16:creationId xmlns:a16="http://schemas.microsoft.com/office/drawing/2014/main" id="{AA781AEB-05FD-E9F8-9A0D-05315BEF04F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83809" y="4374152"/>
            <a:ext cx="5292632" cy="244275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837B325-A25C-7201-ADC3-1A24AD3C9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2858" y="14165051"/>
            <a:ext cx="4481712" cy="327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Image 1031" descr="Une image contenant capture d’écran&#10;&#10;Description générée automatiquement">
            <a:extLst>
              <a:ext uri="{FF2B5EF4-FFF2-40B4-BE49-F238E27FC236}">
                <a16:creationId xmlns:a16="http://schemas.microsoft.com/office/drawing/2014/main" id="{1F21A0E3-CD43-61C9-2EBA-A2E74A505EA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7795" y="14066104"/>
            <a:ext cx="4701061" cy="3134041"/>
          </a:xfrm>
          <a:prstGeom prst="rect">
            <a:avLst/>
          </a:prstGeom>
        </p:spPr>
      </p:pic>
      <p:pic>
        <p:nvPicPr>
          <p:cNvPr id="59" name="Image 58" descr="Une image contenant Graphique, art, noir et blanc, motif&#10;&#10;Description générée automatiquement">
            <a:extLst>
              <a:ext uri="{FF2B5EF4-FFF2-40B4-BE49-F238E27FC236}">
                <a16:creationId xmlns:a16="http://schemas.microsoft.com/office/drawing/2014/main" id="{BA622EB1-0A19-41B5-2982-252195AD38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6692" y="37733558"/>
            <a:ext cx="1859497" cy="1859497"/>
          </a:xfrm>
          <a:prstGeom prst="rect">
            <a:avLst/>
          </a:prstGeom>
        </p:spPr>
      </p:pic>
      <p:pic>
        <p:nvPicPr>
          <p:cNvPr id="1030" name="Image 1029" descr="Une image contenant Tracé, ligne, capture d’écran, diagramme&#10;&#10;Description générée automatiquement">
            <a:extLst>
              <a:ext uri="{FF2B5EF4-FFF2-40B4-BE49-F238E27FC236}">
                <a16:creationId xmlns:a16="http://schemas.microsoft.com/office/drawing/2014/main" id="{CC202BCC-30C3-3B84-4FEB-3981DB60FC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517" y="19680992"/>
            <a:ext cx="25603251" cy="731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250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55B69"/>
      </a:dk2>
      <a:lt2>
        <a:srgbClr val="E7E6E6"/>
      </a:lt2>
      <a:accent1>
        <a:srgbClr val="22707B"/>
      </a:accent1>
      <a:accent2>
        <a:srgbClr val="2E96A4"/>
      </a:accent2>
      <a:accent3>
        <a:srgbClr val="A6B727"/>
      </a:accent3>
      <a:accent4>
        <a:srgbClr val="72CBD7"/>
      </a:accent4>
      <a:accent5>
        <a:srgbClr val="F59E00"/>
      </a:accent5>
      <a:accent6>
        <a:srgbClr val="E84A91"/>
      </a:accent6>
      <a:hlink>
        <a:srgbClr val="000000"/>
      </a:hlink>
      <a:folHlink>
        <a:srgbClr val="F59E00"/>
      </a:folHlink>
    </a:clrScheme>
    <a:fontScheme name="Custom 3">
      <a:majorFont>
        <a:latin typeface="Garamond"/>
        <a:ea typeface=""/>
        <a:cs typeface=""/>
      </a:majorFont>
      <a:minorFont>
        <a:latin typeface="Segoe UI Semi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0</TotalTime>
  <Words>379</Words>
  <Application>Microsoft Office PowerPoint</Application>
  <PresentationFormat>Custom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Garamond</vt:lpstr>
      <vt:lpstr>Segoe UI Semilight (Corps)</vt:lpstr>
      <vt:lpstr>Office Theme</vt:lpstr>
      <vt:lpstr>Stochastic generator  for flexible residential load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Zeoli Alanis</dc:creator>
  <cp:lastModifiedBy>Thomas Stegen</cp:lastModifiedBy>
  <cp:revision>1</cp:revision>
  <dcterms:created xsi:type="dcterms:W3CDTF">2024-08-14T11:38:54Z</dcterms:created>
  <dcterms:modified xsi:type="dcterms:W3CDTF">2025-05-22T18:25:08Z</dcterms:modified>
</cp:coreProperties>
</file>