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  <a:srgbClr val="FF5050"/>
    <a:srgbClr val="800000"/>
    <a:srgbClr val="9C0291"/>
    <a:srgbClr val="00FF99"/>
    <a:srgbClr val="FFFF99"/>
    <a:srgbClr val="99FF99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30" autoAdjust="0"/>
    <p:restoredTop sz="93673" autoAdjust="0"/>
  </p:normalViewPr>
  <p:slideViewPr>
    <p:cSldViewPr>
      <p:cViewPr>
        <p:scale>
          <a:sx n="100" d="100"/>
          <a:sy n="100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12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Sheet2!$A$8</c:f>
              <c:strCache>
                <c:ptCount val="1"/>
                <c:pt idx="0">
                  <c:v>DM Donors</c:v>
                </c:pt>
              </c:strCache>
            </c:strRef>
          </c:tx>
          <c:cat>
            <c:strRef>
              <c:f>Sheet2!$B$7</c:f>
              <c:strCache>
                <c:ptCount val="1"/>
                <c:pt idx="0">
                  <c:v>Donors</c:v>
                </c:pt>
              </c:strCache>
            </c:strRef>
          </c:cat>
          <c:val>
            <c:numRef>
              <c:f>Sheet2!$B$8</c:f>
              <c:numCache>
                <c:formatCode>General</c:formatCode>
                <c:ptCount val="1"/>
                <c:pt idx="0">
                  <c:v>550277</c:v>
                </c:pt>
              </c:numCache>
            </c:numRef>
          </c:val>
        </c:ser>
        <c:ser>
          <c:idx val="1"/>
          <c:order val="1"/>
          <c:tx>
            <c:strRef>
              <c:f>Sheet2!$A$9</c:f>
              <c:strCache>
                <c:ptCount val="1"/>
                <c:pt idx="0">
                  <c:v>Multi-Channel</c:v>
                </c:pt>
              </c:strCache>
            </c:strRef>
          </c:tx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cat>
            <c:strRef>
              <c:f>Sheet2!$B$7</c:f>
              <c:strCache>
                <c:ptCount val="1"/>
                <c:pt idx="0">
                  <c:v>Donors</c:v>
                </c:pt>
              </c:strCache>
            </c:strRef>
          </c:cat>
          <c:val>
            <c:numRef>
              <c:f>Sheet2!$B$9</c:f>
              <c:numCache>
                <c:formatCode>General</c:formatCode>
                <c:ptCount val="1"/>
                <c:pt idx="0">
                  <c:v>65468</c:v>
                </c:pt>
              </c:numCache>
            </c:numRef>
          </c:val>
        </c:ser>
        <c:ser>
          <c:idx val="2"/>
          <c:order val="2"/>
          <c:tx>
            <c:strRef>
              <c:f>Sheet2!$A$10</c:f>
              <c:strCache>
                <c:ptCount val="1"/>
                <c:pt idx="0">
                  <c:v>Online Only</c:v>
                </c:pt>
              </c:strCache>
            </c:strRef>
          </c:tx>
          <c:cat>
            <c:strRef>
              <c:f>Sheet2!$B$7</c:f>
              <c:strCache>
                <c:ptCount val="1"/>
                <c:pt idx="0">
                  <c:v>Donors</c:v>
                </c:pt>
              </c:strCache>
            </c:strRef>
          </c:cat>
          <c:val>
            <c:numRef>
              <c:f>Sheet2!$B$10</c:f>
              <c:numCache>
                <c:formatCode>General</c:formatCode>
                <c:ptCount val="1"/>
                <c:pt idx="0">
                  <c:v>425868</c:v>
                </c:pt>
              </c:numCache>
            </c:numRef>
          </c:val>
        </c:ser>
        <c:overlap val="100"/>
        <c:axId val="103968128"/>
        <c:axId val="112817280"/>
      </c:barChart>
      <c:catAx>
        <c:axId val="103968128"/>
        <c:scaling>
          <c:orientation val="minMax"/>
        </c:scaling>
        <c:axPos val="b"/>
        <c:tickLblPos val="nextTo"/>
        <c:crossAx val="112817280"/>
        <c:crosses val="autoZero"/>
        <c:auto val="1"/>
        <c:lblAlgn val="ctr"/>
        <c:lblOffset val="100"/>
      </c:catAx>
      <c:valAx>
        <c:axId val="112817280"/>
        <c:scaling>
          <c:orientation val="minMax"/>
        </c:scaling>
        <c:axPos val="l"/>
        <c:majorGridlines/>
        <c:numFmt formatCode="#,##0" sourceLinked="0"/>
        <c:tickLblPos val="nextTo"/>
        <c:crossAx val="103968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484285192199073"/>
          <c:y val="0.14482685632037931"/>
          <c:w val="0.24249892022990796"/>
          <c:h val="0.50066865633731272"/>
        </c:manualLayout>
      </c:layout>
    </c:legend>
    <c:plotVisOnly val="1"/>
  </c:chart>
  <c:txPr>
    <a:bodyPr/>
    <a:lstStyle/>
    <a:p>
      <a:pPr>
        <a:defRPr sz="20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Sheet2!$A$13</c:f>
              <c:strCache>
                <c:ptCount val="1"/>
                <c:pt idx="0">
                  <c:v>Barack Obama Only</c:v>
                </c:pt>
              </c:strCache>
            </c:strRef>
          </c:tx>
          <c:cat>
            <c:strRef>
              <c:f>Sheet2!$B$12</c:f>
              <c:strCache>
                <c:ptCount val="1"/>
                <c:pt idx="0">
                  <c:v>Online Donors</c:v>
                </c:pt>
              </c:strCache>
            </c:strRef>
          </c:cat>
          <c:val>
            <c:numRef>
              <c:f>Sheet2!$B$13</c:f>
              <c:numCache>
                <c:formatCode>General</c:formatCode>
                <c:ptCount val="1"/>
                <c:pt idx="0">
                  <c:v>422047</c:v>
                </c:pt>
              </c:numCache>
            </c:numRef>
          </c:val>
        </c:ser>
        <c:ser>
          <c:idx val="1"/>
          <c:order val="1"/>
          <c:tx>
            <c:strRef>
              <c:f>Sheet2!$A$14</c:f>
              <c:strCache>
                <c:ptCount val="1"/>
                <c:pt idx="0">
                  <c:v>Both BO and Dems</c:v>
                </c:pt>
              </c:strCache>
            </c:strRef>
          </c:tx>
          <c:cat>
            <c:strRef>
              <c:f>Sheet2!$B$12</c:f>
              <c:strCache>
                <c:ptCount val="1"/>
                <c:pt idx="0">
                  <c:v>Online Donors</c:v>
                </c:pt>
              </c:strCache>
            </c:strRef>
          </c:cat>
          <c:val>
            <c:numRef>
              <c:f>Sheet2!$B$14</c:f>
              <c:numCache>
                <c:formatCode>General</c:formatCode>
                <c:ptCount val="1"/>
                <c:pt idx="0">
                  <c:v>34052</c:v>
                </c:pt>
              </c:numCache>
            </c:numRef>
          </c:val>
        </c:ser>
        <c:ser>
          <c:idx val="2"/>
          <c:order val="2"/>
          <c:tx>
            <c:strRef>
              <c:f>Sheet2!$A$15</c:f>
              <c:strCache>
                <c:ptCount val="1"/>
                <c:pt idx="0">
                  <c:v>Dems Only</c:v>
                </c:pt>
              </c:strCache>
            </c:strRef>
          </c:tx>
          <c:cat>
            <c:strRef>
              <c:f>Sheet2!$B$12</c:f>
              <c:strCache>
                <c:ptCount val="1"/>
                <c:pt idx="0">
                  <c:v>Online Donors</c:v>
                </c:pt>
              </c:strCache>
            </c:strRef>
          </c:cat>
          <c:val>
            <c:numRef>
              <c:f>Sheet2!$B$15</c:f>
              <c:numCache>
                <c:formatCode>General</c:formatCode>
                <c:ptCount val="1"/>
                <c:pt idx="0">
                  <c:v>35237</c:v>
                </c:pt>
              </c:numCache>
            </c:numRef>
          </c:val>
        </c:ser>
        <c:overlap val="100"/>
        <c:axId val="98787712"/>
        <c:axId val="98789248"/>
      </c:barChart>
      <c:catAx>
        <c:axId val="98787712"/>
        <c:scaling>
          <c:orientation val="minMax"/>
        </c:scaling>
        <c:axPos val="b"/>
        <c:tickLblPos val="nextTo"/>
        <c:crossAx val="98789248"/>
        <c:crosses val="autoZero"/>
        <c:auto val="1"/>
        <c:lblAlgn val="ctr"/>
        <c:lblOffset val="100"/>
      </c:catAx>
      <c:valAx>
        <c:axId val="98789248"/>
        <c:scaling>
          <c:orientation val="minMax"/>
          <c:max val="1200000"/>
          <c:min val="0"/>
        </c:scaling>
        <c:axPos val="l"/>
        <c:majorGridlines/>
        <c:numFmt formatCode="General" sourceLinked="1"/>
        <c:tickLblPos val="nextTo"/>
        <c:crossAx val="98787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20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303793624380461"/>
          <c:y val="4.9888986098959864E-2"/>
          <c:w val="0.635263526291305"/>
          <c:h val="0.7847734033245849"/>
        </c:manualLayout>
      </c:layout>
      <c:barChart>
        <c:barDir val="col"/>
        <c:grouping val="clustered"/>
        <c:ser>
          <c:idx val="0"/>
          <c:order val="0"/>
          <c:tx>
            <c:strRef>
              <c:f>Sheet2!$B$23</c:f>
              <c:strCache>
                <c:ptCount val="1"/>
                <c:pt idx="0">
                  <c:v>DM Gifts</c:v>
                </c:pt>
              </c:strCache>
            </c:strRef>
          </c:tx>
          <c:cat>
            <c:strRef>
              <c:f>Sheet2!$A$24:$A$27</c:f>
              <c:strCache>
                <c:ptCount val="4"/>
                <c:pt idx="0">
                  <c:v>1Gift</c:v>
                </c:pt>
                <c:pt idx="1">
                  <c:v>2-5Gifts</c:v>
                </c:pt>
                <c:pt idx="2">
                  <c:v>5-10Gifts</c:v>
                </c:pt>
                <c:pt idx="3">
                  <c:v>10+Gifts</c:v>
                </c:pt>
              </c:strCache>
            </c:strRef>
          </c:cat>
          <c:val>
            <c:numRef>
              <c:f>Sheet2!$B$24:$B$27</c:f>
              <c:numCache>
                <c:formatCode>General</c:formatCode>
                <c:ptCount val="4"/>
                <c:pt idx="0">
                  <c:v>374418</c:v>
                </c:pt>
                <c:pt idx="1">
                  <c:v>216250</c:v>
                </c:pt>
                <c:pt idx="2">
                  <c:v>13961</c:v>
                </c:pt>
                <c:pt idx="3">
                  <c:v>11116</c:v>
                </c:pt>
              </c:numCache>
            </c:numRef>
          </c:val>
        </c:ser>
        <c:ser>
          <c:idx val="1"/>
          <c:order val="1"/>
          <c:tx>
            <c:strRef>
              <c:f>Sheet2!$C$23</c:f>
              <c:strCache>
                <c:ptCount val="1"/>
                <c:pt idx="0">
                  <c:v>Online Gifts</c:v>
                </c:pt>
              </c:strCache>
            </c:strRef>
          </c:tx>
          <c:val>
            <c:numRef>
              <c:f>Sheet2!$C$24:$C$27</c:f>
              <c:numCache>
                <c:formatCode>General</c:formatCode>
                <c:ptCount val="4"/>
                <c:pt idx="0">
                  <c:v>333891</c:v>
                </c:pt>
                <c:pt idx="1">
                  <c:v>132185</c:v>
                </c:pt>
                <c:pt idx="2">
                  <c:v>17644</c:v>
                </c:pt>
                <c:pt idx="3">
                  <c:v>7616</c:v>
                </c:pt>
              </c:numCache>
            </c:numRef>
          </c:val>
        </c:ser>
        <c:axId val="84554112"/>
        <c:axId val="84556800"/>
      </c:barChart>
      <c:catAx>
        <c:axId val="84554112"/>
        <c:scaling>
          <c:orientation val="minMax"/>
        </c:scaling>
        <c:axPos val="b"/>
        <c:tickLblPos val="nextTo"/>
        <c:crossAx val="84556800"/>
        <c:crosses val="autoZero"/>
        <c:auto val="1"/>
        <c:lblAlgn val="ctr"/>
        <c:lblOffset val="100"/>
      </c:catAx>
      <c:valAx>
        <c:axId val="84556800"/>
        <c:scaling>
          <c:orientation val="minMax"/>
        </c:scaling>
        <c:axPos val="l"/>
        <c:majorGridlines/>
        <c:numFmt formatCode="#,##0" sourceLinked="0"/>
        <c:tickLblPos val="nextTo"/>
        <c:crossAx val="845541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20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518B-B24D-4FE9-A4BF-94EC3FE519C1}" type="datetimeFigureOut">
              <a:rPr lang="en-US" smtClean="0"/>
              <a:pPr/>
              <a:t>5/23/2010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03CA-7591-425E-8BC3-CE175CFEC7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76738D61-F4F4-4201-B8D9-0391FFE713C5}" type="datetimeFigureOut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A017D65-2383-4CB3-9016-B442A83FE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00B4F-4415-4161-A809-F8C42C01B7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304800"/>
            <a:ext cx="8382000" cy="6248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01638" y="328613"/>
            <a:ext cx="8340725" cy="6200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772400" cy="1295400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30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3768C-BBB0-4D72-B72A-983CF226A303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7199-F420-49B4-A4C8-B27F229364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3629" y="1504950"/>
            <a:ext cx="320237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AF290-3202-4FB1-8B78-246A90BF64C7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3A350-A8EB-4281-9092-0BAFE71C6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20DBD-6D07-49C0-B04F-B1E4FE5D6597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B60B-FBF7-480D-A412-C2DBABA89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7830-E47F-44D0-8E71-EA7C1E2480FB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3027-3A20-4EC2-9B15-4281E74B1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DCF2-A2DE-4396-83A6-B8E56F30FDB3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407EA-770D-4A30-A9CC-FAAEC5CA7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E8DC6-E24B-43D5-B8F2-4D105E979870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86CB5-5CCC-42C0-9637-B3D5C45820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760B0-3D90-4C41-AAB9-B6ED2675FC03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23CD-28F1-4818-9070-276A93833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7F93-8653-473B-A8A1-F8AC787CF1C2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F6EC-22C2-4055-8FD2-13347290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1711-A15B-404F-99FE-68D5FE9C9BAC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4E0C7-D326-4B3A-B755-EF8DA29B56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EDDE-0947-4F2F-8B88-9CE48F7317BB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20570-F0AF-480B-908B-9868A24444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4F61C-55D9-41A2-9B1F-2FF8422BAC28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94EB-878F-4E84-8600-193CD8BD3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0" y="1243013"/>
            <a:ext cx="9144000" cy="158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 sz="2200" b="1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Calibri" pitchFamily="34" charset="0"/>
              <a:buChar char="–"/>
              <a:defRPr sz="1800"/>
            </a:lvl3pPr>
            <a:lvl4pPr>
              <a:buFont typeface="Arial" pitchFamily="34" charset="0"/>
              <a:buChar char="•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06E0E-DEC6-4F90-ABDA-14BF3B4B8790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B6C22-CFAF-4B87-966C-25B80E7C00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DD073-40C8-429A-8D60-B6142454D4F4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F675-FE84-4BB7-988C-3D4231723A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AC486-DCD4-4FED-A643-02252988497E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DCF28-FBE3-4C10-A017-BF787713B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BEAD-FD41-4209-B2D7-B59CC96579C5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F24F5-D693-4F66-90E9-7ECDE923CF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A68F-C945-4BFF-ACEC-4742F141B09D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39766-B2F7-4E95-9867-D88D5A8EB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174625" indent="-174625">
              <a:defRPr sz="2200"/>
            </a:lvl1pPr>
            <a:lvl2pPr marL="511175" indent="-282575">
              <a:defRPr sz="2000"/>
            </a:lvl2pPr>
            <a:lvl3pPr marL="806450" indent="-174625">
              <a:defRPr sz="1800"/>
            </a:lvl3pPr>
            <a:lvl4pPr marL="1143000" indent="-228600">
              <a:defRPr sz="1600"/>
            </a:lvl4pPr>
            <a:lvl5pPr marL="1317625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67CA-D39D-47AB-B5EB-8B9EEEBBAA18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C7DF-0D3D-4455-8B19-4080208FE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43013"/>
            <a:ext cx="9144000" cy="158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174625" indent="-174625">
              <a:defRPr sz="2200"/>
            </a:lvl1pPr>
            <a:lvl2pPr marL="511175" indent="-282575">
              <a:defRPr sz="2000"/>
            </a:lvl2pPr>
            <a:lvl3pPr marL="806450" indent="-174625">
              <a:defRPr sz="1800"/>
            </a:lvl3pPr>
            <a:lvl4pPr marL="1143000" indent="-228600">
              <a:defRPr sz="1600"/>
            </a:lvl4pPr>
            <a:lvl5pPr marL="1317625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 marL="174625" indent="-174625">
              <a:defRPr sz="2200"/>
            </a:lvl1pPr>
            <a:lvl2pPr marL="511175" indent="-282575">
              <a:defRPr sz="2000"/>
            </a:lvl2pPr>
            <a:lvl3pPr marL="806450" indent="-174625">
              <a:defRPr sz="1800"/>
            </a:lvl3pPr>
            <a:lvl4pPr marL="1143000" indent="-228600">
              <a:defRPr sz="1600"/>
            </a:lvl4pPr>
            <a:lvl5pPr marL="1317625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67CA-D39D-47AB-B5EB-8B9EEEBBAA18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C7DF-0D3D-4455-8B19-4080208FEB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43013"/>
            <a:ext cx="9144000" cy="158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34753" y="2057400"/>
            <a:ext cx="4038600" cy="4068763"/>
          </a:xfrm>
        </p:spPr>
        <p:txBody>
          <a:bodyPr/>
          <a:lstStyle>
            <a:lvl1pPr marL="174625" indent="-174625">
              <a:defRPr sz="2200"/>
            </a:lvl1pPr>
            <a:lvl2pPr marL="511175" indent="-282575">
              <a:defRPr sz="2000"/>
            </a:lvl2pPr>
            <a:lvl3pPr marL="806450" indent="-174625">
              <a:defRPr sz="1800"/>
            </a:lvl3pPr>
            <a:lvl4pPr marL="1143000" indent="-228600">
              <a:defRPr sz="1600"/>
            </a:lvl4pPr>
            <a:lvl5pPr marL="1317625" indent="-22860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4"/>
          </p:nvPr>
        </p:nvSpPr>
        <p:spPr>
          <a:xfrm>
            <a:off x="457200" y="1524000"/>
            <a:ext cx="4040188" cy="53340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533400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CF773-1D1D-4544-A738-415B1EDB5B2B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4BFC-8A9B-495B-A841-0726B2F11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340B5-109E-4805-A12B-6B59CD815281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DBA0-5D33-4BFA-A3BF-BF9FA2D3F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F337-FD27-4671-AC5F-5C3CCEA6EB3F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1BB5-4711-42A4-A5C1-34A8A44BAC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BFC8A-CE7A-4A02-B0D3-5E58E2B1AA2E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67B5E-EF75-42D1-8F2C-929189B25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730E18-7EDF-4E3F-92B3-6341888C7C96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1236636-06D5-442D-8ADD-8FBCA5DC0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62" r:id="rId3"/>
    <p:sldLayoutId id="2147484163" r:id="rId4"/>
    <p:sldLayoutId id="214748418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 kern="1200">
          <a:solidFill>
            <a:srgbClr val="10253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10253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10253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10253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10253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2037E4-6BC5-4E8C-9E71-BDDCFF593FDF}" type="datetime1">
              <a:rPr lang="en-US"/>
              <a:pPr>
                <a:defRPr/>
              </a:pPr>
              <a:t>5/23/2010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F40D08-B03E-4F50-AD69-F72EC6ABAB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981200"/>
          </a:xfrm>
        </p:spPr>
        <p:txBody>
          <a:bodyPr>
            <a:noAutofit/>
          </a:bodyPr>
          <a:lstStyle/>
          <a:p>
            <a:r>
              <a:rPr lang="en-US" dirty="0" smtClean="0"/>
              <a:t>Donor Analytics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1,047,132  unique donors online and offline, since Jan 2009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752600" y="1752600"/>
          <a:ext cx="6019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dominated by Barack Obama.com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057400" y="1905000"/>
          <a:ext cx="47244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multi-gift donors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371600"/>
          <a:ext cx="8153399" cy="525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distribution of all donors</a:t>
            </a:r>
            <a:endParaRPr lang="en-US" dirty="0"/>
          </a:p>
        </p:txBody>
      </p:sp>
      <p:pic>
        <p:nvPicPr>
          <p:cNvPr id="5" name="Content Placeholder 4" descr="Donors.jpg"/>
          <p:cNvPicPr>
            <a:picLocks noGrp="1" noChangeAspect="1"/>
          </p:cNvPicPr>
          <p:nvPr>
            <p:ph idx="1"/>
          </p:nvPr>
        </p:nvPicPr>
        <p:blipFill>
          <a:blip r:embed="rId2"/>
          <a:srcRect l="15741" t="13580" r="14815" b="6636"/>
          <a:stretch>
            <a:fillRect/>
          </a:stretch>
        </p:blipFill>
        <p:spPr>
          <a:xfrm>
            <a:off x="228600" y="1371600"/>
            <a:ext cx="8686800" cy="544372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29877</TotalTime>
  <Words>27</Words>
  <Application>Microsoft Office PowerPoint</Application>
  <PresentationFormat>On-screen Show (4:3)</PresentationFormat>
  <Paragraphs>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Donor Analytics</vt:lpstr>
      <vt:lpstr>1,047,132  unique donors online and offline, since Jan 2009</vt:lpstr>
      <vt:lpstr>Online dominated by Barack Obama.com</vt:lpstr>
      <vt:lpstr>Number of multi-gift donors</vt:lpstr>
      <vt:lpstr>Geographic distribution of all donors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Obama Senior Staff Training</dc:title>
  <dc:creator>dwagner</dc:creator>
  <cp:lastModifiedBy> </cp:lastModifiedBy>
  <cp:revision>1872</cp:revision>
  <dcterms:created xsi:type="dcterms:W3CDTF">2008-06-13T20:48:47Z</dcterms:created>
  <dcterms:modified xsi:type="dcterms:W3CDTF">2010-05-26T18:17:12Z</dcterms:modified>
</cp:coreProperties>
</file>