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813"/>
    <a:srgbClr val="833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9475F9-989A-3B4E-AD90-0CF0CC93661F}" v="73" dt="2024-05-13T14:22:28.279"/>
    <p1510:client id="{CCD5563F-7394-4CD3-B5FB-830DDE0EAE50}" v="67" dt="2024-05-13T14:14:04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08A82-8F5A-E443-81FF-911F6BFC722C}" type="datetimeFigureOut">
              <a:rPr lang="en-US" smtClean="0"/>
              <a:t>5/12/24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E8E15-579D-A743-B9D8-815EC41F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7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E8E15-579D-A743-B9D8-815EC41F1F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1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7E8E15-579D-A743-B9D8-815EC41F1F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0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8CCA-EB6D-3E86-4F40-23B2E552A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AC9E5-B2AD-A218-03A6-803982C41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FF9FD-13C2-D55F-1B63-4D4813AC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60E-368C-294B-A608-17D07EC5E063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E180A-4893-7AFC-E61A-968555E60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C9001-3336-9728-9BBF-C774ED22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998A-A4BB-2140-B70B-812DAD86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8685-0F37-75AE-977F-845A997FB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2CE20-0BBD-3C88-3922-F1A9B670E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5258C-D6BE-F1D7-3A99-62DAF60D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60E-368C-294B-A608-17D07EC5E063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EF74F-3BF5-0726-5E27-FC6F1BC0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8203A-4E31-F54B-4936-2F597CB3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998A-A4BB-2140-B70B-812DAD86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4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5DFD3-3A97-6F91-DDF1-F0E821D98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AA3FA-0C20-B5B4-EEF4-AA0FE2704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7D3FE-7D83-549C-A3F0-15D05496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60E-368C-294B-A608-17D07EC5E063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283DB-DB26-1F79-B07D-511D537F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564F4-1453-5711-3718-A593BEDA9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998A-A4BB-2140-B70B-812DAD86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1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C0AAF-E6B3-0701-1DA6-92FF2A90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14AE2-F243-712D-0D2D-77D5371FD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E56C2-6293-A65B-1D62-22CB75F1E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60E-368C-294B-A608-17D07EC5E063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2B153-BC1C-9A9D-C06D-20BF166A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2C7BB-B077-E03C-3B4B-A35A363D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998A-A4BB-2140-B70B-812DAD86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4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EDAE-B419-88E1-BD9F-86CEAED3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D7E19-C473-4BCF-B337-82A385E0F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65B6C-1097-81F9-106A-05D11288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60E-368C-294B-A608-17D07EC5E063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83E24-BB0C-DEB9-0C14-CA871625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DE22A-C3C7-784F-1D68-7D6685D3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998A-A4BB-2140-B70B-812DAD86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5A7E-C175-5987-8992-E2EBF343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70E85-8381-A6BC-2245-6C3A8B3C0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F8897-C14B-CBBD-33E0-883B4366A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5F97F-80FC-013D-F4BE-D0730FBF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60E-368C-294B-A608-17D07EC5E063}" type="datetimeFigureOut">
              <a:rPr lang="en-US" smtClean="0"/>
              <a:t>5/12/24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B2ADF-0712-BC75-B5A4-D2CFFC56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0552D-030B-79CA-9197-7231C507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998A-A4BB-2140-B70B-812DAD86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EDFC-B25D-DC9A-A0D7-CD9FC0814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0E62D-8AAE-3EBE-C679-4391A625C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3FE1C-A223-F993-814E-905DFACA9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916BE0-36B2-6BE7-098C-0C4E7D500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066B2-B3D0-BEAC-8A33-E95CB1929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D639A-D4B1-BB14-FAC9-38D6E989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60E-368C-294B-A608-17D07EC5E063}" type="datetimeFigureOut">
              <a:rPr lang="en-US" smtClean="0"/>
              <a:t>5/12/24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28284-A544-4831-0791-AEC15EA8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A28A71-2EB3-6BC3-7233-CA1D174B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998A-A4BB-2140-B70B-812DAD86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3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A8C-DD95-62D6-09E6-F93E5E1D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AEC9C-78FD-B0AF-90FA-9F915597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60E-368C-294B-A608-17D07EC5E063}" type="datetimeFigureOut">
              <a:rPr lang="en-US" smtClean="0"/>
              <a:t>5/12/24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96A42-D597-ED56-9896-CF43BC51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32F13-583E-48C1-F1F8-429BDF9D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998A-A4BB-2140-B70B-812DAD86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4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6383B4-14EF-C94F-EAB7-19108CEC3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60E-368C-294B-A608-17D07EC5E063}" type="datetimeFigureOut">
              <a:rPr lang="en-US" smtClean="0"/>
              <a:t>5/12/24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EF12B1-E152-8726-3566-1FF2E530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B8862-5F8B-EB1C-FFC5-9F3FC3025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998A-A4BB-2140-B70B-812DAD86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8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4753A-45F7-A15B-7E03-E9C94BE25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04B5-6A9F-AFFC-9BAB-C2FE33BB0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C1AD5-30DD-932B-A938-866AA1440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1F0DA-0BB1-96BE-F44D-4CAA42368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60E-368C-294B-A608-17D07EC5E063}" type="datetimeFigureOut">
              <a:rPr lang="en-US" smtClean="0"/>
              <a:t>5/12/24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148B7-F50D-C171-1C4E-B7E989DD2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CF007-8ECB-A3AC-38DB-F4334ECF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998A-A4BB-2140-B70B-812DAD86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8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8EA9-5A63-269E-C756-508AA7CA0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1DA44-EF2E-D25C-268E-93E2E0B68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853E4-AF2B-81A8-9958-9DDE5380D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8659D-4219-3BBC-C1BD-BF0F3C0F3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B60E-368C-294B-A608-17D07EC5E063}" type="datetimeFigureOut">
              <a:rPr lang="en-US" smtClean="0"/>
              <a:t>5/12/24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83351-DCD0-B804-BDEB-7F88FC4A8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CF61C-CAA6-F5EF-FF02-4EDBA988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998A-A4BB-2140-B70B-812DAD86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5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373E6-B823-F9E9-122B-713E8C17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B2866-23CF-FE61-389D-1D0AB74DB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941CC-730E-5B1D-ABF5-2E7486B9E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88B60E-368C-294B-A608-17D07EC5E063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584BB-678C-96D4-8FB5-E5AF00ADB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C92C8-8DD0-0C23-2452-DA140E463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6F998A-A4BB-2140-B70B-812DAD86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6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3C05E9-7873-C1A7-9A96-0FA10D627B4D}"/>
              </a:ext>
            </a:extLst>
          </p:cNvPr>
          <p:cNvSpPr/>
          <p:nvPr/>
        </p:nvSpPr>
        <p:spPr>
          <a:xfrm>
            <a:off x="0" y="781313"/>
            <a:ext cx="12192000" cy="75940"/>
          </a:xfrm>
          <a:prstGeom prst="rect">
            <a:avLst/>
          </a:prstGeom>
          <a:gradFill flip="none" rotWithShape="1">
            <a:gsLst>
              <a:gs pos="7000">
                <a:schemeClr val="bg1"/>
              </a:gs>
              <a:gs pos="74000">
                <a:srgbClr val="ED6813"/>
              </a:gs>
              <a:gs pos="82000">
                <a:srgbClr val="833B0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416B3-D071-6C15-7AA2-423A0DCC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886" y="0"/>
            <a:ext cx="5450682" cy="942975"/>
          </a:xfrm>
        </p:spPr>
        <p:txBody>
          <a:bodyPr/>
          <a:lstStyle/>
          <a:p>
            <a:pPr algn="ctr"/>
            <a:r>
              <a:rPr lang="en-US"/>
              <a:t>Cicada “Zombies”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419A3-5A1D-E392-9A7B-AE1501E54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570" y="1314723"/>
            <a:ext cx="10339239" cy="265855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700" b="1" dirty="0">
                <a:solidFill>
                  <a:srgbClr val="ED6813"/>
                </a:solidFill>
                <a:latin typeface="Arial"/>
                <a:cs typeface="Arial"/>
              </a:rPr>
              <a:t>Field: </a:t>
            </a:r>
            <a:r>
              <a:rPr lang="en-US" sz="1700" dirty="0">
                <a:latin typeface="Arial"/>
                <a:cs typeface="Arial"/>
              </a:rPr>
              <a:t>Entomology / Biology / Others</a:t>
            </a:r>
          </a:p>
          <a:p>
            <a:pPr marL="0" indent="0">
              <a:buNone/>
            </a:pPr>
            <a:r>
              <a:rPr lang="en-US" sz="600" dirty="0">
                <a:latin typeface="Arial"/>
                <a:cs typeface="Arial"/>
              </a:rPr>
              <a:t>      </a:t>
            </a:r>
          </a:p>
          <a:p>
            <a:r>
              <a:rPr lang="en-US" sz="1700" b="1" dirty="0">
                <a:solidFill>
                  <a:srgbClr val="ED6813"/>
                </a:solidFill>
                <a:latin typeface="Arial"/>
                <a:cs typeface="Arial"/>
              </a:rPr>
              <a:t>Research Questions:</a:t>
            </a:r>
          </a:p>
          <a:p>
            <a:pPr lvl="1"/>
            <a:r>
              <a:rPr lang="en-US" sz="1700" b="1" dirty="0">
                <a:solidFill>
                  <a:srgbClr val="000000"/>
                </a:solidFill>
                <a:latin typeface="Arial"/>
                <a:cs typeface="Arial"/>
              </a:rPr>
              <a:t>Based on image recognition, can we accurately predict the Cicada has the disease?</a:t>
            </a:r>
          </a:p>
          <a:p>
            <a:pPr lvl="1"/>
            <a:r>
              <a:rPr lang="en-US" sz="1700" b="1" dirty="0">
                <a:latin typeface="Arial"/>
                <a:cs typeface="Arial"/>
              </a:rPr>
              <a:t>Other possible research questions (if time permits)</a:t>
            </a:r>
          </a:p>
          <a:p>
            <a:pPr lvl="2"/>
            <a:r>
              <a:rPr lang="en-US" sz="1300" dirty="0">
                <a:latin typeface="Arial"/>
                <a:cs typeface="Arial"/>
              </a:rPr>
              <a:t>Can we accurately identify if a Cicada has a </a:t>
            </a:r>
            <a:r>
              <a:rPr lang="en-US" sz="1300" dirty="0">
                <a:solidFill>
                  <a:srgbClr val="000000"/>
                </a:solidFill>
                <a:latin typeface="Arial"/>
                <a:cs typeface="Arial"/>
              </a:rPr>
              <a:t>fungus called </a:t>
            </a:r>
            <a:r>
              <a:rPr lang="en-US" sz="1300" dirty="0" err="1">
                <a:solidFill>
                  <a:srgbClr val="000000"/>
                </a:solidFill>
                <a:latin typeface="Arial"/>
                <a:cs typeface="Arial"/>
              </a:rPr>
              <a:t>Massospora</a:t>
            </a:r>
            <a:r>
              <a:rPr lang="en-US" sz="13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Arial"/>
                <a:cs typeface="Arial"/>
              </a:rPr>
              <a:t>cicadina</a:t>
            </a:r>
            <a:r>
              <a:rPr lang="en-US" sz="1300" dirty="0">
                <a:solidFill>
                  <a:srgbClr val="000000"/>
                </a:solidFill>
                <a:latin typeface="Arial"/>
                <a:cs typeface="Arial"/>
              </a:rPr>
              <a:t>, which causes negative implications to the Cicada population based on multiple data features?</a:t>
            </a:r>
          </a:p>
          <a:p>
            <a:pPr lvl="2"/>
            <a:r>
              <a:rPr lang="en-US" sz="1300" dirty="0">
                <a:solidFill>
                  <a:srgbClr val="000000"/>
                </a:solidFill>
                <a:latin typeface="Arial"/>
                <a:cs typeface="Arial"/>
              </a:rPr>
              <a:t>How do bioclimatic variables influence infection rates?</a:t>
            </a:r>
          </a:p>
          <a:p>
            <a:pPr lvl="2"/>
            <a:r>
              <a:rPr lang="en-US" sz="1300" dirty="0">
                <a:solidFill>
                  <a:srgbClr val="000000"/>
                </a:solidFill>
                <a:latin typeface="Arial"/>
                <a:cs typeface="Arial"/>
              </a:rPr>
              <a:t>How does climate change and warmer soil temperatures impact the timing of emergence?</a:t>
            </a:r>
            <a:endParaRPr lang="en-US" sz="13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0BD2A3-4FCE-6146-90EF-08E256CB3599}"/>
              </a:ext>
            </a:extLst>
          </p:cNvPr>
          <p:cNvSpPr txBox="1">
            <a:spLocks/>
          </p:cNvSpPr>
          <p:nvPr/>
        </p:nvSpPr>
        <p:spPr>
          <a:xfrm>
            <a:off x="299199" y="3555528"/>
            <a:ext cx="11631615" cy="28371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sz="17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b="1" dirty="0">
                <a:solidFill>
                  <a:srgbClr val="ED6813"/>
                </a:solidFill>
                <a:latin typeface="Arial"/>
                <a:cs typeface="Arial"/>
              </a:rPr>
              <a:t>Data Status: </a:t>
            </a:r>
            <a:r>
              <a:rPr lang="en-US" sz="1700" dirty="0">
                <a:solidFill>
                  <a:srgbClr val="000000"/>
                </a:solidFill>
                <a:latin typeface="Arial"/>
                <a:cs typeface="Arial"/>
              </a:rPr>
              <a:t>Investigating data from the National Library of Medicine, GenBank, </a:t>
            </a:r>
            <a:r>
              <a:rPr lang="en-US" sz="1700" dirty="0" err="1">
                <a:solidFill>
                  <a:srgbClr val="000000"/>
                </a:solidFill>
                <a:latin typeface="Arial"/>
                <a:cs typeface="Arial"/>
              </a:rPr>
              <a:t>Zenodo</a:t>
            </a:r>
            <a:r>
              <a:rPr lang="en-US" sz="1700" dirty="0">
                <a:solidFill>
                  <a:srgbClr val="000000"/>
                </a:solidFill>
                <a:latin typeface="Arial"/>
                <a:cs typeface="Arial"/>
              </a:rPr>
              <a:t>, DDBJ, ENA, NASA LIS,  NOAA, </a:t>
            </a:r>
            <a:r>
              <a:rPr lang="en-US" sz="1700" dirty="0" err="1">
                <a:solidFill>
                  <a:srgbClr val="000000"/>
                </a:solidFill>
                <a:latin typeface="Arial"/>
                <a:cs typeface="Arial"/>
              </a:rPr>
              <a:t>iNaturalist</a:t>
            </a:r>
            <a:r>
              <a:rPr lang="en-US" sz="1700" dirty="0">
                <a:solidFill>
                  <a:srgbClr val="000000"/>
                </a:solidFill>
                <a:latin typeface="Arial"/>
                <a:cs typeface="Arial"/>
              </a:rPr>
              <a:t>, Others</a:t>
            </a:r>
          </a:p>
          <a:p>
            <a:pPr marL="0" indent="0">
              <a:buNone/>
            </a:pPr>
            <a:r>
              <a:rPr lang="en-US" sz="600" dirty="0">
                <a:solidFill>
                  <a:srgbClr val="000000"/>
                </a:solidFill>
                <a:latin typeface="Arial"/>
                <a:cs typeface="Arial"/>
              </a:rPr>
              <a:t>      </a:t>
            </a:r>
          </a:p>
          <a:p>
            <a:r>
              <a:rPr lang="en-US" sz="1700" b="1" dirty="0">
                <a:solidFill>
                  <a:srgbClr val="ED6813"/>
                </a:solidFill>
                <a:latin typeface="Arial"/>
                <a:cs typeface="Arial"/>
              </a:rPr>
              <a:t>Context: </a:t>
            </a:r>
            <a:r>
              <a:rPr lang="en-US" sz="1700" dirty="0">
                <a:solidFill>
                  <a:srgbClr val="000000"/>
                </a:solidFill>
                <a:latin typeface="Arial"/>
                <a:cs typeface="Arial"/>
              </a:rPr>
              <a:t>This spring, two broods of periodical cicadas (among seven) will emerge in parts of the South and the Midwest singing their love songs. The co-emergence of these two broods has not happened since Thomas Jefferson was president. Like many animals, they, too, are susceptible to diseases. And one of those diseases they get is a fungal infection by a fungus called </a:t>
            </a:r>
            <a:r>
              <a:rPr lang="en-US" sz="1700" dirty="0" err="1">
                <a:solidFill>
                  <a:srgbClr val="000000"/>
                </a:solidFill>
                <a:latin typeface="Arial"/>
                <a:cs typeface="Arial"/>
              </a:rPr>
              <a:t>Massospora</a:t>
            </a:r>
            <a:r>
              <a:rPr lang="en-US" sz="17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Arial"/>
                <a:cs typeface="Arial"/>
              </a:rPr>
              <a:t>cicadina</a:t>
            </a:r>
            <a:r>
              <a:rPr lang="en-US" sz="1700" dirty="0">
                <a:solidFill>
                  <a:srgbClr val="000000"/>
                </a:solidFill>
                <a:latin typeface="Arial"/>
                <a:cs typeface="Arial"/>
              </a:rPr>
              <a:t> where a third of the body has been replaced with fungal tissue. This causes something called active host transmission causing erratic mating behavior spreading the disease (basically making other Cicada "Zombies").  Also, a possible factor is the impact of climate change since broods emerge at specific soil temperatures and this year is predicted to be the hottest year on record.</a:t>
            </a:r>
            <a:endParaRPr lang="en-US" sz="1700" dirty="0">
              <a:latin typeface="Arial"/>
              <a:cs typeface="Arial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6C3C7552-A4FF-E11B-418D-DBEA2BBC72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3" t="8741"/>
          <a:stretch/>
        </p:blipFill>
        <p:spPr bwMode="auto">
          <a:xfrm>
            <a:off x="10487025" y="118213"/>
            <a:ext cx="1443789" cy="171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48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38C290F-21BE-7368-BB08-02039D521A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0" r="294"/>
          <a:stretch/>
        </p:blipFill>
        <p:spPr>
          <a:xfrm>
            <a:off x="1193791" y="592964"/>
            <a:ext cx="9775681" cy="60822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DA2837-D19E-DFB5-40C9-FB4893908DC8}"/>
              </a:ext>
            </a:extLst>
          </p:cNvPr>
          <p:cNvSpPr/>
          <p:nvPr/>
        </p:nvSpPr>
        <p:spPr>
          <a:xfrm>
            <a:off x="10489401" y="863280"/>
            <a:ext cx="920150" cy="92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03A05A2-2552-DB8D-2155-D0A7B9C4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539" y="0"/>
            <a:ext cx="8162922" cy="942975"/>
          </a:xfrm>
        </p:spPr>
        <p:txBody>
          <a:bodyPr>
            <a:normAutofit/>
          </a:bodyPr>
          <a:lstStyle/>
          <a:p>
            <a:pPr algn="ctr"/>
            <a:r>
              <a:rPr lang="en-US"/>
              <a:t>Initial Project Scope &amp; Timeline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9799E0-BC10-E7D1-65E5-A3051EEB4DFD}"/>
              </a:ext>
            </a:extLst>
          </p:cNvPr>
          <p:cNvSpPr/>
          <p:nvPr/>
        </p:nvSpPr>
        <p:spPr>
          <a:xfrm>
            <a:off x="0" y="781313"/>
            <a:ext cx="12192000" cy="75940"/>
          </a:xfrm>
          <a:prstGeom prst="rect">
            <a:avLst/>
          </a:prstGeom>
          <a:gradFill flip="none" rotWithShape="1">
            <a:gsLst>
              <a:gs pos="7000">
                <a:schemeClr val="bg1"/>
              </a:gs>
              <a:gs pos="74000">
                <a:srgbClr val="ED6813"/>
              </a:gs>
              <a:gs pos="82000">
                <a:srgbClr val="833B0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E0E42E42-F3AE-E0EE-F7D9-54948E3C7A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3" t="8741"/>
          <a:stretch/>
        </p:blipFill>
        <p:spPr bwMode="auto">
          <a:xfrm>
            <a:off x="10487025" y="118213"/>
            <a:ext cx="1443789" cy="171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959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Macintosh PowerPoint</Application>
  <PresentationFormat>Widescreen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Cicada “Zombies”</vt:lpstr>
      <vt:lpstr>Initial Project Scope &amp; 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Cicada “Zombies”</dc:title>
  <dc:creator>Douglas Stauffer</dc:creator>
  <cp:lastModifiedBy>Douglas Stauffer</cp:lastModifiedBy>
  <cp:revision>2</cp:revision>
  <dcterms:created xsi:type="dcterms:W3CDTF">2024-05-09T15:39:59Z</dcterms:created>
  <dcterms:modified xsi:type="dcterms:W3CDTF">2024-05-13T19:18:10Z</dcterms:modified>
</cp:coreProperties>
</file>