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imo" panose="020B0604020202020204" pitchFamily="34" charset="0"/>
      <p:regular r:id="rId12"/>
    </p:embeddedFont>
    <p:embeddedFont>
      <p:font typeface="Arimo Bold" panose="020B0704020202020204" pitchFamily="34" charset="0"/>
      <p:regular r:id="rId13"/>
    </p:embeddedFont>
    <p:embeddedFont>
      <p:font typeface="Arimo Bold Italics" panose="020B0704020202090204" pitchFamily="34" charset="0"/>
      <p:regular r:id="rId14"/>
    </p:embeddedFont>
    <p:embeddedFont>
      <p:font typeface="Arimo Italics" panose="020B0604020202090204" pitchFamily="34" charset="0"/>
      <p:regular r:id="rId15"/>
    </p:embeddedFont>
    <p:embeddedFont>
      <p:font typeface="DM Sans" pitchFamily="2" charset="0"/>
      <p:regular r:id="rId16"/>
    </p:embeddedFont>
    <p:embeddedFont>
      <p:font typeface="DM Sans Bold"/>
      <p:regular r:id="rId17"/>
    </p:embeddedFont>
    <p:embeddedFont>
      <p:font typeface="DM Sans Bold Italics" pitchFamily="2" charset="0"/>
      <p:regular r:id="rId18"/>
    </p:embeddedFont>
    <p:embeddedFont>
      <p:font typeface="DM Sans Italics" pitchFamily="2"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2.fntdata" /><Relationship Id="rId18" Type="http://schemas.openxmlformats.org/officeDocument/2006/relationships/font" Target="fonts/font7.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font" Target="fonts/font1.fntdata" /><Relationship Id="rId17" Type="http://schemas.openxmlformats.org/officeDocument/2006/relationships/font" Target="fonts/font6.fntdata" /><Relationship Id="rId2" Type="http://schemas.openxmlformats.org/officeDocument/2006/relationships/slide" Target="slides/slide1.xml" /><Relationship Id="rId16" Type="http://schemas.openxmlformats.org/officeDocument/2006/relationships/font" Target="fonts/font5.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4.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8.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3.fntdata"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svg" /><Relationship Id="rId7" Type="http://schemas.openxmlformats.org/officeDocument/2006/relationships/image" Target="../media/image6.sv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0" Type="http://schemas.openxmlformats.org/officeDocument/2006/relationships/image" Target="../media/image9.png" /><Relationship Id="rId4" Type="http://schemas.openxmlformats.org/officeDocument/2006/relationships/image" Target="../media/image3.png" /><Relationship Id="rId9" Type="http://schemas.openxmlformats.org/officeDocument/2006/relationships/image" Target="../media/image8.sv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48059" y="4103121"/>
            <a:ext cx="7085783" cy="3483736"/>
            <a:chOff x="0" y="0"/>
            <a:chExt cx="38337329" cy="18848606"/>
          </a:xfrm>
        </p:grpSpPr>
        <p:sp>
          <p:nvSpPr>
            <p:cNvPr id="3" name="Freeform 3"/>
            <p:cNvSpPr/>
            <p:nvPr/>
          </p:nvSpPr>
          <p:spPr>
            <a:xfrm>
              <a:off x="72390" y="72390"/>
              <a:ext cx="38192549" cy="18703825"/>
            </a:xfrm>
            <a:custGeom>
              <a:avLst/>
              <a:gdLst/>
              <a:ahLst/>
              <a:cxnLst/>
              <a:rect l="l" t="t" r="r" b="b"/>
              <a:pathLst>
                <a:path w="38192549" h="18703825">
                  <a:moveTo>
                    <a:pt x="0" y="0"/>
                  </a:moveTo>
                  <a:lnTo>
                    <a:pt x="38192549" y="0"/>
                  </a:lnTo>
                  <a:lnTo>
                    <a:pt x="38192549" y="18703825"/>
                  </a:lnTo>
                  <a:lnTo>
                    <a:pt x="0" y="18703825"/>
                  </a:lnTo>
                  <a:lnTo>
                    <a:pt x="0" y="0"/>
                  </a:lnTo>
                  <a:close/>
                </a:path>
              </a:pathLst>
            </a:custGeom>
            <a:solidFill>
              <a:srgbClr val="FFFFFF"/>
            </a:solidFill>
          </p:spPr>
        </p:sp>
        <p:sp>
          <p:nvSpPr>
            <p:cNvPr id="4" name="Freeform 4"/>
            <p:cNvSpPr/>
            <p:nvPr/>
          </p:nvSpPr>
          <p:spPr>
            <a:xfrm>
              <a:off x="0" y="0"/>
              <a:ext cx="38337328" cy="18848606"/>
            </a:xfrm>
            <a:custGeom>
              <a:avLst/>
              <a:gdLst/>
              <a:ahLst/>
              <a:cxnLst/>
              <a:rect l="l" t="t" r="r" b="b"/>
              <a:pathLst>
                <a:path w="38337328" h="18848606">
                  <a:moveTo>
                    <a:pt x="38192549" y="18703826"/>
                  </a:moveTo>
                  <a:lnTo>
                    <a:pt x="38337328" y="18703826"/>
                  </a:lnTo>
                  <a:lnTo>
                    <a:pt x="38337328" y="18848606"/>
                  </a:lnTo>
                  <a:lnTo>
                    <a:pt x="38192549" y="18848606"/>
                  </a:lnTo>
                  <a:lnTo>
                    <a:pt x="38192549" y="18703826"/>
                  </a:lnTo>
                  <a:close/>
                  <a:moveTo>
                    <a:pt x="0" y="144780"/>
                  </a:moveTo>
                  <a:lnTo>
                    <a:pt x="144780" y="144780"/>
                  </a:lnTo>
                  <a:lnTo>
                    <a:pt x="144780" y="18703826"/>
                  </a:lnTo>
                  <a:lnTo>
                    <a:pt x="0" y="18703826"/>
                  </a:lnTo>
                  <a:lnTo>
                    <a:pt x="0" y="144780"/>
                  </a:lnTo>
                  <a:close/>
                  <a:moveTo>
                    <a:pt x="0" y="18703826"/>
                  </a:moveTo>
                  <a:lnTo>
                    <a:pt x="144780" y="18703826"/>
                  </a:lnTo>
                  <a:lnTo>
                    <a:pt x="144780" y="18848606"/>
                  </a:lnTo>
                  <a:lnTo>
                    <a:pt x="0" y="18848606"/>
                  </a:lnTo>
                  <a:lnTo>
                    <a:pt x="0" y="18703826"/>
                  </a:lnTo>
                  <a:close/>
                  <a:moveTo>
                    <a:pt x="38192549" y="144780"/>
                  </a:moveTo>
                  <a:lnTo>
                    <a:pt x="38337328" y="144780"/>
                  </a:lnTo>
                  <a:lnTo>
                    <a:pt x="38337328" y="18703826"/>
                  </a:lnTo>
                  <a:lnTo>
                    <a:pt x="38192549" y="18703826"/>
                  </a:lnTo>
                  <a:lnTo>
                    <a:pt x="38192549" y="144780"/>
                  </a:lnTo>
                  <a:close/>
                  <a:moveTo>
                    <a:pt x="144780" y="18703826"/>
                  </a:moveTo>
                  <a:lnTo>
                    <a:pt x="38192549" y="18703826"/>
                  </a:lnTo>
                  <a:lnTo>
                    <a:pt x="38192549" y="18848606"/>
                  </a:lnTo>
                  <a:lnTo>
                    <a:pt x="144780" y="18848606"/>
                  </a:lnTo>
                  <a:lnTo>
                    <a:pt x="144780" y="18703826"/>
                  </a:lnTo>
                  <a:close/>
                  <a:moveTo>
                    <a:pt x="38192549" y="0"/>
                  </a:moveTo>
                  <a:lnTo>
                    <a:pt x="38337328" y="0"/>
                  </a:lnTo>
                  <a:lnTo>
                    <a:pt x="38337328" y="144780"/>
                  </a:lnTo>
                  <a:lnTo>
                    <a:pt x="38192549" y="144780"/>
                  </a:lnTo>
                  <a:lnTo>
                    <a:pt x="38192549" y="0"/>
                  </a:lnTo>
                  <a:close/>
                  <a:moveTo>
                    <a:pt x="0" y="0"/>
                  </a:moveTo>
                  <a:lnTo>
                    <a:pt x="144780" y="0"/>
                  </a:lnTo>
                  <a:lnTo>
                    <a:pt x="144780" y="144780"/>
                  </a:lnTo>
                  <a:lnTo>
                    <a:pt x="0" y="144780"/>
                  </a:lnTo>
                  <a:lnTo>
                    <a:pt x="0" y="0"/>
                  </a:lnTo>
                  <a:close/>
                  <a:moveTo>
                    <a:pt x="144780" y="0"/>
                  </a:moveTo>
                  <a:lnTo>
                    <a:pt x="38192549" y="0"/>
                  </a:lnTo>
                  <a:lnTo>
                    <a:pt x="38192549" y="144780"/>
                  </a:lnTo>
                  <a:lnTo>
                    <a:pt x="144780" y="144780"/>
                  </a:lnTo>
                  <a:lnTo>
                    <a:pt x="144780" y="0"/>
                  </a:lnTo>
                  <a:close/>
                </a:path>
              </a:pathLst>
            </a:custGeom>
            <a:solidFill>
              <a:srgbClr val="000000"/>
            </a:solidFill>
          </p:spPr>
        </p:sp>
      </p:grpSp>
      <p:grpSp>
        <p:nvGrpSpPr>
          <p:cNvPr id="5" name="Group 5"/>
          <p:cNvGrpSpPr/>
          <p:nvPr/>
        </p:nvGrpSpPr>
        <p:grpSpPr>
          <a:xfrm>
            <a:off x="3482624" y="4818442"/>
            <a:ext cx="4237020" cy="4601148"/>
            <a:chOff x="0" y="0"/>
            <a:chExt cx="5649361" cy="6134864"/>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3964" y="0"/>
              <a:ext cx="2667866" cy="323955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0" y="2273049"/>
              <a:ext cx="5649361" cy="3861815"/>
            </a:xfrm>
            <a:prstGeom prst="rect">
              <a:avLst/>
            </a:prstGeom>
          </p:spPr>
        </p:pic>
      </p:grpSp>
      <p:grpSp>
        <p:nvGrpSpPr>
          <p:cNvPr id="8" name="Group 8"/>
          <p:cNvGrpSpPr/>
          <p:nvPr/>
        </p:nvGrpSpPr>
        <p:grpSpPr>
          <a:xfrm>
            <a:off x="6209261" y="4705517"/>
            <a:ext cx="4363379" cy="2278946"/>
            <a:chOff x="0" y="0"/>
            <a:chExt cx="5817838" cy="3038594"/>
          </a:xfrm>
        </p:grpSpPr>
        <p:grpSp>
          <p:nvGrpSpPr>
            <p:cNvPr id="9" name="Group 9"/>
            <p:cNvGrpSpPr/>
            <p:nvPr/>
          </p:nvGrpSpPr>
          <p:grpSpPr>
            <a:xfrm>
              <a:off x="0" y="901257"/>
              <a:ext cx="1787536" cy="2137337"/>
              <a:chOff x="0" y="0"/>
              <a:chExt cx="9542071" cy="11409346"/>
            </a:xfrm>
          </p:grpSpPr>
          <p:sp>
            <p:nvSpPr>
              <p:cNvPr id="10" name="Freeform 10"/>
              <p:cNvSpPr/>
              <p:nvPr/>
            </p:nvSpPr>
            <p:spPr>
              <a:xfrm>
                <a:off x="72390" y="72390"/>
                <a:ext cx="9397291" cy="11264567"/>
              </a:xfrm>
              <a:custGeom>
                <a:avLst/>
                <a:gdLst/>
                <a:ahLst/>
                <a:cxn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1" name="Freeform 11"/>
              <p:cNvSpPr/>
              <p:nvPr/>
            </p:nvSpPr>
            <p:spPr>
              <a:xfrm>
                <a:off x="0" y="0"/>
                <a:ext cx="9542071" cy="11409346"/>
              </a:xfrm>
              <a:custGeom>
                <a:avLst/>
                <a:gdLst/>
                <a:ahLst/>
                <a:cxn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12" name="Group 12"/>
            <p:cNvGrpSpPr/>
            <p:nvPr/>
          </p:nvGrpSpPr>
          <p:grpSpPr>
            <a:xfrm>
              <a:off x="2015151" y="901257"/>
              <a:ext cx="1787536" cy="2137337"/>
              <a:chOff x="0" y="0"/>
              <a:chExt cx="9542071" cy="11409346"/>
            </a:xfrm>
          </p:grpSpPr>
          <p:sp>
            <p:nvSpPr>
              <p:cNvPr id="13" name="Freeform 13"/>
              <p:cNvSpPr/>
              <p:nvPr/>
            </p:nvSpPr>
            <p:spPr>
              <a:xfrm>
                <a:off x="72390" y="72390"/>
                <a:ext cx="9397291" cy="11264567"/>
              </a:xfrm>
              <a:custGeom>
                <a:avLst/>
                <a:gdLst/>
                <a:ahLst/>
                <a:cxn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4" name="Freeform 14"/>
              <p:cNvSpPr/>
              <p:nvPr/>
            </p:nvSpPr>
            <p:spPr>
              <a:xfrm>
                <a:off x="0" y="0"/>
                <a:ext cx="9542071" cy="11409346"/>
              </a:xfrm>
              <a:custGeom>
                <a:avLst/>
                <a:gdLst/>
                <a:ahLst/>
                <a:cxn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15" name="Group 15"/>
            <p:cNvGrpSpPr/>
            <p:nvPr/>
          </p:nvGrpSpPr>
          <p:grpSpPr>
            <a:xfrm>
              <a:off x="4030302" y="901257"/>
              <a:ext cx="1787536" cy="2137337"/>
              <a:chOff x="0" y="0"/>
              <a:chExt cx="9542071" cy="11409346"/>
            </a:xfrm>
          </p:grpSpPr>
          <p:sp>
            <p:nvSpPr>
              <p:cNvPr id="16" name="Freeform 16"/>
              <p:cNvSpPr/>
              <p:nvPr/>
            </p:nvSpPr>
            <p:spPr>
              <a:xfrm>
                <a:off x="72390" y="72390"/>
                <a:ext cx="9397291" cy="11264567"/>
              </a:xfrm>
              <a:custGeom>
                <a:avLst/>
                <a:gdLst/>
                <a:ahLst/>
                <a:cxnLst/>
                <a:rect l="l" t="t" r="r" b="b"/>
                <a:pathLst>
                  <a:path w="9397291" h="11264567">
                    <a:moveTo>
                      <a:pt x="0" y="0"/>
                    </a:moveTo>
                    <a:lnTo>
                      <a:pt x="9397291" y="0"/>
                    </a:lnTo>
                    <a:lnTo>
                      <a:pt x="9397291" y="11264567"/>
                    </a:lnTo>
                    <a:lnTo>
                      <a:pt x="0" y="11264567"/>
                    </a:lnTo>
                    <a:lnTo>
                      <a:pt x="0" y="0"/>
                    </a:lnTo>
                    <a:close/>
                  </a:path>
                </a:pathLst>
              </a:custGeom>
              <a:solidFill>
                <a:srgbClr val="EDF0F2">
                  <a:alpha val="68627"/>
                </a:srgbClr>
              </a:solidFill>
            </p:spPr>
          </p:sp>
          <p:sp>
            <p:nvSpPr>
              <p:cNvPr id="17" name="Freeform 17"/>
              <p:cNvSpPr/>
              <p:nvPr/>
            </p:nvSpPr>
            <p:spPr>
              <a:xfrm>
                <a:off x="0" y="0"/>
                <a:ext cx="9542071" cy="11409346"/>
              </a:xfrm>
              <a:custGeom>
                <a:avLst/>
                <a:gdLst/>
                <a:ahLst/>
                <a:cxnLst/>
                <a:rect l="l" t="t" r="r" b="b"/>
                <a:pathLst>
                  <a:path w="9542071" h="11409346">
                    <a:moveTo>
                      <a:pt x="9397291" y="11264567"/>
                    </a:moveTo>
                    <a:lnTo>
                      <a:pt x="9542071" y="11264567"/>
                    </a:lnTo>
                    <a:lnTo>
                      <a:pt x="9542071" y="11409346"/>
                    </a:lnTo>
                    <a:lnTo>
                      <a:pt x="9397291" y="11409346"/>
                    </a:lnTo>
                    <a:lnTo>
                      <a:pt x="9397291" y="11264567"/>
                    </a:lnTo>
                    <a:close/>
                    <a:moveTo>
                      <a:pt x="0" y="144780"/>
                    </a:moveTo>
                    <a:lnTo>
                      <a:pt x="144780" y="144780"/>
                    </a:lnTo>
                    <a:lnTo>
                      <a:pt x="144780" y="11264567"/>
                    </a:lnTo>
                    <a:lnTo>
                      <a:pt x="0" y="11264567"/>
                    </a:lnTo>
                    <a:lnTo>
                      <a:pt x="0" y="144780"/>
                    </a:lnTo>
                    <a:close/>
                    <a:moveTo>
                      <a:pt x="0" y="11264567"/>
                    </a:moveTo>
                    <a:lnTo>
                      <a:pt x="144780" y="11264567"/>
                    </a:lnTo>
                    <a:lnTo>
                      <a:pt x="144780" y="11409346"/>
                    </a:lnTo>
                    <a:lnTo>
                      <a:pt x="0" y="11409346"/>
                    </a:lnTo>
                    <a:lnTo>
                      <a:pt x="0" y="11264567"/>
                    </a:lnTo>
                    <a:close/>
                    <a:moveTo>
                      <a:pt x="9397291" y="144780"/>
                    </a:moveTo>
                    <a:lnTo>
                      <a:pt x="9542071" y="144780"/>
                    </a:lnTo>
                    <a:lnTo>
                      <a:pt x="9542071" y="11264567"/>
                    </a:lnTo>
                    <a:lnTo>
                      <a:pt x="9397291" y="11264567"/>
                    </a:lnTo>
                    <a:lnTo>
                      <a:pt x="9397291" y="144780"/>
                    </a:lnTo>
                    <a:close/>
                    <a:moveTo>
                      <a:pt x="144780" y="11264567"/>
                    </a:moveTo>
                    <a:lnTo>
                      <a:pt x="9397291" y="11264567"/>
                    </a:lnTo>
                    <a:lnTo>
                      <a:pt x="9397291" y="11409346"/>
                    </a:lnTo>
                    <a:lnTo>
                      <a:pt x="144780" y="11409346"/>
                    </a:lnTo>
                    <a:lnTo>
                      <a:pt x="144780" y="11264567"/>
                    </a:lnTo>
                    <a:close/>
                    <a:moveTo>
                      <a:pt x="9397291" y="0"/>
                    </a:moveTo>
                    <a:lnTo>
                      <a:pt x="9542071" y="0"/>
                    </a:lnTo>
                    <a:lnTo>
                      <a:pt x="9542071" y="144780"/>
                    </a:lnTo>
                    <a:lnTo>
                      <a:pt x="9397291" y="144780"/>
                    </a:lnTo>
                    <a:lnTo>
                      <a:pt x="9397291" y="0"/>
                    </a:lnTo>
                    <a:close/>
                    <a:moveTo>
                      <a:pt x="0" y="0"/>
                    </a:moveTo>
                    <a:lnTo>
                      <a:pt x="144780" y="0"/>
                    </a:lnTo>
                    <a:lnTo>
                      <a:pt x="144780" y="144780"/>
                    </a:lnTo>
                    <a:lnTo>
                      <a:pt x="0" y="144780"/>
                    </a:lnTo>
                    <a:lnTo>
                      <a:pt x="0" y="0"/>
                    </a:lnTo>
                    <a:close/>
                    <a:moveTo>
                      <a:pt x="144780" y="0"/>
                    </a:moveTo>
                    <a:lnTo>
                      <a:pt x="9397291" y="0"/>
                    </a:lnTo>
                    <a:lnTo>
                      <a:pt x="9397291" y="144780"/>
                    </a:lnTo>
                    <a:lnTo>
                      <a:pt x="144780" y="144780"/>
                    </a:lnTo>
                    <a:lnTo>
                      <a:pt x="144780" y="0"/>
                    </a:lnTo>
                    <a:close/>
                  </a:path>
                </a:pathLst>
              </a:custGeom>
              <a:solidFill>
                <a:srgbClr val="EDF0F2">
                  <a:alpha val="68627"/>
                </a:srgbClr>
              </a:solidFill>
            </p:spPr>
          </p:sp>
        </p:grpSp>
        <p:grpSp>
          <p:nvGrpSpPr>
            <p:cNvPr id="18" name="Group 18"/>
            <p:cNvGrpSpPr/>
            <p:nvPr/>
          </p:nvGrpSpPr>
          <p:grpSpPr>
            <a:xfrm>
              <a:off x="0" y="0"/>
              <a:ext cx="5817838" cy="415594"/>
              <a:chOff x="0" y="0"/>
              <a:chExt cx="31056283" cy="2218491"/>
            </a:xfrm>
          </p:grpSpPr>
          <p:sp>
            <p:nvSpPr>
              <p:cNvPr id="19" name="Freeform 19"/>
              <p:cNvSpPr/>
              <p:nvPr/>
            </p:nvSpPr>
            <p:spPr>
              <a:xfrm>
                <a:off x="72390" y="72390"/>
                <a:ext cx="30911502" cy="2073711"/>
              </a:xfrm>
              <a:custGeom>
                <a:avLst/>
                <a:gdLst/>
                <a:ahLst/>
                <a:cxnLst/>
                <a:rect l="l" t="t" r="r" b="b"/>
                <a:pathLst>
                  <a:path w="30911502" h="2073711">
                    <a:moveTo>
                      <a:pt x="0" y="0"/>
                    </a:moveTo>
                    <a:lnTo>
                      <a:pt x="30911502" y="0"/>
                    </a:lnTo>
                    <a:lnTo>
                      <a:pt x="30911502" y="2073711"/>
                    </a:lnTo>
                    <a:lnTo>
                      <a:pt x="0" y="2073711"/>
                    </a:lnTo>
                    <a:lnTo>
                      <a:pt x="0" y="0"/>
                    </a:lnTo>
                    <a:close/>
                  </a:path>
                </a:pathLst>
              </a:custGeom>
              <a:solidFill>
                <a:srgbClr val="EDF0F2">
                  <a:alpha val="68627"/>
                </a:srgbClr>
              </a:solidFill>
            </p:spPr>
          </p:sp>
          <p:sp>
            <p:nvSpPr>
              <p:cNvPr id="20" name="Freeform 20"/>
              <p:cNvSpPr/>
              <p:nvPr/>
            </p:nvSpPr>
            <p:spPr>
              <a:xfrm>
                <a:off x="0" y="0"/>
                <a:ext cx="31056284" cy="2218491"/>
              </a:xfrm>
              <a:custGeom>
                <a:avLst/>
                <a:gdLst/>
                <a:ahLst/>
                <a:cxnLst/>
                <a:rect l="l" t="t" r="r" b="b"/>
                <a:pathLst>
                  <a:path w="31056284" h="2218491">
                    <a:moveTo>
                      <a:pt x="30911502" y="2073711"/>
                    </a:moveTo>
                    <a:lnTo>
                      <a:pt x="31056284" y="2073711"/>
                    </a:lnTo>
                    <a:lnTo>
                      <a:pt x="31056284" y="2218491"/>
                    </a:lnTo>
                    <a:lnTo>
                      <a:pt x="30911502" y="2218491"/>
                    </a:lnTo>
                    <a:lnTo>
                      <a:pt x="30911502" y="2073711"/>
                    </a:lnTo>
                    <a:close/>
                    <a:moveTo>
                      <a:pt x="0" y="144780"/>
                    </a:moveTo>
                    <a:lnTo>
                      <a:pt x="144780" y="144780"/>
                    </a:lnTo>
                    <a:lnTo>
                      <a:pt x="144780" y="2073711"/>
                    </a:lnTo>
                    <a:lnTo>
                      <a:pt x="0" y="2073711"/>
                    </a:lnTo>
                    <a:lnTo>
                      <a:pt x="0" y="144780"/>
                    </a:lnTo>
                    <a:close/>
                    <a:moveTo>
                      <a:pt x="0" y="2073711"/>
                    </a:moveTo>
                    <a:lnTo>
                      <a:pt x="144780" y="2073711"/>
                    </a:lnTo>
                    <a:lnTo>
                      <a:pt x="144780" y="2218491"/>
                    </a:lnTo>
                    <a:lnTo>
                      <a:pt x="0" y="2218491"/>
                    </a:lnTo>
                    <a:lnTo>
                      <a:pt x="0" y="2073711"/>
                    </a:lnTo>
                    <a:close/>
                    <a:moveTo>
                      <a:pt x="30911502" y="144780"/>
                    </a:moveTo>
                    <a:lnTo>
                      <a:pt x="31056284" y="144780"/>
                    </a:lnTo>
                    <a:lnTo>
                      <a:pt x="31056284" y="2073711"/>
                    </a:lnTo>
                    <a:lnTo>
                      <a:pt x="30911502" y="2073711"/>
                    </a:lnTo>
                    <a:lnTo>
                      <a:pt x="30911502" y="144780"/>
                    </a:lnTo>
                    <a:close/>
                    <a:moveTo>
                      <a:pt x="144780" y="2073711"/>
                    </a:moveTo>
                    <a:lnTo>
                      <a:pt x="30911502" y="2073711"/>
                    </a:lnTo>
                    <a:lnTo>
                      <a:pt x="30911502" y="2218491"/>
                    </a:lnTo>
                    <a:lnTo>
                      <a:pt x="144780" y="2218491"/>
                    </a:lnTo>
                    <a:lnTo>
                      <a:pt x="144780" y="2073711"/>
                    </a:lnTo>
                    <a:close/>
                    <a:moveTo>
                      <a:pt x="30911502" y="0"/>
                    </a:moveTo>
                    <a:lnTo>
                      <a:pt x="31056284" y="0"/>
                    </a:lnTo>
                    <a:lnTo>
                      <a:pt x="31056284" y="144780"/>
                    </a:lnTo>
                    <a:lnTo>
                      <a:pt x="30911502" y="144780"/>
                    </a:lnTo>
                    <a:lnTo>
                      <a:pt x="30911502" y="0"/>
                    </a:lnTo>
                    <a:close/>
                    <a:moveTo>
                      <a:pt x="0" y="0"/>
                    </a:moveTo>
                    <a:lnTo>
                      <a:pt x="144780" y="0"/>
                    </a:lnTo>
                    <a:lnTo>
                      <a:pt x="144780" y="144780"/>
                    </a:lnTo>
                    <a:lnTo>
                      <a:pt x="0" y="144780"/>
                    </a:lnTo>
                    <a:lnTo>
                      <a:pt x="0" y="0"/>
                    </a:lnTo>
                    <a:close/>
                    <a:moveTo>
                      <a:pt x="144780" y="0"/>
                    </a:moveTo>
                    <a:lnTo>
                      <a:pt x="30911502" y="0"/>
                    </a:lnTo>
                    <a:lnTo>
                      <a:pt x="30911502" y="144780"/>
                    </a:lnTo>
                    <a:lnTo>
                      <a:pt x="144780" y="144780"/>
                    </a:lnTo>
                    <a:lnTo>
                      <a:pt x="144780" y="0"/>
                    </a:lnTo>
                    <a:close/>
                  </a:path>
                </a:pathLst>
              </a:custGeom>
              <a:solidFill>
                <a:srgbClr val="EDF0F2">
                  <a:alpha val="68627"/>
                </a:srgbClr>
              </a:solidFill>
            </p:spPr>
          </p:sp>
        </p:grpSp>
      </p:grpSp>
      <p:pic>
        <p:nvPicPr>
          <p:cNvPr id="21" name="Picture 2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692082" y="5524814"/>
            <a:ext cx="513256" cy="513256"/>
          </a:xfrm>
          <a:prstGeom prst="rect">
            <a:avLst/>
          </a:prstGeom>
        </p:spPr>
      </p:pic>
      <p:grpSp>
        <p:nvGrpSpPr>
          <p:cNvPr id="22" name="Group 22"/>
          <p:cNvGrpSpPr/>
          <p:nvPr/>
        </p:nvGrpSpPr>
        <p:grpSpPr>
          <a:xfrm>
            <a:off x="9848543" y="4956470"/>
            <a:ext cx="4170598" cy="4817013"/>
            <a:chOff x="0" y="0"/>
            <a:chExt cx="5560797" cy="6422684"/>
          </a:xfrm>
        </p:grpSpPr>
        <p:pic>
          <p:nvPicPr>
            <p:cNvPr id="23" name="Picture 2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0" y="1841581"/>
              <a:ext cx="5560797" cy="4581103"/>
            </a:xfrm>
            <a:prstGeom prst="rect">
              <a:avLst/>
            </a:prstGeom>
          </p:spPr>
        </p:pic>
        <p:pic>
          <p:nvPicPr>
            <p:cNvPr id="24" name="Picture 24"/>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41158" y="0"/>
              <a:ext cx="2278481" cy="2447587"/>
            </a:xfrm>
            <a:prstGeom prst="rect">
              <a:avLst/>
            </a:prstGeom>
          </p:spPr>
        </p:pic>
      </p:grpSp>
      <p:sp>
        <p:nvSpPr>
          <p:cNvPr id="25" name="TextBox 25"/>
          <p:cNvSpPr txBox="1"/>
          <p:nvPr/>
        </p:nvSpPr>
        <p:spPr>
          <a:xfrm>
            <a:off x="1028700" y="1823146"/>
            <a:ext cx="16230600" cy="2398477"/>
          </a:xfrm>
          <a:prstGeom prst="rect">
            <a:avLst/>
          </a:prstGeom>
        </p:spPr>
        <p:txBody>
          <a:bodyPr lIns="0" tIns="0" rIns="0" bIns="0" rtlCol="0" anchor="t">
            <a:spAutoFit/>
          </a:bodyPr>
          <a:lstStyle/>
          <a:p>
            <a:pPr algn="ctr">
              <a:lnSpc>
                <a:spcPts val="9349"/>
              </a:lnSpc>
            </a:pPr>
            <a:r>
              <a:rPr lang="en-US" sz="8499" dirty="0">
                <a:solidFill>
                  <a:srgbClr val="000000"/>
                </a:solidFill>
                <a:latin typeface="DM Sans Bold"/>
              </a:rPr>
              <a:t>Predicting Credit Card Approval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6: Model </a:t>
            </a:r>
            <a:r>
              <a:rPr lang="en-US" sz="6300" dirty="0" err="1">
                <a:solidFill>
                  <a:srgbClr val="000000"/>
                </a:solidFill>
                <a:latin typeface="DM Sans Bold"/>
              </a:rPr>
              <a:t>accurracy</a:t>
            </a:r>
            <a:r>
              <a:rPr lang="en-US" sz="6300" dirty="0">
                <a:solidFill>
                  <a:srgbClr val="000000"/>
                </a:solidFill>
                <a:latin typeface="DM Sans Bold"/>
              </a:rPr>
              <a:t> </a:t>
            </a:r>
          </a:p>
        </p:txBody>
      </p:sp>
      <p:sp>
        <p:nvSpPr>
          <p:cNvPr id="3" name="TextBox 3"/>
          <p:cNvSpPr txBox="1"/>
          <p:nvPr/>
        </p:nvSpPr>
        <p:spPr>
          <a:xfrm>
            <a:off x="1028700" y="1731645"/>
            <a:ext cx="16230600" cy="1928092"/>
          </a:xfrm>
          <a:prstGeom prst="rect">
            <a:avLst/>
          </a:prstGeom>
        </p:spPr>
        <p:txBody>
          <a:bodyPr lIns="0" tIns="0" rIns="0" bIns="0" rtlCol="0" anchor="t">
            <a:spAutoFit/>
          </a:bodyPr>
          <a:lstStyle/>
          <a:p>
            <a:pPr marL="734059" lvl="1" indent="-367030">
              <a:lnSpc>
                <a:spcPts val="5099"/>
              </a:lnSpc>
              <a:buFont typeface="Arial"/>
              <a:buChar char="•"/>
            </a:pPr>
            <a:endParaRPr lang="en-US" sz="3399" spc="33" dirty="0">
              <a:solidFill>
                <a:srgbClr val="000000"/>
              </a:solidFill>
              <a:latin typeface="DM Sans"/>
            </a:endParaRPr>
          </a:p>
          <a:p>
            <a:pPr marL="734059" lvl="1" indent="-367030">
              <a:lnSpc>
                <a:spcPts val="5099"/>
              </a:lnSpc>
              <a:buFont typeface="Arial"/>
              <a:buChar char="•"/>
            </a:pPr>
            <a:r>
              <a:rPr lang="en-US" sz="3399" spc="33" dirty="0">
                <a:solidFill>
                  <a:srgbClr val="000000"/>
                </a:solidFill>
                <a:latin typeface="DM Sans"/>
              </a:rPr>
              <a:t>Model can show the </a:t>
            </a:r>
            <a:r>
              <a:rPr lang="en-US" sz="3399" spc="33" dirty="0" err="1">
                <a:solidFill>
                  <a:srgbClr val="000000"/>
                </a:solidFill>
                <a:latin typeface="DM Sans"/>
              </a:rPr>
              <a:t>accurracy</a:t>
            </a:r>
            <a:r>
              <a:rPr lang="en-US" sz="3399" spc="33" dirty="0">
                <a:solidFill>
                  <a:srgbClr val="000000"/>
                </a:solidFill>
                <a:latin typeface="DM Sans"/>
              </a:rPr>
              <a:t> in using linear regression is 83 % . </a:t>
            </a:r>
          </a:p>
          <a:p>
            <a:pPr marL="734059" lvl="1" indent="-367030">
              <a:lnSpc>
                <a:spcPts val="5099"/>
              </a:lnSpc>
              <a:buFont typeface="Arial"/>
              <a:buChar char="•"/>
            </a:pPr>
            <a:r>
              <a:rPr lang="en-US" sz="3399" spc="33" dirty="0">
                <a:solidFill>
                  <a:srgbClr val="000000"/>
                </a:solidFill>
                <a:latin typeface="DM Sans"/>
              </a:rPr>
              <a:t>Using random forest algorithm </a:t>
            </a:r>
            <a:r>
              <a:rPr lang="en-US" sz="3399" spc="33" dirty="0" err="1">
                <a:solidFill>
                  <a:srgbClr val="000000"/>
                </a:solidFill>
                <a:latin typeface="DM Sans"/>
              </a:rPr>
              <a:t>accuray</a:t>
            </a:r>
            <a:r>
              <a:rPr lang="en-US" sz="3399" spc="33" dirty="0">
                <a:solidFill>
                  <a:srgbClr val="000000"/>
                </a:solidFill>
                <a:latin typeface="DM Sans"/>
              </a:rPr>
              <a:t> is 90%.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Objectives</a:t>
            </a:r>
          </a:p>
        </p:txBody>
      </p:sp>
      <p:sp>
        <p:nvSpPr>
          <p:cNvPr id="3" name="TextBox 3"/>
          <p:cNvSpPr txBox="1"/>
          <p:nvPr/>
        </p:nvSpPr>
        <p:spPr>
          <a:xfrm>
            <a:off x="1028700" y="1864809"/>
            <a:ext cx="16230600" cy="2262479"/>
          </a:xfrm>
          <a:prstGeom prst="rect">
            <a:avLst/>
          </a:prstGeom>
        </p:spPr>
        <p:txBody>
          <a:bodyPr lIns="0" tIns="0" rIns="0" bIns="0" rtlCol="0" anchor="t">
            <a:spAutoFit/>
          </a:bodyPr>
          <a:lstStyle/>
          <a:p>
            <a:pPr>
              <a:lnSpc>
                <a:spcPts val="5999"/>
              </a:lnSpc>
            </a:pPr>
            <a:r>
              <a:rPr lang="en-US" sz="3999" spc="39" dirty="0">
                <a:solidFill>
                  <a:srgbClr val="000000"/>
                </a:solidFill>
                <a:latin typeface="DM Sans"/>
              </a:rPr>
              <a:t>Development of Predicting Credit Card Approval Model for the banks which help to select most appropriate  people.  Those model is help to all the banks to from their losses of credit card user. </a:t>
            </a:r>
          </a:p>
        </p:txBody>
      </p:sp>
      <p:sp>
        <p:nvSpPr>
          <p:cNvPr id="4" name="TextBox 4"/>
          <p:cNvSpPr txBox="1"/>
          <p:nvPr/>
        </p:nvSpPr>
        <p:spPr>
          <a:xfrm>
            <a:off x="1028700" y="5635830"/>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Benefits</a:t>
            </a:r>
          </a:p>
        </p:txBody>
      </p:sp>
      <p:sp>
        <p:nvSpPr>
          <p:cNvPr id="5" name="TextBox 5"/>
          <p:cNvSpPr txBox="1"/>
          <p:nvPr/>
        </p:nvSpPr>
        <p:spPr>
          <a:xfrm>
            <a:off x="1028700" y="6614786"/>
            <a:ext cx="16230600" cy="6109686"/>
          </a:xfrm>
          <a:prstGeom prst="rect">
            <a:avLst/>
          </a:prstGeom>
        </p:spPr>
        <p:txBody>
          <a:bodyPr lIns="0" tIns="0" rIns="0" bIns="0" rtlCol="0" anchor="t">
            <a:spAutoFit/>
          </a:bodyPr>
          <a:lstStyle/>
          <a:p>
            <a:pPr marL="863595" lvl="1" indent="-431797">
              <a:lnSpc>
                <a:spcPts val="5999"/>
              </a:lnSpc>
              <a:buFont typeface="Arial"/>
              <a:buChar char="•"/>
            </a:pPr>
            <a:r>
              <a:rPr lang="en-US" sz="3999" spc="39" dirty="0">
                <a:solidFill>
                  <a:srgbClr val="000000"/>
                </a:solidFill>
                <a:latin typeface="DM Sans"/>
              </a:rPr>
              <a:t>Help the banks </a:t>
            </a:r>
          </a:p>
          <a:p>
            <a:pPr marL="863595" lvl="1" indent="-431797">
              <a:lnSpc>
                <a:spcPts val="5999"/>
              </a:lnSpc>
              <a:buFont typeface="Arial"/>
              <a:buChar char="•"/>
            </a:pPr>
            <a:r>
              <a:rPr lang="en-US" sz="3999" spc="39" dirty="0">
                <a:solidFill>
                  <a:srgbClr val="000000"/>
                </a:solidFill>
                <a:latin typeface="DM Sans"/>
              </a:rPr>
              <a:t>Help to the selection of right people s</a:t>
            </a:r>
          </a:p>
          <a:p>
            <a:pPr marL="863595" lvl="1" indent="-431797">
              <a:lnSpc>
                <a:spcPts val="5999"/>
              </a:lnSpc>
              <a:buFont typeface="Arial"/>
              <a:buChar char="•"/>
            </a:pPr>
            <a:r>
              <a:rPr lang="en-US" sz="3999" spc="39" dirty="0">
                <a:solidFill>
                  <a:srgbClr val="000000"/>
                </a:solidFill>
                <a:latin typeface="DM Sans"/>
              </a:rPr>
              <a:t>Help to all the bank users</a:t>
            </a:r>
          </a:p>
          <a:p>
            <a:pPr marL="863595" lvl="1" indent="-431797">
              <a:lnSpc>
                <a:spcPts val="5999"/>
              </a:lnSpc>
              <a:buFont typeface="Arial"/>
              <a:buChar char="•"/>
            </a:pPr>
            <a:r>
              <a:rPr lang="en-US" sz="3999" spc="39" dirty="0">
                <a:solidFill>
                  <a:srgbClr val="000000"/>
                </a:solidFill>
                <a:latin typeface="DM Sans"/>
              </a:rPr>
              <a:t>Help for all the credit card users</a:t>
            </a:r>
          </a:p>
          <a:p>
            <a:pPr marL="863595" lvl="1" indent="-431797">
              <a:lnSpc>
                <a:spcPts val="5999"/>
              </a:lnSpc>
              <a:buFont typeface="Arial"/>
              <a:buChar char="•"/>
            </a:pPr>
            <a:endParaRPr lang="en-US" sz="3999" spc="39" dirty="0">
              <a:solidFill>
                <a:srgbClr val="000000"/>
              </a:solidFill>
              <a:latin typeface="DM Sans"/>
            </a:endParaRPr>
          </a:p>
          <a:p>
            <a:pPr marL="863595" lvl="1" indent="-431797">
              <a:lnSpc>
                <a:spcPts val="5999"/>
              </a:lnSpc>
              <a:buFont typeface="Arial"/>
              <a:buChar char="•"/>
            </a:pPr>
            <a:endParaRPr lang="en-US" sz="3999" spc="39" dirty="0">
              <a:solidFill>
                <a:srgbClr val="000000"/>
              </a:solidFill>
              <a:latin typeface="DM Sans"/>
            </a:endParaRPr>
          </a:p>
          <a:p>
            <a:pPr marL="863595" lvl="1" indent="-431797">
              <a:lnSpc>
                <a:spcPts val="5999"/>
              </a:lnSpc>
              <a:buFont typeface="Arial"/>
              <a:buChar char="•"/>
            </a:pPr>
            <a:endParaRPr lang="en-US" sz="3999" spc="39" dirty="0">
              <a:solidFill>
                <a:srgbClr val="000000"/>
              </a:solidFill>
              <a:latin typeface="DM Sans"/>
            </a:endParaRPr>
          </a:p>
          <a:p>
            <a:pPr marL="863595" lvl="1" indent="-431797">
              <a:lnSpc>
                <a:spcPts val="5999"/>
              </a:lnSpc>
              <a:buFont typeface="Arial"/>
              <a:buChar char="•"/>
            </a:pPr>
            <a:endParaRPr lang="en-US" sz="3999" spc="39" dirty="0">
              <a:solidFill>
                <a:srgbClr val="000000"/>
              </a:solidFill>
              <a:latin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Data Use</a:t>
            </a:r>
          </a:p>
        </p:txBody>
      </p:sp>
      <p:sp>
        <p:nvSpPr>
          <p:cNvPr id="3" name="TextBox 3"/>
          <p:cNvSpPr txBox="1"/>
          <p:nvPr/>
        </p:nvSpPr>
        <p:spPr>
          <a:xfrm>
            <a:off x="1028700" y="2087879"/>
            <a:ext cx="16230600" cy="3801362"/>
          </a:xfrm>
          <a:prstGeom prst="rect">
            <a:avLst/>
          </a:prstGeom>
        </p:spPr>
        <p:txBody>
          <a:bodyPr lIns="0" tIns="0" rIns="0" bIns="0" rtlCol="0" anchor="t">
            <a:spAutoFit/>
          </a:bodyPr>
          <a:lstStyle/>
          <a:p>
            <a:pPr marL="431798" lvl="1">
              <a:lnSpc>
                <a:spcPts val="5999"/>
              </a:lnSpc>
            </a:pPr>
            <a:endParaRPr lang="en-US" sz="3999" spc="39" dirty="0">
              <a:solidFill>
                <a:srgbClr val="000000"/>
              </a:solidFill>
              <a:latin typeface="DM Sans Bold"/>
            </a:endParaRPr>
          </a:p>
          <a:p>
            <a:pPr marL="431798" lvl="1">
              <a:lnSpc>
                <a:spcPts val="5999"/>
              </a:lnSpc>
            </a:pPr>
            <a:r>
              <a:rPr lang="en-US" sz="3999" spc="39" dirty="0">
                <a:solidFill>
                  <a:srgbClr val="000000"/>
                </a:solidFill>
                <a:latin typeface="DM Sans Bold"/>
              </a:rPr>
              <a:t>There are many people which is apply for the credit card with their specific details.  Those the data sheet can be provide the input of the model which is show the predictions of people which is help to the bank.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62E356CC-BF45-27FE-CC5E-AB38422824BA}"/>
              </a:ext>
            </a:extLst>
          </p:cNvPr>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Architecture</a:t>
            </a:r>
          </a:p>
        </p:txBody>
      </p:sp>
      <p:sp>
        <p:nvSpPr>
          <p:cNvPr id="13" name="Title 12">
            <a:extLst>
              <a:ext uri="{FF2B5EF4-FFF2-40B4-BE49-F238E27FC236}">
                <a16:creationId xmlns:a16="http://schemas.microsoft.com/office/drawing/2014/main" id="{5AAC002E-285B-D427-A984-4FEC0E63D89E}"/>
              </a:ext>
            </a:extLst>
          </p:cNvPr>
          <p:cNvSpPr>
            <a:spLocks noGrp="1"/>
          </p:cNvSpPr>
          <p:nvPr>
            <p:ph type="title"/>
          </p:nvPr>
        </p:nvSpPr>
        <p:spPr>
          <a:xfrm>
            <a:off x="485775" y="1789113"/>
            <a:ext cx="17316450" cy="8755062"/>
          </a:xfrm>
        </p:spPr>
        <p:txBody>
          <a:bodyPr/>
          <a:lstStyle/>
          <a:p>
            <a:r>
              <a:rPr lang="en-US" dirty="0"/>
              <a:t>Model </a:t>
            </a:r>
          </a:p>
        </p:txBody>
      </p:sp>
      <p:sp>
        <p:nvSpPr>
          <p:cNvPr id="14" name="TextBox 13">
            <a:extLst>
              <a:ext uri="{FF2B5EF4-FFF2-40B4-BE49-F238E27FC236}">
                <a16:creationId xmlns:a16="http://schemas.microsoft.com/office/drawing/2014/main" id="{B1A295BD-6462-C122-C723-DA7B89885210}"/>
              </a:ext>
            </a:extLst>
          </p:cNvPr>
          <p:cNvSpPr txBox="1"/>
          <p:nvPr/>
        </p:nvSpPr>
        <p:spPr>
          <a:xfrm rot="10800000" flipH="1" flipV="1">
            <a:off x="2514600" y="3765203"/>
            <a:ext cx="1800225" cy="1200329"/>
          </a:xfrm>
          <a:prstGeom prst="rect">
            <a:avLst/>
          </a:prstGeom>
          <a:noFill/>
        </p:spPr>
        <p:txBody>
          <a:bodyPr wrap="square" rtlCol="0">
            <a:spAutoFit/>
          </a:bodyPr>
          <a:lstStyle/>
          <a:p>
            <a:pPr algn="l"/>
            <a:r>
              <a:rPr lang="en-US" sz="2400" dirty="0"/>
              <a:t>Data Showing Or Processing</a:t>
            </a:r>
          </a:p>
        </p:txBody>
      </p:sp>
      <p:sp>
        <p:nvSpPr>
          <p:cNvPr id="15" name="Arrow: Right 14">
            <a:extLst>
              <a:ext uri="{FF2B5EF4-FFF2-40B4-BE49-F238E27FC236}">
                <a16:creationId xmlns:a16="http://schemas.microsoft.com/office/drawing/2014/main" id="{41B0C888-26AD-28FB-9567-4FB2902F8A16}"/>
              </a:ext>
            </a:extLst>
          </p:cNvPr>
          <p:cNvSpPr/>
          <p:nvPr/>
        </p:nvSpPr>
        <p:spPr>
          <a:xfrm>
            <a:off x="3865055" y="4113162"/>
            <a:ext cx="1800226" cy="464969"/>
          </a:xfrm>
          <a:prstGeom prst="rightArrow">
            <a:avLst>
              <a:gd name="adj1" fmla="val 50000"/>
              <a:gd name="adj2" fmla="val 1761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7C0F81-47EE-1E76-4CDB-CF4E79859126}"/>
              </a:ext>
            </a:extLst>
          </p:cNvPr>
          <p:cNvSpPr txBox="1"/>
          <p:nvPr/>
        </p:nvSpPr>
        <p:spPr>
          <a:xfrm rot="10800000" flipH="1" flipV="1">
            <a:off x="5800725" y="3951719"/>
            <a:ext cx="2085975" cy="830997"/>
          </a:xfrm>
          <a:prstGeom prst="rect">
            <a:avLst/>
          </a:prstGeom>
          <a:noFill/>
        </p:spPr>
        <p:txBody>
          <a:bodyPr wrap="square" rtlCol="0">
            <a:spAutoFit/>
          </a:bodyPr>
          <a:lstStyle/>
          <a:p>
            <a:pPr algn="l"/>
            <a:r>
              <a:rPr lang="en-US" sz="2400" dirty="0"/>
              <a:t>Remove Null Value</a:t>
            </a:r>
          </a:p>
        </p:txBody>
      </p:sp>
      <p:sp>
        <p:nvSpPr>
          <p:cNvPr id="17" name="Arrow: Right 16">
            <a:extLst>
              <a:ext uri="{FF2B5EF4-FFF2-40B4-BE49-F238E27FC236}">
                <a16:creationId xmlns:a16="http://schemas.microsoft.com/office/drawing/2014/main" id="{1ADCC410-D7AB-BE44-D8D3-C5EB3DAA78D6}"/>
              </a:ext>
            </a:extLst>
          </p:cNvPr>
          <p:cNvSpPr/>
          <p:nvPr/>
        </p:nvSpPr>
        <p:spPr>
          <a:xfrm>
            <a:off x="7786687" y="4140812"/>
            <a:ext cx="2085976" cy="493544"/>
          </a:xfrm>
          <a:prstGeom prst="rightArrow">
            <a:avLst>
              <a:gd name="adj1" fmla="val 50000"/>
              <a:gd name="adj2" fmla="val 1831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046BB8F-4979-2F17-0CF4-B6F385F79875}"/>
              </a:ext>
            </a:extLst>
          </p:cNvPr>
          <p:cNvSpPr txBox="1"/>
          <p:nvPr/>
        </p:nvSpPr>
        <p:spPr>
          <a:xfrm flipH="1">
            <a:off x="10101262" y="3750984"/>
            <a:ext cx="2243137" cy="830997"/>
          </a:xfrm>
          <a:prstGeom prst="rect">
            <a:avLst/>
          </a:prstGeom>
          <a:noFill/>
        </p:spPr>
        <p:txBody>
          <a:bodyPr wrap="square" rtlCol="0">
            <a:spAutoFit/>
          </a:bodyPr>
          <a:lstStyle/>
          <a:p>
            <a:pPr algn="l"/>
            <a:r>
              <a:rPr lang="en-US" sz="2400" dirty="0"/>
              <a:t>Data Relation show on graph</a:t>
            </a:r>
          </a:p>
        </p:txBody>
      </p:sp>
      <p:sp>
        <p:nvSpPr>
          <p:cNvPr id="21" name="TextBox 20">
            <a:extLst>
              <a:ext uri="{FF2B5EF4-FFF2-40B4-BE49-F238E27FC236}">
                <a16:creationId xmlns:a16="http://schemas.microsoft.com/office/drawing/2014/main" id="{AC58C91E-A466-E3CB-FCE4-371C5E2ECE8E}"/>
              </a:ext>
            </a:extLst>
          </p:cNvPr>
          <p:cNvSpPr txBox="1"/>
          <p:nvPr/>
        </p:nvSpPr>
        <p:spPr>
          <a:xfrm rot="10800000" flipH="1" flipV="1">
            <a:off x="12715874" y="5763400"/>
            <a:ext cx="3228975" cy="461665"/>
          </a:xfrm>
          <a:prstGeom prst="rect">
            <a:avLst/>
          </a:prstGeom>
          <a:noFill/>
        </p:spPr>
        <p:txBody>
          <a:bodyPr wrap="square" rtlCol="0">
            <a:spAutoFit/>
          </a:bodyPr>
          <a:lstStyle/>
          <a:p>
            <a:pPr algn="l"/>
            <a:r>
              <a:rPr lang="en-US" sz="2400" dirty="0"/>
              <a:t>Train and test the data</a:t>
            </a:r>
          </a:p>
        </p:txBody>
      </p:sp>
      <p:sp>
        <p:nvSpPr>
          <p:cNvPr id="22" name="TextBox 21">
            <a:extLst>
              <a:ext uri="{FF2B5EF4-FFF2-40B4-BE49-F238E27FC236}">
                <a16:creationId xmlns:a16="http://schemas.microsoft.com/office/drawing/2014/main" id="{A1209E0C-FDCC-862B-5068-E0AB8C86DA0E}"/>
              </a:ext>
            </a:extLst>
          </p:cNvPr>
          <p:cNvSpPr txBox="1"/>
          <p:nvPr/>
        </p:nvSpPr>
        <p:spPr>
          <a:xfrm>
            <a:off x="12344399" y="7470219"/>
            <a:ext cx="4029076" cy="830997"/>
          </a:xfrm>
          <a:prstGeom prst="rect">
            <a:avLst/>
          </a:prstGeom>
          <a:noFill/>
        </p:spPr>
        <p:txBody>
          <a:bodyPr wrap="square" rtlCol="0">
            <a:spAutoFit/>
          </a:bodyPr>
          <a:lstStyle/>
          <a:p>
            <a:pPr algn="l"/>
            <a:r>
              <a:rPr lang="en-US" sz="2400" dirty="0"/>
              <a:t>Use linear Regression and Random forest algorithm</a:t>
            </a:r>
          </a:p>
        </p:txBody>
      </p:sp>
      <p:sp>
        <p:nvSpPr>
          <p:cNvPr id="23" name="TextBox 22">
            <a:extLst>
              <a:ext uri="{FF2B5EF4-FFF2-40B4-BE49-F238E27FC236}">
                <a16:creationId xmlns:a16="http://schemas.microsoft.com/office/drawing/2014/main" id="{DF800C38-DCED-C6F5-7469-DA21AF2CFA3F}"/>
              </a:ext>
            </a:extLst>
          </p:cNvPr>
          <p:cNvSpPr txBox="1"/>
          <p:nvPr/>
        </p:nvSpPr>
        <p:spPr>
          <a:xfrm>
            <a:off x="12115799" y="9053363"/>
            <a:ext cx="4825459" cy="461665"/>
          </a:xfrm>
          <a:prstGeom prst="rect">
            <a:avLst/>
          </a:prstGeom>
          <a:noFill/>
        </p:spPr>
        <p:txBody>
          <a:bodyPr wrap="square" rtlCol="0">
            <a:spAutoFit/>
          </a:bodyPr>
          <a:lstStyle/>
          <a:p>
            <a:pPr algn="l"/>
            <a:r>
              <a:rPr lang="en-US" sz="2400" dirty="0"/>
              <a:t>Check Accuracy of model</a:t>
            </a:r>
          </a:p>
        </p:txBody>
      </p:sp>
      <p:sp>
        <p:nvSpPr>
          <p:cNvPr id="24" name="Arrow: Circular 23">
            <a:extLst>
              <a:ext uri="{FF2B5EF4-FFF2-40B4-BE49-F238E27FC236}">
                <a16:creationId xmlns:a16="http://schemas.microsoft.com/office/drawing/2014/main" id="{2E06A03B-D72D-8B4E-6587-3078C300E8C8}"/>
              </a:ext>
            </a:extLst>
          </p:cNvPr>
          <p:cNvSpPr/>
          <p:nvPr/>
        </p:nvSpPr>
        <p:spPr>
          <a:xfrm rot="892228">
            <a:off x="11969783" y="3343275"/>
            <a:ext cx="2817779" cy="3286126"/>
          </a:xfrm>
          <a:prstGeom prst="circularArrow">
            <a:avLst>
              <a:gd name="adj1" fmla="val 25000"/>
              <a:gd name="adj2" fmla="val 1142319"/>
              <a:gd name="adj3" fmla="val 21393224"/>
              <a:gd name="adj4" fmla="val 13175362"/>
              <a:gd name="adj5" fmla="val 22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Down 24">
            <a:extLst>
              <a:ext uri="{FF2B5EF4-FFF2-40B4-BE49-F238E27FC236}">
                <a16:creationId xmlns:a16="http://schemas.microsoft.com/office/drawing/2014/main" id="{4AC63650-63D4-2CDF-CECC-BF9F8715F53D}"/>
              </a:ext>
            </a:extLst>
          </p:cNvPr>
          <p:cNvSpPr/>
          <p:nvPr/>
        </p:nvSpPr>
        <p:spPr>
          <a:xfrm>
            <a:off x="13559264" y="6372475"/>
            <a:ext cx="656799" cy="971300"/>
          </a:xfrm>
          <a:prstGeom prst="downArrow">
            <a:avLst>
              <a:gd name="adj1" fmla="val 50000"/>
              <a:gd name="adj2" fmla="val 26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9C5D023B-E97F-F477-127B-F93C618C26CC}"/>
              </a:ext>
            </a:extLst>
          </p:cNvPr>
          <p:cNvSpPr/>
          <p:nvPr/>
        </p:nvSpPr>
        <p:spPr>
          <a:xfrm>
            <a:off x="13559264" y="8301216"/>
            <a:ext cx="553210"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1: Data Showing Or  Preprocessing </a:t>
            </a:r>
          </a:p>
        </p:txBody>
      </p:sp>
      <p:sp>
        <p:nvSpPr>
          <p:cNvPr id="3" name="TextBox 3"/>
          <p:cNvSpPr txBox="1"/>
          <p:nvPr/>
        </p:nvSpPr>
        <p:spPr>
          <a:xfrm>
            <a:off x="1028700" y="1506855"/>
            <a:ext cx="16230600" cy="5193217"/>
          </a:xfrm>
          <a:prstGeom prst="rect">
            <a:avLst/>
          </a:prstGeom>
        </p:spPr>
        <p:txBody>
          <a:bodyPr lIns="0" tIns="0" rIns="0" bIns="0" rtlCol="0" anchor="t">
            <a:spAutoFit/>
          </a:bodyPr>
          <a:lstStyle/>
          <a:p>
            <a:pPr marL="824229" lvl="1" indent="-457200">
              <a:lnSpc>
                <a:spcPts val="5099"/>
              </a:lnSpc>
              <a:buFont typeface="Arial" panose="020B0604020202020204" pitchFamily="34" charset="0"/>
              <a:buChar char="•"/>
            </a:pPr>
            <a:r>
              <a:rPr lang="en-US" sz="3399" spc="33" dirty="0">
                <a:solidFill>
                  <a:srgbClr val="000000"/>
                </a:solidFill>
                <a:latin typeface="DM Sans"/>
              </a:rPr>
              <a:t>There are many times the data can’t be process or show on the model view  so their lot of problem create. </a:t>
            </a:r>
          </a:p>
          <a:p>
            <a:pPr marL="824229" lvl="1" indent="-457200">
              <a:lnSpc>
                <a:spcPts val="5099"/>
              </a:lnSpc>
              <a:buFont typeface="Arial" panose="020B0604020202020204" pitchFamily="34" charset="0"/>
              <a:buChar char="•"/>
            </a:pPr>
            <a:r>
              <a:rPr lang="en-US" sz="3399" spc="33" dirty="0">
                <a:solidFill>
                  <a:srgbClr val="000000"/>
                </a:solidFill>
                <a:latin typeface="DM Sans"/>
              </a:rPr>
              <a:t>Avoid those problem use the pandas library to show the data which is provide to the model for processing. </a:t>
            </a:r>
          </a:p>
          <a:p>
            <a:pPr marL="824229" lvl="1" indent="-457200">
              <a:lnSpc>
                <a:spcPts val="5099"/>
              </a:lnSpc>
              <a:buFont typeface="Arial" panose="020B0604020202020204" pitchFamily="34" charset="0"/>
              <a:buChar char="•"/>
            </a:pPr>
            <a:r>
              <a:rPr lang="en-US" sz="3399" spc="33" dirty="0">
                <a:solidFill>
                  <a:srgbClr val="000000"/>
                </a:solidFill>
                <a:latin typeface="DM Sans"/>
              </a:rPr>
              <a:t>Using pandas data head file can be show and check the data file is present in how many columns. </a:t>
            </a:r>
          </a:p>
          <a:p>
            <a:pPr marL="824229" lvl="1" indent="-457200">
              <a:lnSpc>
                <a:spcPts val="5099"/>
              </a:lnSpc>
              <a:buFont typeface="Arial" panose="020B0604020202020204" pitchFamily="34" charset="0"/>
              <a:buChar char="•"/>
            </a:pPr>
            <a:r>
              <a:rPr lang="en-US" sz="3399" spc="33" dirty="0">
                <a:solidFill>
                  <a:srgbClr val="000000"/>
                </a:solidFill>
                <a:latin typeface="DM Sans"/>
              </a:rPr>
              <a:t>There are also show the all rows count and entries in the data file</a:t>
            </a:r>
          </a:p>
          <a:p>
            <a:pPr marL="367029" lvl="1">
              <a:lnSpc>
                <a:spcPts val="5099"/>
              </a:lnSpc>
            </a:pPr>
            <a:endParaRPr lang="en-US" sz="3399" spc="33" dirty="0">
              <a:solidFill>
                <a:srgbClr val="000000"/>
              </a:solidFill>
              <a:latin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2: Remove Null Values </a:t>
            </a:r>
          </a:p>
        </p:txBody>
      </p:sp>
      <p:sp>
        <p:nvSpPr>
          <p:cNvPr id="3" name="TextBox 3"/>
          <p:cNvSpPr txBox="1"/>
          <p:nvPr/>
        </p:nvSpPr>
        <p:spPr>
          <a:xfrm>
            <a:off x="1028700" y="2051685"/>
            <a:ext cx="16230600" cy="4539191"/>
          </a:xfrm>
          <a:prstGeom prst="rect">
            <a:avLst/>
          </a:prstGeom>
        </p:spPr>
        <p:txBody>
          <a:bodyPr lIns="0" tIns="0" rIns="0" bIns="0" rtlCol="0" anchor="t">
            <a:spAutoFit/>
          </a:bodyPr>
          <a:lstStyle/>
          <a:p>
            <a:pPr marL="824229" lvl="1" indent="-457200">
              <a:lnSpc>
                <a:spcPts val="5099"/>
              </a:lnSpc>
              <a:buFont typeface="Arial" panose="020B0604020202020204" pitchFamily="34" charset="0"/>
              <a:buChar char="•"/>
            </a:pPr>
            <a:r>
              <a:rPr lang="en-US" sz="3399" spc="33" dirty="0">
                <a:solidFill>
                  <a:srgbClr val="000000"/>
                </a:solidFill>
                <a:latin typeface="DM Sans"/>
              </a:rPr>
              <a:t>Remove null values in the data file first we want to understand how many null values present in the data file.</a:t>
            </a:r>
          </a:p>
          <a:p>
            <a:pPr marL="824229" lvl="1" indent="-457200">
              <a:lnSpc>
                <a:spcPts val="5099"/>
              </a:lnSpc>
              <a:buFont typeface="Arial" panose="020B0604020202020204" pitchFamily="34" charset="0"/>
              <a:buChar char="•"/>
            </a:pPr>
            <a:r>
              <a:rPr lang="en-US" sz="3399" spc="33" dirty="0">
                <a:solidFill>
                  <a:srgbClr val="000000"/>
                </a:solidFill>
                <a:latin typeface="DM Sans"/>
              </a:rPr>
              <a:t>Use </a:t>
            </a:r>
            <a:r>
              <a:rPr lang="en-US" sz="3399" spc="33" dirty="0" err="1">
                <a:solidFill>
                  <a:srgbClr val="000000"/>
                </a:solidFill>
                <a:latin typeface="DM Sans"/>
              </a:rPr>
              <a:t>isnull</a:t>
            </a:r>
            <a:r>
              <a:rPr lang="en-US" sz="3399" spc="33" dirty="0">
                <a:solidFill>
                  <a:srgbClr val="000000"/>
                </a:solidFill>
                <a:latin typeface="DM Sans"/>
              </a:rPr>
              <a:t>(). Sum()  function  to show the sum of all null values present in data file. </a:t>
            </a:r>
          </a:p>
          <a:p>
            <a:pPr marL="824229" lvl="1" indent="-457200">
              <a:lnSpc>
                <a:spcPts val="5099"/>
              </a:lnSpc>
              <a:buFont typeface="Arial" panose="020B0604020202020204" pitchFamily="34" charset="0"/>
              <a:buChar char="•"/>
            </a:pPr>
            <a:r>
              <a:rPr lang="en-US" sz="3399" spc="33" dirty="0">
                <a:solidFill>
                  <a:srgbClr val="000000"/>
                </a:solidFill>
                <a:latin typeface="DM Sans"/>
              </a:rPr>
              <a:t>Then using </a:t>
            </a:r>
            <a:r>
              <a:rPr lang="en-US" sz="3399" spc="33" dirty="0" err="1">
                <a:solidFill>
                  <a:srgbClr val="000000"/>
                </a:solidFill>
                <a:latin typeface="DM Sans"/>
              </a:rPr>
              <a:t>dropnull</a:t>
            </a:r>
            <a:r>
              <a:rPr lang="en-US" sz="3399" spc="33" dirty="0">
                <a:solidFill>
                  <a:srgbClr val="000000"/>
                </a:solidFill>
                <a:latin typeface="DM Sans"/>
              </a:rPr>
              <a:t>() function using remove all null values present in the data file. </a:t>
            </a:r>
          </a:p>
          <a:p>
            <a:pPr marL="824229" lvl="1" indent="-457200">
              <a:lnSpc>
                <a:spcPts val="5099"/>
              </a:lnSpc>
              <a:buFont typeface="Arial" panose="020B0604020202020204" pitchFamily="34" charset="0"/>
              <a:buChar char="•"/>
            </a:pPr>
            <a:r>
              <a:rPr lang="en-US" sz="3399" spc="33" dirty="0">
                <a:solidFill>
                  <a:srgbClr val="000000"/>
                </a:solidFill>
                <a:latin typeface="DM Sans"/>
              </a:rPr>
              <a:t>All these process done then the data file does not contain any null values.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3: Data Relationship show graph </a:t>
            </a:r>
          </a:p>
        </p:txBody>
      </p:sp>
      <p:sp>
        <p:nvSpPr>
          <p:cNvPr id="5" name="TextBox 3">
            <a:extLst>
              <a:ext uri="{FF2B5EF4-FFF2-40B4-BE49-F238E27FC236}">
                <a16:creationId xmlns:a16="http://schemas.microsoft.com/office/drawing/2014/main" id="{AB523DF6-2769-33EB-5B81-1C5FD2037087}"/>
              </a:ext>
            </a:extLst>
          </p:cNvPr>
          <p:cNvSpPr txBox="1"/>
          <p:nvPr/>
        </p:nvSpPr>
        <p:spPr>
          <a:xfrm>
            <a:off x="1028700" y="2051685"/>
            <a:ext cx="16230600" cy="1269065"/>
          </a:xfrm>
          <a:prstGeom prst="rect">
            <a:avLst/>
          </a:prstGeom>
        </p:spPr>
        <p:txBody>
          <a:bodyPr lIns="0" tIns="0" rIns="0" bIns="0" rtlCol="0" anchor="t">
            <a:spAutoFit/>
          </a:bodyPr>
          <a:lstStyle/>
          <a:p>
            <a:pPr marL="734059" lvl="1" indent="-367030">
              <a:lnSpc>
                <a:spcPts val="5099"/>
              </a:lnSpc>
              <a:buFont typeface="Arial"/>
              <a:buChar char="•"/>
            </a:pPr>
            <a:endParaRPr lang="en-US" sz="3399" spc="33" dirty="0">
              <a:solidFill>
                <a:srgbClr val="000000"/>
              </a:solidFill>
              <a:latin typeface="DM Sans"/>
            </a:endParaRPr>
          </a:p>
          <a:p>
            <a:pPr marL="367029" lvl="1">
              <a:lnSpc>
                <a:spcPts val="5099"/>
              </a:lnSpc>
            </a:pPr>
            <a:endParaRPr lang="en-US" sz="3399" spc="33" dirty="0">
              <a:solidFill>
                <a:srgbClr val="000000"/>
              </a:solidFill>
              <a:latin typeface="DM Sans"/>
            </a:endParaRPr>
          </a:p>
        </p:txBody>
      </p:sp>
      <p:sp>
        <p:nvSpPr>
          <p:cNvPr id="4" name="Content Placeholder 3">
            <a:extLst>
              <a:ext uri="{FF2B5EF4-FFF2-40B4-BE49-F238E27FC236}">
                <a16:creationId xmlns:a16="http://schemas.microsoft.com/office/drawing/2014/main" id="{18B4683B-7BE2-E720-F5DB-F3C94E1C2889}"/>
              </a:ext>
            </a:extLst>
          </p:cNvPr>
          <p:cNvSpPr>
            <a:spLocks noGrp="1"/>
          </p:cNvSpPr>
          <p:nvPr>
            <p:ph idx="1"/>
          </p:nvPr>
        </p:nvSpPr>
        <p:spPr>
          <a:xfrm>
            <a:off x="457199" y="2051685"/>
            <a:ext cx="17002125" cy="7627620"/>
          </a:xfrm>
        </p:spPr>
        <p:txBody>
          <a:bodyPr/>
          <a:lstStyle/>
          <a:p>
            <a:r>
              <a:rPr lang="en-US" dirty="0"/>
              <a:t>Using </a:t>
            </a:r>
            <a:r>
              <a:rPr lang="en-US" dirty="0" err="1"/>
              <a:t>matplotlib.pyplot</a:t>
            </a:r>
            <a:r>
              <a:rPr lang="en-US" dirty="0"/>
              <a:t> show the data in the graphical format with the specific columns. </a:t>
            </a:r>
          </a:p>
          <a:p>
            <a:r>
              <a:rPr lang="en-US" dirty="0"/>
              <a:t>Their one of the column name show on the X-axis and other in Y-axis. </a:t>
            </a:r>
          </a:p>
          <a:p>
            <a:r>
              <a:rPr lang="en-US" dirty="0"/>
              <a:t>Using scatter function show the x and y axis </a:t>
            </a:r>
          </a:p>
          <a:p>
            <a:r>
              <a:rPr lang="en-US" dirty="0"/>
              <a:t>Then show the graph.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4: Train and Test the data</a:t>
            </a:r>
          </a:p>
        </p:txBody>
      </p:sp>
      <p:sp>
        <p:nvSpPr>
          <p:cNvPr id="3" name="TextBox 3"/>
          <p:cNvSpPr txBox="1"/>
          <p:nvPr/>
        </p:nvSpPr>
        <p:spPr>
          <a:xfrm>
            <a:off x="742950" y="1506855"/>
            <a:ext cx="16230600" cy="1269065"/>
          </a:xfrm>
          <a:prstGeom prst="rect">
            <a:avLst/>
          </a:prstGeom>
        </p:spPr>
        <p:txBody>
          <a:bodyPr lIns="0" tIns="0" rIns="0" bIns="0" rtlCol="0" anchor="t">
            <a:spAutoFit/>
          </a:bodyPr>
          <a:lstStyle/>
          <a:p>
            <a:pPr marL="824229" lvl="1" indent="-457200">
              <a:lnSpc>
                <a:spcPts val="5099"/>
              </a:lnSpc>
              <a:buFont typeface="Arial" panose="020B0604020202020204" pitchFamily="34" charset="0"/>
              <a:buChar char="•"/>
            </a:pPr>
            <a:r>
              <a:rPr lang="en-US" sz="3399" spc="33" dirty="0">
                <a:solidFill>
                  <a:srgbClr val="000000"/>
                </a:solidFill>
                <a:latin typeface="DM Sans"/>
              </a:rPr>
              <a:t>For train and test the data </a:t>
            </a:r>
            <a:r>
              <a:rPr lang="en-US" sz="3399" spc="33" dirty="0" err="1">
                <a:solidFill>
                  <a:srgbClr val="000000"/>
                </a:solidFill>
                <a:latin typeface="DM Sans"/>
              </a:rPr>
              <a:t>sklearn.model_selection</a:t>
            </a:r>
            <a:r>
              <a:rPr lang="en-US" sz="3399" spc="33" dirty="0">
                <a:solidFill>
                  <a:srgbClr val="000000"/>
                </a:solidFill>
                <a:latin typeface="DM Sans"/>
              </a:rPr>
              <a:t> is use.</a:t>
            </a:r>
          </a:p>
          <a:p>
            <a:pPr marL="824229" lvl="1" indent="-457200">
              <a:lnSpc>
                <a:spcPts val="5099"/>
              </a:lnSpc>
              <a:buFont typeface="Arial" panose="020B0604020202020204" pitchFamily="34" charset="0"/>
              <a:buChar char="•"/>
            </a:pPr>
            <a:r>
              <a:rPr lang="en-US" sz="3399" spc="33" dirty="0">
                <a:solidFill>
                  <a:srgbClr val="000000"/>
                </a:solidFill>
                <a:latin typeface="DM Sans"/>
              </a:rPr>
              <a:t>Using </a:t>
            </a:r>
            <a:r>
              <a:rPr lang="en-US" sz="3399" spc="33" dirty="0" err="1">
                <a:solidFill>
                  <a:srgbClr val="000000"/>
                </a:solidFill>
                <a:latin typeface="DM Sans"/>
              </a:rPr>
              <a:t>train_test_split</a:t>
            </a:r>
            <a:r>
              <a:rPr lang="en-US" sz="3399" spc="33" dirty="0">
                <a:solidFill>
                  <a:srgbClr val="000000"/>
                </a:solidFill>
                <a:latin typeface="DM Sans"/>
              </a:rPr>
              <a:t> the data file can be split.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1779333"/>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5: Random Forest Algorithm And Linear Regression</a:t>
            </a:r>
          </a:p>
        </p:txBody>
      </p:sp>
      <p:sp>
        <p:nvSpPr>
          <p:cNvPr id="3" name="TextBox 3"/>
          <p:cNvSpPr txBox="1"/>
          <p:nvPr/>
        </p:nvSpPr>
        <p:spPr>
          <a:xfrm>
            <a:off x="1028700" y="2215578"/>
            <a:ext cx="16230600" cy="6501267"/>
          </a:xfrm>
          <a:prstGeom prst="rect">
            <a:avLst/>
          </a:prstGeom>
        </p:spPr>
        <p:txBody>
          <a:bodyPr lIns="0" tIns="0" rIns="0" bIns="0" rtlCol="0" anchor="t">
            <a:spAutoFit/>
          </a:bodyPr>
          <a:lstStyle/>
          <a:p>
            <a:pPr marL="734059" lvl="1" indent="-367030">
              <a:lnSpc>
                <a:spcPts val="5099"/>
              </a:lnSpc>
              <a:buFont typeface="Arial"/>
              <a:buChar char="•"/>
            </a:pPr>
            <a:r>
              <a:rPr lang="en-US" sz="3399" spc="33" dirty="0">
                <a:solidFill>
                  <a:srgbClr val="000000"/>
                </a:solidFill>
                <a:latin typeface="DM Sans"/>
              </a:rPr>
              <a:t>Random forest algorithm and the linear regression algorithm use to separate the data. </a:t>
            </a:r>
          </a:p>
          <a:p>
            <a:pPr marL="734059" lvl="1" indent="-367030">
              <a:lnSpc>
                <a:spcPts val="5099"/>
              </a:lnSpc>
              <a:buFont typeface="Arial"/>
              <a:buChar char="•"/>
            </a:pPr>
            <a:r>
              <a:rPr lang="en-US" sz="3399" spc="33" dirty="0">
                <a:solidFill>
                  <a:srgbClr val="000000"/>
                </a:solidFill>
                <a:latin typeface="DM Sans"/>
              </a:rPr>
              <a:t>Random Forest is a popular machine learning algorithm used for classification and regression tasks due to its high accuracy, robustness, feature importance, versatility, and scalability.</a:t>
            </a:r>
          </a:p>
          <a:p>
            <a:pPr marL="734059" lvl="1" indent="-367030">
              <a:lnSpc>
                <a:spcPts val="5099"/>
              </a:lnSpc>
              <a:buFont typeface="Arial"/>
              <a:buChar char="•"/>
            </a:pPr>
            <a:r>
              <a:rPr lang="en-US" sz="3399" spc="33" dirty="0">
                <a:solidFill>
                  <a:srgbClr val="000000"/>
                </a:solidFill>
                <a:latin typeface="DM Sans"/>
              </a:rPr>
              <a:t>Linear Regression is an ML algorithm used for supervised learning. Linear regression performs the task to predict a dependent variable(target) based on the given independent variable(s). So, this regression technique finds out a linear relationship between a dependent variable and the other given independent variables.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Model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Project Report</dc:title>
  <cp:lastModifiedBy>mamtarathod226@gmail.com</cp:lastModifiedBy>
  <cp:revision>4</cp:revision>
  <dcterms:created xsi:type="dcterms:W3CDTF">2006-08-16T00:00:00Z</dcterms:created>
  <dcterms:modified xsi:type="dcterms:W3CDTF">2023-04-26T07:48:41Z</dcterms:modified>
  <dc:identifier>DAEo9nKBvsQ</dc:identifier>
</cp:coreProperties>
</file>