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9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00" r:id="rId32"/>
    <p:sldId id="301" r:id="rId33"/>
    <p:sldId id="302" r:id="rId34"/>
    <p:sldId id="287" r:id="rId35"/>
    <p:sldId id="288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304" r:id="rId45"/>
    <p:sldId id="298" r:id="rId46"/>
    <p:sldId id="299" r:id="rId47"/>
    <p:sldId id="303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\\localhost\Jig14480\10_LogReg_Graded\train_decile_GainChar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\\localhost\Jig14480\10_LogReg_Graded\test_decile_Gain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Gain Chart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'Gain Chart'!$H$1</c:f>
              <c:strCache>
                <c:ptCount val="1"/>
                <c:pt idx="0">
                  <c:v>Exp Cum %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'Gain Chart'!$H$2:$H$11</c:f>
              <c:numCache>
                <c:formatCode>0.000</c:formatCode>
                <c:ptCount val="10"/>
                <c:pt idx="0">
                  <c:v>9.9998692656652413</c:v>
                </c:pt>
                <c:pt idx="1">
                  <c:v>19.999738531330483</c:v>
                </c:pt>
                <c:pt idx="2">
                  <c:v>29.999607796995726</c:v>
                </c:pt>
                <c:pt idx="3">
                  <c:v>39.999477062660965</c:v>
                </c:pt>
                <c:pt idx="4">
                  <c:v>50.000653671673788</c:v>
                </c:pt>
                <c:pt idx="5">
                  <c:v>60.000522937339028</c:v>
                </c:pt>
                <c:pt idx="6">
                  <c:v>70.000392203004267</c:v>
                </c:pt>
                <c:pt idx="7">
                  <c:v>80.000261468669507</c:v>
                </c:pt>
                <c:pt idx="8">
                  <c:v>90.000130734334746</c:v>
                </c:pt>
                <c:pt idx="9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'Gain Chart'!$I$1</c:f>
              <c:strCache>
                <c:ptCount val="1"/>
                <c:pt idx="0">
                  <c:v>Obs Cum %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'Gain Chart'!$I$2:$I$11</c:f>
              <c:numCache>
                <c:formatCode>0.000</c:formatCode>
                <c:ptCount val="10"/>
                <c:pt idx="0">
                  <c:v>60.430059853690977</c:v>
                </c:pt>
                <c:pt idx="1">
                  <c:v>77.100421192640212</c:v>
                </c:pt>
                <c:pt idx="2">
                  <c:v>85.901130569718461</c:v>
                </c:pt>
                <c:pt idx="3">
                  <c:v>91.287962757703383</c:v>
                </c:pt>
                <c:pt idx="4">
                  <c:v>94.657503879405908</c:v>
                </c:pt>
                <c:pt idx="5">
                  <c:v>96.874307248947019</c:v>
                </c:pt>
                <c:pt idx="6">
                  <c:v>98.403901573930398</c:v>
                </c:pt>
                <c:pt idx="7">
                  <c:v>99.600975393482599</c:v>
                </c:pt>
                <c:pt idx="8">
                  <c:v>99.889159831522946</c:v>
                </c:pt>
                <c:pt idx="9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015680"/>
        <c:axId val="159081216"/>
      </c:lineChart>
      <c:catAx>
        <c:axId val="185015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81216"/>
        <c:crosses val="autoZero"/>
        <c:auto val="1"/>
        <c:lblAlgn val="ctr"/>
        <c:lblOffset val="100"/>
        <c:noMultiLvlLbl val="0"/>
      </c:catAx>
      <c:valAx>
        <c:axId val="15908121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01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Test Set</a:t>
            </a:r>
            <a:r>
              <a:rPr lang="en-US" baseline="0" dirty="0" smtClean="0"/>
              <a:t> gain-chart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'Gain Chart'!$H$1</c:f>
              <c:strCache>
                <c:ptCount val="1"/>
                <c:pt idx="0">
                  <c:v>Exp Cum %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'Gain Chart'!$H$2:$H$11</c:f>
              <c:numCache>
                <c:formatCode>0.000</c:formatCode>
                <c:ptCount val="10"/>
                <c:pt idx="0">
                  <c:v>9.9981854472872431</c:v>
                </c:pt>
                <c:pt idx="1">
                  <c:v>19.999395149095747</c:v>
                </c:pt>
                <c:pt idx="2">
                  <c:v>30.000604850904249</c:v>
                </c:pt>
                <c:pt idx="3">
                  <c:v>39.998790298191494</c:v>
                </c:pt>
                <c:pt idx="4">
                  <c:v>50</c:v>
                </c:pt>
                <c:pt idx="5">
                  <c:v>60.001209701808499</c:v>
                </c:pt>
                <c:pt idx="6">
                  <c:v>69.999395149095747</c:v>
                </c:pt>
                <c:pt idx="7">
                  <c:v>80.000604850904239</c:v>
                </c:pt>
                <c:pt idx="8">
                  <c:v>90.001814552712759</c:v>
                </c:pt>
                <c:pt idx="9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'Gain Chart'!$I$1</c:f>
              <c:strCache>
                <c:ptCount val="1"/>
                <c:pt idx="0">
                  <c:v>Obs Cum %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'Gain Chart'!$I$2:$I$11</c:f>
              <c:numCache>
                <c:formatCode>0.000</c:formatCode>
                <c:ptCount val="10"/>
                <c:pt idx="0">
                  <c:v>61.021109474717726</c:v>
                </c:pt>
                <c:pt idx="1">
                  <c:v>78.105056455571926</c:v>
                </c:pt>
                <c:pt idx="2">
                  <c:v>86.843397152675507</c:v>
                </c:pt>
                <c:pt idx="3">
                  <c:v>92.047128129602356</c:v>
                </c:pt>
                <c:pt idx="4">
                  <c:v>94.9435444280805</c:v>
                </c:pt>
                <c:pt idx="5">
                  <c:v>97.44722631320569</c:v>
                </c:pt>
                <c:pt idx="6">
                  <c:v>98.62542955326461</c:v>
                </c:pt>
                <c:pt idx="7">
                  <c:v>99.459990181639668</c:v>
                </c:pt>
                <c:pt idx="8">
                  <c:v>99.901816396661758</c:v>
                </c:pt>
                <c:pt idx="9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127808"/>
        <c:axId val="159129984"/>
      </c:lineChart>
      <c:catAx>
        <c:axId val="15912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29984"/>
        <c:crosses val="autoZero"/>
        <c:auto val="1"/>
        <c:lblAlgn val="ctr"/>
        <c:lblOffset val="100"/>
        <c:noMultiLvlLbl val="0"/>
      </c:catAx>
      <c:valAx>
        <c:axId val="159129984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2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7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24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0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249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89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0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7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2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6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5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F961-7E57-49F4-A9A1-933F7E363E14}" type="datetimeFigureOut">
              <a:rPr lang="en-US" smtClean="0"/>
              <a:t>25-Jun-17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FF6954-92D8-4FFC-BAE7-55A6227D5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69.emf"/><Relationship Id="rId4" Type="http://schemas.openxmlformats.org/officeDocument/2006/relationships/package" Target="../embeddings/Microsoft_Excel_Worksheet1.xlsx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2.xml"/><Relationship Id="rId5" Type="http://schemas.openxmlformats.org/officeDocument/2006/relationships/image" Target="../media/image73.emf"/><Relationship Id="rId4" Type="http://schemas.openxmlformats.org/officeDocument/2006/relationships/package" Target="../embeddings/Microsoft_Excel_Worksheet2.xlsx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548684"/>
            <a:ext cx="8915399" cy="17096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Case study: Credit Scoring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97663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Submitted By - </a:t>
            </a:r>
            <a:r>
              <a:rPr lang="en-US" sz="2800" dirty="0" err="1" smtClean="0"/>
              <a:t>Digant</a:t>
            </a:r>
            <a:r>
              <a:rPr lang="en-US" sz="2800" dirty="0" smtClean="0"/>
              <a:t> </a:t>
            </a:r>
            <a:r>
              <a:rPr lang="en-US" sz="2800" dirty="0" err="1" smtClean="0"/>
              <a:t>Vaibhav</a:t>
            </a:r>
            <a:r>
              <a:rPr lang="en-US" sz="2800" dirty="0" smtClean="0"/>
              <a:t> Gupta</a:t>
            </a:r>
          </a:p>
          <a:p>
            <a:pPr algn="r"/>
            <a:r>
              <a:rPr lang="en-US" sz="2800" smtClean="0"/>
              <a:t>Mob </a:t>
            </a:r>
            <a:r>
              <a:rPr lang="en-US" sz="2800" dirty="0" smtClean="0"/>
              <a:t>:9745032462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8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003" y="624110"/>
            <a:ext cx="9633609" cy="1280890"/>
          </a:xfrm>
        </p:spPr>
        <p:txBody>
          <a:bodyPr/>
          <a:lstStyle/>
          <a:p>
            <a:r>
              <a:rPr lang="en-US" dirty="0" smtClean="0"/>
              <a:t>Check the duplicate columns of income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3728798"/>
            <a:ext cx="9184870" cy="2870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022" y="2138291"/>
            <a:ext cx="9062832" cy="10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757" y="40853"/>
            <a:ext cx="9768719" cy="1280890"/>
          </a:xfrm>
        </p:spPr>
        <p:txBody>
          <a:bodyPr/>
          <a:lstStyle/>
          <a:p>
            <a:r>
              <a:rPr lang="en-US" dirty="0" smtClean="0"/>
              <a:t>Delete the duplicate variable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56" y="774385"/>
            <a:ext cx="9265042" cy="982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57" y="1812830"/>
            <a:ext cx="9265042" cy="1581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756" y="3506522"/>
            <a:ext cx="9265043" cy="32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variable NPA_STATUS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7116813" cy="738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3482259"/>
            <a:ext cx="4939433" cy="231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665" y="720714"/>
            <a:ext cx="9703947" cy="1280890"/>
          </a:xfrm>
        </p:spPr>
        <p:txBody>
          <a:bodyPr/>
          <a:lstStyle/>
          <a:p>
            <a:r>
              <a:rPr lang="en-US" dirty="0" smtClean="0"/>
              <a:t>Remove missing value from </a:t>
            </a:r>
            <a:r>
              <a:rPr lang="en-US" dirty="0" err="1" smtClean="0"/>
              <a:t>NPA_Status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65" y="2136895"/>
            <a:ext cx="9286274" cy="1146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019" y="4216349"/>
            <a:ext cx="9248920" cy="20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050" y="496202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Check variable </a:t>
            </a:r>
            <a:r>
              <a:rPr lang="en-US" dirty="0" err="1" smtClean="0"/>
              <a:t>cl_util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Notice it has values greater than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228" y="2265775"/>
            <a:ext cx="6300877" cy="7221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241" y="4018601"/>
            <a:ext cx="6178666" cy="159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884" y="206062"/>
            <a:ext cx="9351454" cy="16523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Remove the values of </a:t>
            </a:r>
            <a:r>
              <a:rPr lang="en-US" dirty="0" err="1" smtClean="0"/>
              <a:t>cl_util</a:t>
            </a:r>
            <a:r>
              <a:rPr lang="en-US" dirty="0" smtClean="0"/>
              <a:t> greater than 1 as we know that credit limit utilization cannot exceed the credit limit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503" y="2007532"/>
            <a:ext cx="5872338" cy="1115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875" y="3537337"/>
            <a:ext cx="9110236" cy="23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492" y="572595"/>
            <a:ext cx="7473525" cy="1280890"/>
          </a:xfrm>
        </p:spPr>
        <p:txBody>
          <a:bodyPr/>
          <a:lstStyle/>
          <a:p>
            <a:pPr algn="ctr"/>
            <a:r>
              <a:rPr lang="en-US" dirty="0" smtClean="0"/>
              <a:t>Check variable age</a:t>
            </a:r>
            <a:br>
              <a:rPr lang="en-US" dirty="0" smtClean="0"/>
            </a:br>
            <a:r>
              <a:rPr lang="en-US" dirty="0" smtClean="0"/>
              <a:t>Notice 0 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87" y="2516814"/>
            <a:ext cx="6234730" cy="603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87" y="3503388"/>
            <a:ext cx="6234730" cy="175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497" y="0"/>
            <a:ext cx="8911687" cy="1280890"/>
          </a:xfrm>
        </p:spPr>
        <p:txBody>
          <a:bodyPr/>
          <a:lstStyle/>
          <a:p>
            <a:r>
              <a:rPr lang="en-US" dirty="0" smtClean="0"/>
              <a:t>Remove 0 and create bins of 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1859119"/>
            <a:ext cx="7191375" cy="476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4" y="2743200"/>
            <a:ext cx="4606410" cy="29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" y="0"/>
            <a:ext cx="6985214" cy="4099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79" y="2529111"/>
            <a:ext cx="6185921" cy="432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890" y="186228"/>
            <a:ext cx="9791722" cy="1280890"/>
          </a:xfrm>
        </p:spPr>
        <p:txBody>
          <a:bodyPr/>
          <a:lstStyle/>
          <a:p>
            <a:pPr algn="ctr"/>
            <a:r>
              <a:rPr lang="en-US" dirty="0" smtClean="0"/>
              <a:t>Check variable </a:t>
            </a:r>
            <a:r>
              <a:rPr lang="en-US" dirty="0" err="1" smtClean="0"/>
              <a:t>debtratio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Notice values &gt;=1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90" y="2418209"/>
            <a:ext cx="5813484" cy="736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68" y="4056846"/>
            <a:ext cx="4993783" cy="221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Solution Design</a:t>
            </a:r>
          </a:p>
          <a:p>
            <a:r>
              <a:rPr lang="en-US" dirty="0" smtClean="0"/>
              <a:t>Solution Implementation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 smtClean="0"/>
              <a:t>Data Preparation</a:t>
            </a:r>
          </a:p>
          <a:p>
            <a:pPr lvl="1"/>
            <a:r>
              <a:rPr lang="en-US" dirty="0" smtClean="0"/>
              <a:t>Model Creation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Findings of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646" y="418048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Remove values &gt;= 1 as total expenditure(debt/alimony/living costs)cannot exceed the income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15" y="2093844"/>
            <a:ext cx="5592701" cy="945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4" y="3695118"/>
            <a:ext cx="8084298" cy="20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069" y="186228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Remove missing values from income and create bins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33600"/>
            <a:ext cx="5219700" cy="3833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1657350"/>
            <a:ext cx="69723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892" y="27638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Inc1 , Inc8 and Inc9 can be considered as outliers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34" y="1557270"/>
            <a:ext cx="8473601" cy="49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1965"/>
            <a:ext cx="4468970" cy="246682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Remove outliers and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create dummy variable for Income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0"/>
            <a:ext cx="7169237" cy="23211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alpha val="64000"/>
              </a:schemeClr>
            </a:solidFill>
          </a:ln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518117"/>
            <a:ext cx="7144152" cy="433988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84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527" y="0"/>
            <a:ext cx="10174310" cy="1595907"/>
          </a:xfrm>
        </p:spPr>
        <p:txBody>
          <a:bodyPr>
            <a:normAutofit/>
          </a:bodyPr>
          <a:lstStyle/>
          <a:p>
            <a:r>
              <a:rPr lang="en-US" dirty="0" smtClean="0"/>
              <a:t>Check </a:t>
            </a:r>
            <a:r>
              <a:rPr lang="en-US" dirty="0"/>
              <a:t>v</a:t>
            </a:r>
            <a:r>
              <a:rPr lang="en-US" dirty="0" smtClean="0"/>
              <a:t>ariables due_60 due_90 and due_90plus</a:t>
            </a:r>
            <a:br>
              <a:rPr lang="en-US" dirty="0" smtClean="0"/>
            </a:br>
            <a:r>
              <a:rPr lang="en-US" dirty="0" smtClean="0"/>
              <a:t>Notice all have same frequency for last two 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2" y="2641152"/>
            <a:ext cx="1569308" cy="4216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30" y="3578834"/>
            <a:ext cx="1712578" cy="32492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922" y="2071933"/>
            <a:ext cx="1807937" cy="47561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54" y="1686596"/>
            <a:ext cx="8448082" cy="1506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" y="4192445"/>
            <a:ext cx="6924078" cy="20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600825" cy="3000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25" y="624110"/>
            <a:ext cx="49037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Create quantitative variables for all qualitative variables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3000776"/>
            <a:ext cx="7458075" cy="38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802" y="121969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Not removing outliers from </a:t>
            </a:r>
            <a:r>
              <a:rPr lang="en-US" dirty="0" err="1" smtClean="0"/>
              <a:t>open_loans</a:t>
            </a:r>
            <a:r>
              <a:rPr lang="en-US" dirty="0" smtClean="0"/>
              <a:t> and </a:t>
            </a:r>
            <a:r>
              <a:rPr lang="en-US" dirty="0" err="1" smtClean="0"/>
              <a:t>open_rsloans</a:t>
            </a:r>
            <a:r>
              <a:rPr lang="en-US" dirty="0" smtClean="0"/>
              <a:t> as we expect high number of loans are reason of NPA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1944710"/>
            <a:ext cx="2533650" cy="4896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80" y="1640984"/>
            <a:ext cx="2400300" cy="520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05" y="1698134"/>
            <a:ext cx="5467350" cy="198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180" y="2288684"/>
            <a:ext cx="22669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557" y="430927"/>
            <a:ext cx="9994006" cy="1280890"/>
          </a:xfrm>
        </p:spPr>
        <p:txBody>
          <a:bodyPr/>
          <a:lstStyle/>
          <a:p>
            <a:r>
              <a:rPr lang="en-US" dirty="0" smtClean="0"/>
              <a:t>Divide the dataset into train (70%)and test (30%)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774" y="1481072"/>
            <a:ext cx="5114663" cy="1315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485" y="3608096"/>
            <a:ext cx="7953240" cy="2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7" y="624110"/>
            <a:ext cx="9868995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ITERATION:1 </a:t>
            </a:r>
            <a:br>
              <a:rPr lang="en-US" dirty="0" smtClean="0"/>
            </a:br>
            <a:r>
              <a:rPr lang="en-US" dirty="0" smtClean="0"/>
              <a:t>Run Logistic Regression with all variables on train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17" y="2433918"/>
            <a:ext cx="9464108" cy="1396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617" y="4321550"/>
            <a:ext cx="9484406" cy="21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8383" y="0"/>
            <a:ext cx="4683616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ITERATION 1: OUTPUT</a:t>
            </a:r>
            <a:br>
              <a:rPr lang="en-US" dirty="0" smtClean="0"/>
            </a:br>
            <a:r>
              <a:rPr lang="en-US" dirty="0" smtClean="0"/>
              <a:t>All the red encircled values tell us that we are headed in the right direction. We will discuss these values in the coming sections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" y="233792"/>
            <a:ext cx="3366964" cy="6588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541" y="27277"/>
            <a:ext cx="3827212" cy="5615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542" y="5669890"/>
            <a:ext cx="3827211" cy="115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801" y="4700976"/>
            <a:ext cx="4091338" cy="11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04564" y="2690335"/>
            <a:ext cx="8800048" cy="2508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credit card company wants to build a credit scoring model, to predict the bad customers.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company has data on customers involving the details about the demographic and credit bureau variables. 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882" y="160471"/>
            <a:ext cx="10438307" cy="173668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ITERATION 2,3,4: </a:t>
            </a:r>
            <a:r>
              <a:rPr lang="en-US" sz="2800" dirty="0"/>
              <a:t> </a:t>
            </a:r>
            <a:r>
              <a:rPr lang="en-US" sz="2800" dirty="0" smtClean="0"/>
              <a:t>Removing insignificant variables by selecting the largest p value and removing one by one until all variables are significant  at  95% confidence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60" y="2089056"/>
            <a:ext cx="8933143" cy="42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94" y="314827"/>
            <a:ext cx="9877518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ITERATION </a:t>
            </a:r>
            <a:r>
              <a:rPr lang="en-US" dirty="0" smtClean="0"/>
              <a:t>5,6,7:  </a:t>
            </a:r>
            <a:r>
              <a:rPr lang="en-US" dirty="0"/>
              <a:t>Removing insignificant variables by selecting the largest p value and removing one by one until all variables are significant  at  95% confidence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4" y="1878666"/>
            <a:ext cx="7977528" cy="477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855" y="111243"/>
            <a:ext cx="8911687" cy="1280890"/>
          </a:xfrm>
        </p:spPr>
        <p:txBody>
          <a:bodyPr/>
          <a:lstStyle/>
          <a:p>
            <a:r>
              <a:rPr lang="en-US" dirty="0" smtClean="0"/>
              <a:t>Log output of ITERATION: 2,3,4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005979"/>
            <a:ext cx="8582025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8" y="3059177"/>
            <a:ext cx="8572500" cy="1775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987" y="4867835"/>
            <a:ext cx="85915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7547" y="153902"/>
            <a:ext cx="8911687" cy="1280890"/>
          </a:xfrm>
        </p:spPr>
        <p:txBody>
          <a:bodyPr/>
          <a:lstStyle/>
          <a:p>
            <a:r>
              <a:rPr lang="en-US" dirty="0"/>
              <a:t>Log output of ITERATION: </a:t>
            </a:r>
            <a:r>
              <a:rPr lang="en-US" dirty="0" smtClean="0"/>
              <a:t>5,6,7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00" y="1138237"/>
            <a:ext cx="7753350" cy="199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68" y="3128962"/>
            <a:ext cx="7381875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462" y="4842182"/>
            <a:ext cx="72009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 and Ranking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68" y="2030786"/>
            <a:ext cx="8608309" cy="40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84" y="322730"/>
            <a:ext cx="9128465" cy="4924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218" y="4626909"/>
            <a:ext cx="76485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17" y="624110"/>
            <a:ext cx="7125795" cy="1280890"/>
          </a:xfrm>
        </p:spPr>
        <p:txBody>
          <a:bodyPr/>
          <a:lstStyle/>
          <a:p>
            <a:r>
              <a:rPr lang="en-US" dirty="0" smtClean="0"/>
              <a:t>Model Validation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780" y="2133600"/>
            <a:ext cx="8078832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 the 76491 observations of the train dataset have been read and utilized for model building.</a:t>
            </a:r>
          </a:p>
          <a:p>
            <a:r>
              <a:rPr lang="en-US" sz="2000" dirty="0" smtClean="0"/>
              <a:t>Model convergence criteria is satisfied.</a:t>
            </a:r>
          </a:p>
          <a:p>
            <a:r>
              <a:rPr lang="en-US" sz="2000" dirty="0" smtClean="0"/>
              <a:t>We have achieved minimum value of AIC, SC and –log2 L for the column Intercept and covariates as compared to the previous models.</a:t>
            </a:r>
          </a:p>
          <a:p>
            <a:r>
              <a:rPr lang="en-US" sz="2000" dirty="0" smtClean="0"/>
              <a:t>Global null hypothesis that all the variables are significant is rejected accepting the alternate hypothesis that at-least one variable is significant.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0" y="159157"/>
            <a:ext cx="3174242" cy="66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341" y="2871988"/>
            <a:ext cx="6323527" cy="30392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Notice for all the variables </a:t>
            </a:r>
            <a:r>
              <a:rPr lang="en-US" sz="2000" dirty="0" err="1" smtClean="0"/>
              <a:t>Pr</a:t>
            </a:r>
            <a:r>
              <a:rPr lang="en-US" sz="2000" dirty="0" smtClean="0"/>
              <a:t> &gt; </a:t>
            </a:r>
            <a:r>
              <a:rPr lang="en-US" sz="2000" dirty="0" err="1" smtClean="0"/>
              <a:t>ChiSq</a:t>
            </a:r>
            <a:r>
              <a:rPr lang="en-US" sz="2000" dirty="0" smtClean="0"/>
              <a:t> is less than 0.05</a:t>
            </a:r>
          </a:p>
          <a:p>
            <a:r>
              <a:rPr lang="en-US" sz="2000" dirty="0" smtClean="0"/>
              <a:t>This means that all </a:t>
            </a:r>
            <a:r>
              <a:rPr lang="en-US" sz="2000" dirty="0"/>
              <a:t>the variable are significant at 95% level of confidence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68" y="0"/>
            <a:ext cx="4605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Model Validation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747752"/>
            <a:ext cx="8915400" cy="216347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achieved a high concordant percentage of 88.6</a:t>
            </a:r>
          </a:p>
          <a:p>
            <a:r>
              <a:rPr lang="en-US" sz="2000" dirty="0" smtClean="0"/>
              <a:t>Thus essentially means that for every possible combination of two observations in our dataset, the model accurately predicts 88.6% of the times as to which observation is closer to 1 and which one is closer to 0 as compared to the NPA_STATUS values.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227" y="2030506"/>
            <a:ext cx="4555764" cy="132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 4</a:t>
            </a:r>
            <a:br>
              <a:rPr lang="en-US" dirty="0" smtClean="0"/>
            </a:br>
            <a:r>
              <a:rPr lang="en-US" dirty="0" smtClean="0"/>
              <a:t>Classification/Confusion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Selecting 0.5 as the threshold ( if p&gt;0.5 then event else non-event ) in the classification matrix we will get a confusion matrix of True Negatives (TN), True Positives (TP), False Negatives (FN) and False Positives (FP)</a:t>
            </a:r>
          </a:p>
          <a:p>
            <a:r>
              <a:rPr lang="en-US" sz="2000" dirty="0" smtClean="0"/>
              <a:t>Accuracy = Correct Predictions/Total Predictions</a:t>
            </a:r>
          </a:p>
          <a:p>
            <a:r>
              <a:rPr lang="en-US" sz="2000" dirty="0" smtClean="0"/>
              <a:t>Accuracy = (TP+TN) / (TP+TN+FP+FN) = (71530+1073)/(71530+1073+450+3438)</a:t>
            </a:r>
          </a:p>
          <a:p>
            <a:r>
              <a:rPr lang="en-US" sz="2000" dirty="0" smtClean="0"/>
              <a:t>Accuracy =72603/76491 = 95%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70703"/>
              </p:ext>
            </p:extLst>
          </p:nvPr>
        </p:nvGraphicFramePr>
        <p:xfrm>
          <a:off x="2589212" y="5072725"/>
          <a:ext cx="8127999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Non-Events 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Events 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</a:t>
                      </a:r>
                      <a:r>
                        <a:rPr lang="en-US" b="1" baseline="0" dirty="0" smtClean="0"/>
                        <a:t> Non-Events (0)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Negatives  (71530)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</a:t>
                      </a:r>
                      <a:r>
                        <a:rPr lang="en-US" baseline="0" dirty="0" smtClean="0"/>
                        <a:t>Positives (450)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Actual Events (1)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Negatives  (3438)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</a:t>
                      </a:r>
                      <a:r>
                        <a:rPr lang="en-US" baseline="0" dirty="0" smtClean="0"/>
                        <a:t>Positives (1073)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02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Analyze the past behavior of customers  to gain the knowledge about the profile of customers who have a high chance of defaulting on the credit card loans. </a:t>
            </a:r>
            <a:endParaRPr lang="en-US" sz="2200" dirty="0"/>
          </a:p>
          <a:p>
            <a:r>
              <a:rPr lang="en-US" sz="2200" dirty="0" smtClean="0"/>
              <a:t>Develop a model which predicts the chances of defaulting based on </a:t>
            </a:r>
            <a:r>
              <a:rPr lang="en-US" sz="2200" dirty="0"/>
              <a:t>demographic and credit </a:t>
            </a:r>
            <a:r>
              <a:rPr lang="en-US" sz="2200" dirty="0" smtClean="0"/>
              <a:t>bureau information </a:t>
            </a:r>
            <a:r>
              <a:rPr lang="en-US" sz="2200" dirty="0"/>
              <a:t>available to </a:t>
            </a:r>
            <a:r>
              <a:rPr lang="en-US" sz="2200" dirty="0" smtClean="0"/>
              <a:t>us. </a:t>
            </a:r>
          </a:p>
          <a:p>
            <a:r>
              <a:rPr lang="en-US" sz="2200" dirty="0" smtClean="0"/>
              <a:t>Apply this knowledge to predict the chances of defaulting for the future customers</a:t>
            </a:r>
            <a:r>
              <a:rPr lang="en-US" sz="2200" dirty="0"/>
              <a:t> </a:t>
            </a:r>
            <a:r>
              <a:rPr lang="en-US" sz="2200" dirty="0" smtClean="0"/>
              <a:t>by creating a scoring model for every individual customer based on the model.</a:t>
            </a:r>
          </a:p>
          <a:p>
            <a:r>
              <a:rPr lang="en-US" sz="2200" dirty="0" smtClean="0"/>
              <a:t>Thereby letting the company to choose it’s potential customers  according to risk appetite of the business.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466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20" y="1359279"/>
            <a:ext cx="3709114" cy="3174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Validation 5 : Gain Chart</a:t>
            </a:r>
            <a:br>
              <a:rPr lang="en-US" dirty="0" smtClean="0"/>
            </a:br>
            <a:r>
              <a:rPr lang="en-US" dirty="0" smtClean="0"/>
              <a:t>Explains the gain of model over predictions of non-model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367362"/>
              </p:ext>
            </p:extLst>
          </p:nvPr>
        </p:nvGraphicFramePr>
        <p:xfrm>
          <a:off x="3765176" y="1"/>
          <a:ext cx="8426824" cy="2882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r:id="rId4" imgW="7629611" imgH="2610002" progId="Excel.Sheet.12">
                  <p:embed/>
                </p:oleObj>
              </mc:Choice>
              <mc:Fallback>
                <p:oleObj name="Worksheet" r:id="rId4" imgW="7629611" imgH="26100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5176" y="1"/>
                        <a:ext cx="8426824" cy="2882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653624"/>
              </p:ext>
            </p:extLst>
          </p:nvPr>
        </p:nvGraphicFramePr>
        <p:xfrm>
          <a:off x="4343400" y="2882585"/>
          <a:ext cx="5822576" cy="3881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61525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scoring using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36" y="2324380"/>
            <a:ext cx="9744976" cy="34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15" y="4606514"/>
            <a:ext cx="7534275" cy="1990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39" y="1360674"/>
            <a:ext cx="7867650" cy="311467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71901" y="234146"/>
            <a:ext cx="8911687" cy="1280890"/>
          </a:xfrm>
        </p:spPr>
        <p:txBody>
          <a:bodyPr/>
          <a:lstStyle/>
          <a:p>
            <a:r>
              <a:rPr lang="en-US" dirty="0" smtClean="0"/>
              <a:t>Log Output: Test set scoring using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34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0435"/>
            <a:ext cx="3215447" cy="1280890"/>
          </a:xfrm>
        </p:spPr>
        <p:txBody>
          <a:bodyPr/>
          <a:lstStyle/>
          <a:p>
            <a:pPr algn="ctr"/>
            <a:r>
              <a:rPr lang="en-US" dirty="0" smtClean="0"/>
              <a:t>Gain Chart of </a:t>
            </a:r>
            <a:br>
              <a:rPr lang="en-US" dirty="0" smtClean="0"/>
            </a:br>
            <a:r>
              <a:rPr lang="en-US" dirty="0" smtClean="0"/>
              <a:t>Test Set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492900"/>
              </p:ext>
            </p:extLst>
          </p:nvPr>
        </p:nvGraphicFramePr>
        <p:xfrm>
          <a:off x="2982046" y="0"/>
          <a:ext cx="9209954" cy="3080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Worksheet" r:id="rId4" imgW="8058350" imgH="2695651" progId="Excel.Sheet.12">
                  <p:embed/>
                </p:oleObj>
              </mc:Choice>
              <mc:Fallback>
                <p:oleObj name="Worksheet" r:id="rId4" imgW="8058350" imgH="26956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2046" y="0"/>
                        <a:ext cx="9209954" cy="3080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815940"/>
              </p:ext>
            </p:extLst>
          </p:nvPr>
        </p:nvGraphicFramePr>
        <p:xfrm>
          <a:off x="3911492" y="3080871"/>
          <a:ext cx="6039332" cy="3777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45644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file is stored in the given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The file named “</a:t>
            </a:r>
            <a:r>
              <a:rPr lang="en-US" sz="2400" b="1" dirty="0" err="1" smtClean="0"/>
              <a:t>test_decile</a:t>
            </a:r>
            <a:r>
              <a:rPr lang="en-US" sz="2400" b="1" dirty="0" smtClean="0"/>
              <a:t> .</a:t>
            </a:r>
            <a:r>
              <a:rPr lang="en-US" sz="2400" b="1" dirty="0" err="1" smtClean="0"/>
              <a:t>csv</a:t>
            </a:r>
            <a:r>
              <a:rPr lang="en-US" sz="2400" b="1" dirty="0" smtClean="0"/>
              <a:t>“ and  “train_decile.csv”  are generated as an output of the model which has a variable p_1 which gives the probability of defaulting for each and every customer.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This variable can be adjusted according to the risk appetite of the business and they can select a threshold value below </a:t>
            </a:r>
            <a:r>
              <a:rPr lang="en-US" sz="2400" b="1" dirty="0"/>
              <a:t>w</a:t>
            </a:r>
            <a:r>
              <a:rPr lang="en-US" sz="2400" b="1" dirty="0" smtClean="0"/>
              <a:t>hich they would consider issuing credit cards as risky.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8553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673" y="1584101"/>
            <a:ext cx="5451531" cy="490685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Assuming we change one factor at a time and others are kept constant.</a:t>
            </a:r>
          </a:p>
          <a:p>
            <a:r>
              <a:rPr lang="en-US" b="1" dirty="0" smtClean="0"/>
              <a:t>We will examine the resultant change in the Dependent Variable : P(Default) / 1-P(Default)</a:t>
            </a:r>
          </a:p>
          <a:p>
            <a:r>
              <a:rPr lang="en-US" b="1" dirty="0" smtClean="0"/>
              <a:t>Odds of a person defaulting on credit card loans</a:t>
            </a:r>
          </a:p>
          <a:p>
            <a:r>
              <a:rPr lang="en-US" b="1" dirty="0" err="1"/>
              <a:t>c</a:t>
            </a:r>
            <a:r>
              <a:rPr lang="en-US" b="1" dirty="0" err="1" smtClean="0"/>
              <a:t>l_util</a:t>
            </a:r>
            <a:r>
              <a:rPr lang="en-US" b="1" dirty="0" smtClean="0"/>
              <a:t> :Increase in 0.1 in the value of </a:t>
            </a:r>
            <a:r>
              <a:rPr lang="en-US" b="1" dirty="0" err="1" smtClean="0"/>
              <a:t>cl_util</a:t>
            </a:r>
            <a:r>
              <a:rPr lang="en-US" b="1" dirty="0" smtClean="0"/>
              <a:t> will result into an increase of (5.98^0.1=1.19) 19% in the odds of defaulting.</a:t>
            </a:r>
          </a:p>
          <a:p>
            <a:r>
              <a:rPr lang="en-US" b="1" dirty="0" smtClean="0"/>
              <a:t>Age25: A customer of age less than 25 is 31% more likely to default as compared to a 25-40 aged customer.</a:t>
            </a:r>
          </a:p>
          <a:p>
            <a:r>
              <a:rPr lang="en-US" b="1" dirty="0" smtClean="0"/>
              <a:t> Age55: A </a:t>
            </a:r>
            <a:r>
              <a:rPr lang="en-US" b="1" dirty="0"/>
              <a:t>customer of age </a:t>
            </a:r>
            <a:r>
              <a:rPr lang="en-US" b="1" dirty="0" smtClean="0"/>
              <a:t>40-55 is 12% less likely </a:t>
            </a:r>
            <a:r>
              <a:rPr lang="en-US" b="1" dirty="0"/>
              <a:t>to default as compared to a 25-40 aged customer</a:t>
            </a:r>
            <a:r>
              <a:rPr lang="en-US" b="1" dirty="0" smtClean="0"/>
              <a:t>.</a:t>
            </a:r>
          </a:p>
          <a:p>
            <a:r>
              <a:rPr lang="en-US" b="1" dirty="0"/>
              <a:t> </a:t>
            </a:r>
            <a:r>
              <a:rPr lang="en-US" b="1" dirty="0" smtClean="0"/>
              <a:t>Age70: A </a:t>
            </a:r>
            <a:r>
              <a:rPr lang="en-US" b="1" dirty="0"/>
              <a:t>customer of age </a:t>
            </a:r>
            <a:r>
              <a:rPr lang="en-US" b="1" dirty="0" smtClean="0"/>
              <a:t>55-70 </a:t>
            </a:r>
            <a:r>
              <a:rPr lang="en-US" b="1" dirty="0"/>
              <a:t>is </a:t>
            </a:r>
            <a:r>
              <a:rPr lang="en-US" b="1" dirty="0" smtClean="0"/>
              <a:t>40% </a:t>
            </a:r>
            <a:r>
              <a:rPr lang="en-US" b="1" dirty="0"/>
              <a:t>less likely to default as compared to a 25-40 aged customer.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04" y="115910"/>
            <a:ext cx="5624299" cy="66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5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647" y="257577"/>
            <a:ext cx="9981127" cy="624625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Age85: A </a:t>
            </a:r>
            <a:r>
              <a:rPr lang="en-US" b="1" dirty="0"/>
              <a:t>customer of age  </a:t>
            </a:r>
            <a:r>
              <a:rPr lang="en-US" b="1" dirty="0" smtClean="0"/>
              <a:t>70-85 </a:t>
            </a:r>
            <a:r>
              <a:rPr lang="en-US" b="1" dirty="0"/>
              <a:t>is </a:t>
            </a:r>
            <a:r>
              <a:rPr lang="en-US" b="1" dirty="0" smtClean="0"/>
              <a:t>45% </a:t>
            </a:r>
            <a:r>
              <a:rPr lang="en-US" b="1" dirty="0"/>
              <a:t>less likely to default as compared to a 25-40 aged </a:t>
            </a:r>
            <a:r>
              <a:rPr lang="en-US" b="1" dirty="0" smtClean="0"/>
              <a:t>customer</a:t>
            </a:r>
          </a:p>
          <a:p>
            <a:r>
              <a:rPr lang="en-US" b="1" dirty="0" smtClean="0"/>
              <a:t>Inc2 : A person earning between 1000-2500 is 43% more likely to default on a loan as compared to a person earning less than 500 or in the range of 5000-10000</a:t>
            </a:r>
          </a:p>
          <a:p>
            <a:r>
              <a:rPr lang="en-US" b="1" dirty="0" smtClean="0"/>
              <a:t>In3 :</a:t>
            </a:r>
            <a:r>
              <a:rPr lang="en-US" b="1" dirty="0"/>
              <a:t>A person earning between </a:t>
            </a:r>
            <a:r>
              <a:rPr lang="en-US" b="1" dirty="0" smtClean="0"/>
              <a:t>2500-5000 </a:t>
            </a:r>
            <a:r>
              <a:rPr lang="en-US" b="1" dirty="0"/>
              <a:t>is </a:t>
            </a:r>
            <a:r>
              <a:rPr lang="en-US" b="1" dirty="0" smtClean="0"/>
              <a:t>28.6% </a:t>
            </a:r>
            <a:r>
              <a:rPr lang="en-US" b="1" dirty="0"/>
              <a:t>more likely to default on a loan as compared to a person earning less than 500 or in the range of </a:t>
            </a:r>
            <a:r>
              <a:rPr lang="en-US" b="1" dirty="0" smtClean="0"/>
              <a:t>5000-10000</a:t>
            </a:r>
          </a:p>
          <a:p>
            <a:r>
              <a:rPr lang="en-US" b="1" dirty="0" smtClean="0"/>
              <a:t>In5: A </a:t>
            </a:r>
            <a:r>
              <a:rPr lang="en-US" b="1" dirty="0"/>
              <a:t>person earning between </a:t>
            </a:r>
            <a:r>
              <a:rPr lang="en-US" b="1" dirty="0" smtClean="0"/>
              <a:t>10,000-20,000 </a:t>
            </a:r>
            <a:r>
              <a:rPr lang="en-US" b="1" dirty="0"/>
              <a:t>is </a:t>
            </a:r>
            <a:r>
              <a:rPr lang="en-US" b="1" dirty="0" smtClean="0"/>
              <a:t>20% less likely </a:t>
            </a:r>
            <a:r>
              <a:rPr lang="en-US" b="1" dirty="0"/>
              <a:t>to default on a loan as compared to a person earning less than 500 or in the range of </a:t>
            </a:r>
            <a:r>
              <a:rPr lang="en-US" b="1" dirty="0" smtClean="0"/>
              <a:t>5000-10000</a:t>
            </a:r>
          </a:p>
          <a:p>
            <a:r>
              <a:rPr lang="en-US" b="1" dirty="0" smtClean="0"/>
              <a:t>Male: Male customer are 36% more likely to default as compared to female customers</a:t>
            </a:r>
          </a:p>
          <a:p>
            <a:r>
              <a:rPr lang="en-US" b="1" dirty="0" smtClean="0"/>
              <a:t>North: A person from north is 16 times more likely to default as compared to a person living in central region.</a:t>
            </a:r>
          </a:p>
          <a:p>
            <a:r>
              <a:rPr lang="en-US" b="1" dirty="0" smtClean="0"/>
              <a:t>East: </a:t>
            </a:r>
            <a:r>
              <a:rPr lang="en-US" b="1" dirty="0"/>
              <a:t>A person from </a:t>
            </a:r>
            <a:r>
              <a:rPr lang="en-US" b="1" dirty="0" smtClean="0"/>
              <a:t>east is 5.8 </a:t>
            </a:r>
            <a:r>
              <a:rPr lang="en-US" b="1" dirty="0"/>
              <a:t>times more likely to default as compared to a person living in central region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South: </a:t>
            </a:r>
            <a:r>
              <a:rPr lang="en-US" b="1" dirty="0"/>
              <a:t>A person from </a:t>
            </a:r>
            <a:r>
              <a:rPr lang="en-US" b="1" dirty="0" smtClean="0"/>
              <a:t>south is 8.5 </a:t>
            </a:r>
            <a:r>
              <a:rPr lang="en-US" b="1" dirty="0"/>
              <a:t>times more likely to default as compared to a person living in central region.</a:t>
            </a:r>
            <a:endParaRPr lang="en-US" b="1" dirty="0" smtClean="0"/>
          </a:p>
          <a:p>
            <a:r>
              <a:rPr lang="en-US" b="1" dirty="0" smtClean="0"/>
              <a:t>West:</a:t>
            </a:r>
            <a:r>
              <a:rPr lang="en-US" b="1" dirty="0"/>
              <a:t> A person from </a:t>
            </a:r>
            <a:r>
              <a:rPr lang="en-US" b="1" dirty="0" smtClean="0"/>
              <a:t>west is 46 </a:t>
            </a:r>
            <a:r>
              <a:rPr lang="en-US" b="1" dirty="0"/>
              <a:t>times more likely to default as compared to a person living in central region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Ownhouse</a:t>
            </a:r>
            <a:r>
              <a:rPr lang="en-US" b="1" dirty="0" smtClean="0"/>
              <a:t>: A person having his own house is 36% less likely to default as compared to a person living in rented house.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59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163" y="206061"/>
            <a:ext cx="9994006" cy="650383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On-officer: A non-officer is 61% more likely to default as compared to officer1 or officer3 or self employed person</a:t>
            </a:r>
          </a:p>
          <a:p>
            <a:r>
              <a:rPr lang="en-US" b="1" dirty="0" smtClean="0"/>
              <a:t>Officer2: A officer-2  </a:t>
            </a:r>
            <a:r>
              <a:rPr lang="en-US" b="1" dirty="0"/>
              <a:t>is </a:t>
            </a:r>
            <a:r>
              <a:rPr lang="en-US" b="1" dirty="0" smtClean="0"/>
              <a:t>2.4 times </a:t>
            </a:r>
            <a:r>
              <a:rPr lang="en-US" b="1" dirty="0"/>
              <a:t>more likely to default as compared to officer1 or officer3 or self employed person</a:t>
            </a:r>
            <a:endParaRPr lang="en-US" b="1" dirty="0" smtClean="0"/>
          </a:p>
          <a:p>
            <a:r>
              <a:rPr lang="en-US" b="1" dirty="0" smtClean="0"/>
              <a:t>Post grad : A post graduated person is 66% more likely to default as compared to a professional educated person</a:t>
            </a:r>
          </a:p>
          <a:p>
            <a:r>
              <a:rPr lang="en-US" b="1" dirty="0" smtClean="0"/>
              <a:t>Matric :</a:t>
            </a:r>
            <a:r>
              <a:rPr lang="en-US" b="1" dirty="0"/>
              <a:t> A </a:t>
            </a:r>
            <a:r>
              <a:rPr lang="en-US" b="1" dirty="0" smtClean="0"/>
              <a:t>matric pass person </a:t>
            </a:r>
            <a:r>
              <a:rPr lang="en-US" b="1" dirty="0"/>
              <a:t>is </a:t>
            </a:r>
            <a:r>
              <a:rPr lang="en-US" b="1" dirty="0" smtClean="0"/>
              <a:t>4.5 times  </a:t>
            </a:r>
            <a:r>
              <a:rPr lang="en-US" b="1" dirty="0"/>
              <a:t>more likely to default as compared to a professional educated person</a:t>
            </a:r>
            <a:endParaRPr lang="en-US" b="1" dirty="0" smtClean="0"/>
          </a:p>
          <a:p>
            <a:r>
              <a:rPr lang="en-US" b="1" dirty="0" smtClean="0"/>
              <a:t>PhD: </a:t>
            </a:r>
            <a:r>
              <a:rPr lang="en-US" b="1" dirty="0"/>
              <a:t>A </a:t>
            </a:r>
            <a:r>
              <a:rPr lang="en-US" b="1" dirty="0" smtClean="0"/>
              <a:t>PhD </a:t>
            </a:r>
            <a:r>
              <a:rPr lang="en-US" b="1" dirty="0"/>
              <a:t>person </a:t>
            </a:r>
            <a:r>
              <a:rPr lang="en-US" b="1" dirty="0" smtClean="0"/>
              <a:t>is 3.6 times </a:t>
            </a:r>
            <a:r>
              <a:rPr lang="en-US" b="1" dirty="0"/>
              <a:t>more likely to default as compared to a professional educated person</a:t>
            </a:r>
            <a:endParaRPr lang="en-US" b="1" dirty="0" smtClean="0"/>
          </a:p>
          <a:p>
            <a:r>
              <a:rPr lang="en-US" b="1" dirty="0" smtClean="0"/>
              <a:t>Debt Ratio: A 0.1 increase in debt ratio will increase the chances of defaulting by 3% (1.39^0.1=1.033)</a:t>
            </a:r>
          </a:p>
          <a:p>
            <a:r>
              <a:rPr lang="en-US" b="1" dirty="0" smtClean="0"/>
              <a:t>Due_60 : A unit increase in no of times a person has delayed the payments by 30-60 days (but not worse) will increase the odds of defaulting by 56%.</a:t>
            </a:r>
          </a:p>
          <a:p>
            <a:r>
              <a:rPr lang="en-US" b="1" dirty="0" smtClean="0"/>
              <a:t>Due_90 : </a:t>
            </a:r>
            <a:r>
              <a:rPr lang="en-US" b="1" dirty="0"/>
              <a:t>A unit increase in no of times a person has delayed the payments by </a:t>
            </a:r>
            <a:r>
              <a:rPr lang="en-US" b="1" dirty="0" smtClean="0"/>
              <a:t>60-90 days</a:t>
            </a:r>
            <a:r>
              <a:rPr lang="en-US" b="1" dirty="0"/>
              <a:t> (but not worse)</a:t>
            </a:r>
            <a:r>
              <a:rPr lang="en-US" b="1" dirty="0" smtClean="0"/>
              <a:t> </a:t>
            </a:r>
            <a:r>
              <a:rPr lang="en-US" b="1" dirty="0"/>
              <a:t>will increase the odds of defaulting by </a:t>
            </a:r>
            <a:r>
              <a:rPr lang="en-US" b="1" dirty="0" smtClean="0"/>
              <a:t>88%.</a:t>
            </a:r>
          </a:p>
          <a:p>
            <a:r>
              <a:rPr lang="en-US" b="1" dirty="0" smtClean="0"/>
              <a:t>Due_90plus :</a:t>
            </a:r>
            <a:r>
              <a:rPr lang="en-US" b="1" dirty="0"/>
              <a:t>A unit increase in no of times a person has delayed the payments by </a:t>
            </a:r>
            <a:r>
              <a:rPr lang="en-US" b="1" dirty="0" smtClean="0"/>
              <a:t>more than 90days will </a:t>
            </a:r>
            <a:r>
              <a:rPr lang="en-US" b="1" dirty="0"/>
              <a:t>increase the odds of defaulting by </a:t>
            </a:r>
            <a:r>
              <a:rPr lang="en-US" b="1" dirty="0" smtClean="0"/>
              <a:t>211%.</a:t>
            </a:r>
          </a:p>
          <a:p>
            <a:r>
              <a:rPr lang="en-US" b="1" dirty="0" smtClean="0"/>
              <a:t>Open Loans :A unit increase in number of open loans of a person will increase his chances of defaulting by 3.1%</a:t>
            </a:r>
          </a:p>
          <a:p>
            <a:r>
              <a:rPr lang="en-US" b="1" dirty="0" smtClean="0"/>
              <a:t>Open Real Estate Loans : </a:t>
            </a:r>
            <a:r>
              <a:rPr lang="en-US" b="1" dirty="0"/>
              <a:t>A unit increase in number of open </a:t>
            </a:r>
            <a:r>
              <a:rPr lang="en-US" b="1" dirty="0" smtClean="0"/>
              <a:t>real estate loans </a:t>
            </a:r>
            <a:r>
              <a:rPr lang="en-US" b="1" dirty="0"/>
              <a:t>of a person will increase his chances of defaulting by </a:t>
            </a:r>
            <a:r>
              <a:rPr lang="en-US" b="1" dirty="0" smtClean="0"/>
              <a:t>4.7%</a:t>
            </a:r>
          </a:p>
          <a:p>
            <a:r>
              <a:rPr lang="en-US" b="1" dirty="0" smtClean="0"/>
              <a:t>Dependents: </a:t>
            </a:r>
            <a:r>
              <a:rPr lang="en-US" b="1" dirty="0"/>
              <a:t>A unit increase in number of open </a:t>
            </a:r>
            <a:r>
              <a:rPr lang="en-US" b="1" dirty="0" smtClean="0"/>
              <a:t>dependents of </a:t>
            </a:r>
            <a:r>
              <a:rPr lang="en-US" b="1" dirty="0"/>
              <a:t>a person will increase his chances of defaulting by</a:t>
            </a:r>
            <a:r>
              <a:rPr lang="en-US" b="1" dirty="0" smtClean="0"/>
              <a:t> 5%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2685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677" y="1828800"/>
            <a:ext cx="8911687" cy="2690611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Thank You </a:t>
            </a:r>
            <a:br>
              <a:rPr lang="en-US" sz="7200" dirty="0" smtClean="0"/>
            </a:br>
            <a:r>
              <a:rPr lang="en-US" sz="7200" dirty="0"/>
              <a:t>&amp;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 smtClean="0"/>
              <a:t>Have a Nice Day!!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2739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Dependent variable is NPA_STATUS which is a binary variable and can only take value as 1or 0</a:t>
            </a:r>
          </a:p>
          <a:p>
            <a:r>
              <a:rPr lang="en-US" sz="2200" dirty="0"/>
              <a:t>NPA_STATUS </a:t>
            </a:r>
            <a:r>
              <a:rPr lang="en-US" sz="2200" dirty="0" smtClean="0"/>
              <a:t>=1 indicates the customer has defaulted</a:t>
            </a:r>
          </a:p>
          <a:p>
            <a:r>
              <a:rPr lang="en-US" sz="2200" dirty="0"/>
              <a:t>NPA_STATUS </a:t>
            </a:r>
            <a:r>
              <a:rPr lang="en-US" sz="2200" dirty="0" smtClean="0"/>
              <a:t>=0 indicates the customer has not defaulted</a:t>
            </a:r>
          </a:p>
          <a:p>
            <a:r>
              <a:rPr lang="en-US" sz="2200" dirty="0" smtClean="0"/>
              <a:t>Since it is a binary variable we will use logistic regression to predict the values of NPA_STATUS based on the various demographic and credit bureau variables.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654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Extraction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21" y="1599761"/>
            <a:ext cx="7918865" cy="129159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92925" y="427936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Check contents of the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31" y="3267373"/>
            <a:ext cx="10909469" cy="30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3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24" y="888754"/>
            <a:ext cx="8583054" cy="5969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4325" y="61570"/>
            <a:ext cx="6740186" cy="1200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defTabSz="457200">
              <a:spcBef>
                <a:spcPct val="0"/>
              </a:spcBef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590" y="61570"/>
            <a:ext cx="4697228" cy="8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258" y="145808"/>
            <a:ext cx="10185009" cy="1280890"/>
          </a:xfrm>
        </p:spPr>
        <p:txBody>
          <a:bodyPr/>
          <a:lstStyle/>
          <a:p>
            <a:pPr algn="ctr"/>
            <a:r>
              <a:rPr lang="en-US" dirty="0" smtClean="0"/>
              <a:t>Change long names to short and readable names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733" y="786253"/>
            <a:ext cx="9053714" cy="2552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33" y="3579055"/>
            <a:ext cx="9053714" cy="32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003" y="624110"/>
            <a:ext cx="9633609" cy="1280890"/>
          </a:xfrm>
        </p:spPr>
        <p:txBody>
          <a:bodyPr/>
          <a:lstStyle/>
          <a:p>
            <a:r>
              <a:rPr lang="en-US" dirty="0" smtClean="0"/>
              <a:t>Change data-type of numeric variable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32" y="2616590"/>
            <a:ext cx="10187500" cy="19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640</TotalTime>
  <Words>1506</Words>
  <Application>Microsoft Office PowerPoint</Application>
  <PresentationFormat>Custom</PresentationFormat>
  <Paragraphs>125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Wisp</vt:lpstr>
      <vt:lpstr>Worksheet</vt:lpstr>
      <vt:lpstr> Case study: Credit Scoring Model</vt:lpstr>
      <vt:lpstr>Title of Contents</vt:lpstr>
      <vt:lpstr>Introduction</vt:lpstr>
      <vt:lpstr>Problem Statement</vt:lpstr>
      <vt:lpstr>Solution Design</vt:lpstr>
      <vt:lpstr>Data Extraction </vt:lpstr>
      <vt:lpstr>PowerPoint Presentation</vt:lpstr>
      <vt:lpstr>Change long names to short and readable names</vt:lpstr>
      <vt:lpstr>Change data-type of numeric variable</vt:lpstr>
      <vt:lpstr>Check the duplicate columns of income</vt:lpstr>
      <vt:lpstr>Delete the duplicate variable</vt:lpstr>
      <vt:lpstr>Check variable NPA_STATUS</vt:lpstr>
      <vt:lpstr>Remove missing value from NPA_Status</vt:lpstr>
      <vt:lpstr>Check variable cl_util: Notice it has values greater than 1</vt:lpstr>
      <vt:lpstr>Remove the values of cl_util greater than 1 as we know that credit limit utilization cannot exceed the credit limit</vt:lpstr>
      <vt:lpstr>Check variable age Notice 0 values</vt:lpstr>
      <vt:lpstr>Remove 0 and create bins of age</vt:lpstr>
      <vt:lpstr>PowerPoint Presentation</vt:lpstr>
      <vt:lpstr>Check variable debtratio: Notice values &gt;=1</vt:lpstr>
      <vt:lpstr>Remove values &gt;= 1 as total expenditure(debt/alimony/living costs)cannot exceed the income</vt:lpstr>
      <vt:lpstr>Remove missing values from income and create bins</vt:lpstr>
      <vt:lpstr>Inc1 , Inc8 and Inc9 can be considered as outliers</vt:lpstr>
      <vt:lpstr>Remove outliers and create dummy variable for Income</vt:lpstr>
      <vt:lpstr>Check variables due_60 due_90 and due_90plus Notice all have same frequency for last two values</vt:lpstr>
      <vt:lpstr>Create quantitative variables for all qualitative variables</vt:lpstr>
      <vt:lpstr>Not removing outliers from open_loans and open_rsloans as we expect high number of loans are reason of NPA</vt:lpstr>
      <vt:lpstr>Divide the dataset into train (70%)and test (30%)</vt:lpstr>
      <vt:lpstr>ITERATION:1  Run Logistic Regression with all variables on train data</vt:lpstr>
      <vt:lpstr> ITERATION 1: OUTPUT All the red encircled values tell us that we are headed in the right direction. We will discuss these values in the coming sections</vt:lpstr>
      <vt:lpstr>ITERATION 2,3,4:  Removing insignificant variables by selecting the largest p value and removing one by one until all variables are significant  at  95% confidence </vt:lpstr>
      <vt:lpstr>ITERATION 5,6,7:  Removing insignificant variables by selecting the largest p value and removing one by one until all variables are significant  at  95% confidence </vt:lpstr>
      <vt:lpstr>Log output of ITERATION: 2,3,4</vt:lpstr>
      <vt:lpstr>Log output of ITERATION: 5,6,7</vt:lpstr>
      <vt:lpstr>Final Model and Ranking</vt:lpstr>
      <vt:lpstr>PowerPoint Presentation</vt:lpstr>
      <vt:lpstr>Model Validation -1</vt:lpstr>
      <vt:lpstr>Model Validation 2</vt:lpstr>
      <vt:lpstr>       Model Validation 3</vt:lpstr>
      <vt:lpstr>Model Validation 4 Classification/Confusion matrix</vt:lpstr>
      <vt:lpstr>Model Validation 5 : Gain Chart Explains the gain of model over predictions of non-model</vt:lpstr>
      <vt:lpstr>Test set scoring using model</vt:lpstr>
      <vt:lpstr>Log Output: Test set scoring using model</vt:lpstr>
      <vt:lpstr>Gain Chart of  Test Set</vt:lpstr>
      <vt:lpstr>Scoring file is stored in the given path</vt:lpstr>
      <vt:lpstr>Interpretation</vt:lpstr>
      <vt:lpstr>PowerPoint Presentation</vt:lpstr>
      <vt:lpstr>PowerPoint Presentation</vt:lpstr>
      <vt:lpstr>Thank You  &amp; Have a Nice Day!!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Jig14480</dc:creator>
  <cp:lastModifiedBy>admin</cp:lastModifiedBy>
  <cp:revision>90</cp:revision>
  <dcterms:created xsi:type="dcterms:W3CDTF">2017-05-24T16:07:07Z</dcterms:created>
  <dcterms:modified xsi:type="dcterms:W3CDTF">2017-06-25T09:29:22Z</dcterms:modified>
</cp:coreProperties>
</file>