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57" r:id="rId6"/>
    <p:sldId id="259" r:id="rId7"/>
    <p:sldId id="260" r:id="rId8"/>
    <p:sldId id="258" r:id="rId9"/>
    <p:sldId id="261" r:id="rId10"/>
    <p:sldId id="265" r:id="rId11"/>
    <p:sldId id="266" r:id="rId12"/>
    <p:sldId id="267" r:id="rId13"/>
    <p:sldId id="268" r:id="rId14"/>
    <p:sldId id="269" r:id="rId15"/>
    <p:sldId id="270" r:id="rId16"/>
    <p:sldId id="271" r:id="rId17"/>
    <p:sldId id="276" r:id="rId18"/>
    <p:sldId id="274" r:id="rId19"/>
    <p:sldId id="272" r:id="rId20"/>
    <p:sldId id="277" r:id="rId21"/>
    <p:sldId id="275" r:id="rId22"/>
    <p:sldId id="273"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aseline="0" dirty="0"/>
              <a:t>Purpose of taking Loan</a:t>
            </a:r>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Sheet1!$C$6:$C$10</c:f>
              <c:strCache>
                <c:ptCount val="5"/>
                <c:pt idx="0">
                  <c:v>debt_consolidation</c:v>
                </c:pt>
                <c:pt idx="1">
                  <c:v>other</c:v>
                </c:pt>
                <c:pt idx="2">
                  <c:v>credit_card</c:v>
                </c:pt>
                <c:pt idx="3">
                  <c:v>home_improvement</c:v>
                </c:pt>
                <c:pt idx="4">
                  <c:v>major_purchase</c:v>
                </c:pt>
              </c:strCache>
            </c:strRef>
          </c:cat>
          <c:val>
            <c:numRef>
              <c:f>Sheet1!$D$6:$D$10</c:f>
              <c:numCache>
                <c:formatCode>General</c:formatCode>
                <c:ptCount val="5"/>
                <c:pt idx="0">
                  <c:v>43.02</c:v>
                </c:pt>
                <c:pt idx="1">
                  <c:v>31.03</c:v>
                </c:pt>
                <c:pt idx="2">
                  <c:v>13.01</c:v>
                </c:pt>
                <c:pt idx="3">
                  <c:v>6.85</c:v>
                </c:pt>
                <c:pt idx="4">
                  <c:v>6.08</c:v>
                </c:pt>
              </c:numCache>
            </c:numRef>
          </c:val>
        </c:ser>
        <c:dLbls>
          <c:showLegendKey val="0"/>
          <c:showVal val="0"/>
          <c:showCatName val="0"/>
          <c:showSerName val="0"/>
          <c:showPercent val="0"/>
          <c:showBubbleSize val="0"/>
          <c:showLeaderLines val="1"/>
        </c:dLbls>
        <c:firstSliceAng val="9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2B6453-DC83-4AAE-8838-CA1C9F838DB1}"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48274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B6453-DC83-4AAE-8838-CA1C9F838DB1}"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24019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B6453-DC83-4AAE-8838-CA1C9F838DB1}"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56193A-58B4-4019-A0C6-0E094661F86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6031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A2B6453-DC83-4AAE-8838-CA1C9F838DB1}" type="datetimeFigureOut">
              <a:rPr lang="en-US" smtClean="0"/>
              <a:t>25-Jun-17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2969651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A2B6453-DC83-4AAE-8838-CA1C9F838DB1}" type="datetimeFigureOut">
              <a:rPr lang="en-US" smtClean="0"/>
              <a:t>25-Jun-17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56193A-58B4-4019-A0C6-0E094661F86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5008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A2B6453-DC83-4AAE-8838-CA1C9F838DB1}" type="datetimeFigureOut">
              <a:rPr lang="en-US" smtClean="0"/>
              <a:t>25-Jun-17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345349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2B6453-DC83-4AAE-8838-CA1C9F838DB1}"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226327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2B6453-DC83-4AAE-8838-CA1C9F838DB1}"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249964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2B6453-DC83-4AAE-8838-CA1C9F838DB1}"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315453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B6453-DC83-4AAE-8838-CA1C9F838DB1}"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307402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2B6453-DC83-4AAE-8838-CA1C9F838DB1}" type="datetimeFigureOut">
              <a:rPr lang="en-US" smtClean="0"/>
              <a:t>25-Jun-17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226716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2B6453-DC83-4AAE-8838-CA1C9F838DB1}" type="datetimeFigureOut">
              <a:rPr lang="en-US" smtClean="0"/>
              <a:t>25-Jun-17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269792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2B6453-DC83-4AAE-8838-CA1C9F838DB1}" type="datetimeFigureOut">
              <a:rPr lang="en-US" smtClean="0"/>
              <a:t>25-Jun-17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149795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B6453-DC83-4AAE-8838-CA1C9F838DB1}" type="datetimeFigureOut">
              <a:rPr lang="en-US" smtClean="0"/>
              <a:t>25-Jun-17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126211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B6453-DC83-4AAE-8838-CA1C9F838DB1}" type="datetimeFigureOut">
              <a:rPr lang="en-US" smtClean="0"/>
              <a:t>25-Jun-17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214914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B6453-DC83-4AAE-8838-CA1C9F838DB1}" type="datetimeFigureOut">
              <a:rPr lang="en-US" smtClean="0"/>
              <a:t>25-Jun-17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56193A-58B4-4019-A0C6-0E094661F86F}" type="slidenum">
              <a:rPr lang="en-US" smtClean="0"/>
              <a:t>‹#›</a:t>
            </a:fld>
            <a:endParaRPr lang="en-US"/>
          </a:p>
        </p:txBody>
      </p:sp>
    </p:spTree>
    <p:extLst>
      <p:ext uri="{BB962C8B-B14F-4D97-AF65-F5344CB8AC3E}">
        <p14:creationId xmlns:p14="http://schemas.microsoft.com/office/powerpoint/2010/main" val="225393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2B6453-DC83-4AAE-8838-CA1C9F838DB1}" type="datetimeFigureOut">
              <a:rPr lang="en-US" smtClean="0"/>
              <a:t>25-Jun-17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56193A-58B4-4019-A0C6-0E094661F86F}" type="slidenum">
              <a:rPr lang="en-US" smtClean="0"/>
              <a:t>‹#›</a:t>
            </a:fld>
            <a:endParaRPr lang="en-US"/>
          </a:p>
        </p:txBody>
      </p:sp>
    </p:spTree>
    <p:extLst>
      <p:ext uri="{BB962C8B-B14F-4D97-AF65-F5344CB8AC3E}">
        <p14:creationId xmlns:p14="http://schemas.microsoft.com/office/powerpoint/2010/main" val="2534841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8605" y="1690352"/>
            <a:ext cx="8915399" cy="2262781"/>
          </a:xfrm>
        </p:spPr>
        <p:txBody>
          <a:bodyPr/>
          <a:lstStyle/>
          <a:p>
            <a:pPr algn="ctr"/>
            <a:r>
              <a:rPr lang="en-US" dirty="0" smtClean="0"/>
              <a:t>Loans Data Analysis</a:t>
            </a:r>
            <a:endParaRPr lang="en-US" dirty="0"/>
          </a:p>
        </p:txBody>
      </p:sp>
      <p:sp>
        <p:nvSpPr>
          <p:cNvPr id="3" name="Subtitle 2"/>
          <p:cNvSpPr>
            <a:spLocks noGrp="1"/>
          </p:cNvSpPr>
          <p:nvPr>
            <p:ph type="subTitle" idx="1"/>
          </p:nvPr>
        </p:nvSpPr>
        <p:spPr/>
        <p:txBody>
          <a:bodyPr>
            <a:normAutofit/>
          </a:bodyPr>
          <a:lstStyle/>
          <a:p>
            <a:pPr algn="r"/>
            <a:r>
              <a:rPr lang="en-US" sz="2000" b="1" dirty="0" smtClean="0"/>
              <a:t>Submitted By: </a:t>
            </a:r>
            <a:r>
              <a:rPr lang="en-US" sz="2000" b="1" dirty="0" err="1" smtClean="0"/>
              <a:t>Digant</a:t>
            </a:r>
            <a:r>
              <a:rPr lang="en-US" sz="2000" b="1" dirty="0" smtClean="0"/>
              <a:t> </a:t>
            </a:r>
            <a:r>
              <a:rPr lang="en-US" sz="2000" b="1" dirty="0" err="1" smtClean="0"/>
              <a:t>Vaibhav</a:t>
            </a:r>
            <a:r>
              <a:rPr lang="en-US" sz="2000" b="1" dirty="0" smtClean="0"/>
              <a:t> </a:t>
            </a:r>
            <a:r>
              <a:rPr lang="en-US" sz="2000" b="1" dirty="0" smtClean="0"/>
              <a:t>Gupta</a:t>
            </a:r>
            <a:endParaRPr lang="en-US" sz="2000" b="1" dirty="0" smtClean="0"/>
          </a:p>
        </p:txBody>
      </p:sp>
    </p:spTree>
    <p:extLst>
      <p:ext uri="{BB962C8B-B14F-4D97-AF65-F5344CB8AC3E}">
        <p14:creationId xmlns:p14="http://schemas.microsoft.com/office/powerpoint/2010/main" val="3956036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Q6)</a:t>
            </a:r>
            <a:r>
              <a:rPr lang="en-IN" dirty="0"/>
              <a:t> How does the average grant rate differ by income levels </a:t>
            </a:r>
            <a:endParaRPr lang="en-US" dirty="0"/>
          </a:p>
        </p:txBody>
      </p:sp>
      <p:sp>
        <p:nvSpPr>
          <p:cNvPr id="3" name="Content Placeholder 2"/>
          <p:cNvSpPr>
            <a:spLocks noGrp="1"/>
          </p:cNvSpPr>
          <p:nvPr>
            <p:ph idx="1"/>
          </p:nvPr>
        </p:nvSpPr>
        <p:spPr/>
        <p:txBody>
          <a:bodyPr/>
          <a:lstStyle/>
          <a:p>
            <a:r>
              <a:rPr lang="en-US" dirty="0" smtClean="0"/>
              <a:t>Answer:</a:t>
            </a:r>
          </a:p>
          <a:p>
            <a:r>
              <a:rPr lang="en-US" b="1" i="1" dirty="0" smtClean="0"/>
              <a:t>The average grant rate uniformly </a:t>
            </a:r>
          </a:p>
          <a:p>
            <a:pPr marL="0" indent="0">
              <a:buNone/>
            </a:pPr>
            <a:r>
              <a:rPr lang="en-US" b="1" i="1" dirty="0" smtClean="0"/>
              <a:t>	increases as the income level </a:t>
            </a:r>
          </a:p>
          <a:p>
            <a:pPr marL="0" indent="0">
              <a:buNone/>
            </a:pPr>
            <a:r>
              <a:rPr lang="en-US" b="1" i="1" dirty="0"/>
              <a:t>	</a:t>
            </a:r>
            <a:r>
              <a:rPr lang="en-US" b="1" i="1" dirty="0" smtClean="0"/>
              <a:t>increases </a:t>
            </a:r>
            <a:r>
              <a:rPr lang="en-US" b="1" i="1" dirty="0"/>
              <a:t>e</a:t>
            </a:r>
            <a:r>
              <a:rPr lang="en-US" b="1" i="1" dirty="0" smtClean="0"/>
              <a:t>xcept for the </a:t>
            </a:r>
          </a:p>
          <a:p>
            <a:pPr marL="0" indent="0">
              <a:buNone/>
            </a:pPr>
            <a:r>
              <a:rPr lang="en-US" b="1" i="1" dirty="0"/>
              <a:t>	</a:t>
            </a:r>
            <a:r>
              <a:rPr lang="en-US" b="1" i="1" dirty="0" smtClean="0"/>
              <a:t>interval 126k-168k.</a:t>
            </a:r>
            <a:endParaRPr lang="en-US" b="1" i="1" dirty="0"/>
          </a:p>
        </p:txBody>
      </p:sp>
      <p:pic>
        <p:nvPicPr>
          <p:cNvPr id="4" name="Picture 3"/>
          <p:cNvPicPr>
            <a:picLocks noChangeAspect="1"/>
          </p:cNvPicPr>
          <p:nvPr/>
        </p:nvPicPr>
        <p:blipFill>
          <a:blip r:embed="rId2"/>
          <a:stretch>
            <a:fillRect/>
          </a:stretch>
        </p:blipFill>
        <p:spPr>
          <a:xfrm>
            <a:off x="7046912" y="2309532"/>
            <a:ext cx="3033713" cy="3225720"/>
          </a:xfrm>
          <a:prstGeom prst="rect">
            <a:avLst/>
          </a:prstGeom>
        </p:spPr>
      </p:pic>
    </p:spTree>
    <p:extLst>
      <p:ext uri="{BB962C8B-B14F-4D97-AF65-F5344CB8AC3E}">
        <p14:creationId xmlns:p14="http://schemas.microsoft.com/office/powerpoint/2010/main" val="94057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981" y="656822"/>
            <a:ext cx="10251582" cy="1248177"/>
          </a:xfrm>
        </p:spPr>
        <p:txBody>
          <a:bodyPr>
            <a:normAutofit/>
          </a:bodyPr>
          <a:lstStyle/>
          <a:p>
            <a:r>
              <a:rPr lang="en-US" dirty="0" smtClean="0"/>
              <a:t>Q7) a) Which states are overpopulated?</a:t>
            </a:r>
            <a:br>
              <a:rPr lang="en-US" dirty="0" smtClean="0"/>
            </a:br>
            <a:r>
              <a:rPr lang="en-US" dirty="0" smtClean="0"/>
              <a:t> </a:t>
            </a:r>
            <a:endParaRPr lang="en-US" dirty="0"/>
          </a:p>
        </p:txBody>
      </p:sp>
      <p:sp>
        <p:nvSpPr>
          <p:cNvPr id="3" name="Content Placeholder 2"/>
          <p:cNvSpPr>
            <a:spLocks noGrp="1"/>
          </p:cNvSpPr>
          <p:nvPr>
            <p:ph idx="1"/>
          </p:nvPr>
        </p:nvSpPr>
        <p:spPr>
          <a:xfrm>
            <a:off x="1596981" y="2133599"/>
            <a:ext cx="9907631" cy="4305837"/>
          </a:xfrm>
        </p:spPr>
        <p:txBody>
          <a:bodyPr/>
          <a:lstStyle/>
          <a:p>
            <a:r>
              <a:rPr lang="en-US" dirty="0" smtClean="0"/>
              <a:t>Answer: Table showing top 15 overpopulated  states among which the top 3 are</a:t>
            </a:r>
          </a:p>
          <a:p>
            <a:r>
              <a:rPr lang="en-US" b="1" i="1" dirty="0" smtClean="0"/>
              <a:t>CA, TX and NY</a:t>
            </a:r>
            <a:endParaRPr lang="en-US" b="1" i="1" dirty="0"/>
          </a:p>
        </p:txBody>
      </p:sp>
      <p:pic>
        <p:nvPicPr>
          <p:cNvPr id="5" name="Picture 4"/>
          <p:cNvPicPr>
            <a:picLocks noChangeAspect="1"/>
          </p:cNvPicPr>
          <p:nvPr/>
        </p:nvPicPr>
        <p:blipFill>
          <a:blip r:embed="rId2"/>
          <a:stretch>
            <a:fillRect/>
          </a:stretch>
        </p:blipFill>
        <p:spPr>
          <a:xfrm>
            <a:off x="3219719" y="3078051"/>
            <a:ext cx="6387920" cy="3589984"/>
          </a:xfrm>
          <a:prstGeom prst="rect">
            <a:avLst/>
          </a:prstGeom>
        </p:spPr>
      </p:pic>
    </p:spTree>
    <p:extLst>
      <p:ext uri="{BB962C8B-B14F-4D97-AF65-F5344CB8AC3E}">
        <p14:creationId xmlns:p14="http://schemas.microsoft.com/office/powerpoint/2010/main" val="3960365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010" y="379412"/>
            <a:ext cx="9804601" cy="1280890"/>
          </a:xfrm>
        </p:spPr>
        <p:txBody>
          <a:bodyPr>
            <a:normAutofit fontScale="90000"/>
          </a:bodyPr>
          <a:lstStyle/>
          <a:p>
            <a:r>
              <a:rPr lang="en-US" dirty="0" smtClean="0"/>
              <a:t>Q7) b)Which </a:t>
            </a:r>
            <a:r>
              <a:rPr lang="en-US" dirty="0"/>
              <a:t>states have a larger relative share of loans as compared to population share</a:t>
            </a:r>
          </a:p>
        </p:txBody>
      </p:sp>
      <p:sp>
        <p:nvSpPr>
          <p:cNvPr id="3" name="Content Placeholder 2"/>
          <p:cNvSpPr>
            <a:spLocks noGrp="1"/>
          </p:cNvSpPr>
          <p:nvPr>
            <p:ph idx="1"/>
          </p:nvPr>
        </p:nvSpPr>
        <p:spPr>
          <a:xfrm>
            <a:off x="1700010" y="1711639"/>
            <a:ext cx="9804601" cy="3777622"/>
          </a:xfrm>
        </p:spPr>
        <p:txBody>
          <a:bodyPr/>
          <a:lstStyle/>
          <a:p>
            <a:r>
              <a:rPr lang="en-US" dirty="0" smtClean="0"/>
              <a:t>Answer : The table showing top 15 states whose </a:t>
            </a:r>
            <a:r>
              <a:rPr lang="en-US" dirty="0"/>
              <a:t>relative share of loans are much higher than expected based on relative share of population</a:t>
            </a:r>
            <a:r>
              <a:rPr lang="en-US" dirty="0" smtClean="0"/>
              <a:t>.</a:t>
            </a:r>
          </a:p>
          <a:p>
            <a:r>
              <a:rPr lang="en-US" b="1" i="1" dirty="0" smtClean="0"/>
              <a:t>TOP 3 : DC, MA and NJ</a:t>
            </a:r>
            <a:endParaRPr lang="en-US" b="1" i="1" dirty="0"/>
          </a:p>
          <a:p>
            <a:endParaRPr lang="en-US" dirty="0"/>
          </a:p>
        </p:txBody>
      </p:sp>
      <p:pic>
        <p:nvPicPr>
          <p:cNvPr id="4" name="Picture 3"/>
          <p:cNvPicPr>
            <a:picLocks noChangeAspect="1"/>
          </p:cNvPicPr>
          <p:nvPr/>
        </p:nvPicPr>
        <p:blipFill>
          <a:blip r:embed="rId2"/>
          <a:stretch>
            <a:fillRect/>
          </a:stretch>
        </p:blipFill>
        <p:spPr>
          <a:xfrm>
            <a:off x="2589212" y="2982264"/>
            <a:ext cx="7172325" cy="3598840"/>
          </a:xfrm>
          <a:prstGeom prst="rect">
            <a:avLst/>
          </a:prstGeom>
        </p:spPr>
      </p:pic>
    </p:spTree>
    <p:extLst>
      <p:ext uri="{BB962C8B-B14F-4D97-AF65-F5344CB8AC3E}">
        <p14:creationId xmlns:p14="http://schemas.microsoft.com/office/powerpoint/2010/main" val="1856214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Q8</a:t>
            </a:r>
            <a:r>
              <a:rPr lang="en-US" dirty="0"/>
              <a:t>). How important is income verification for granting a </a:t>
            </a:r>
            <a:r>
              <a:rPr lang="en-US" dirty="0" smtClean="0"/>
              <a:t>loan</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smtClean="0"/>
              <a:t> We see that when the income verification was done the default  was 0.75% and when the verification was not done it was 0.78%.</a:t>
            </a:r>
          </a:p>
          <a:p>
            <a:r>
              <a:rPr lang="en-US" dirty="0" smtClean="0"/>
              <a:t>Thus we see an decrease of 4% </a:t>
            </a:r>
          </a:p>
          <a:p>
            <a:pPr marL="0" indent="0">
              <a:buNone/>
            </a:pPr>
            <a:r>
              <a:rPr lang="en-US" dirty="0"/>
              <a:t>	</a:t>
            </a:r>
            <a:r>
              <a:rPr lang="en-US" dirty="0" smtClean="0"/>
              <a:t>in default  rate if we move from </a:t>
            </a:r>
          </a:p>
          <a:p>
            <a:pPr marL="0" indent="0">
              <a:buNone/>
            </a:pPr>
            <a:r>
              <a:rPr lang="en-US" dirty="0"/>
              <a:t>	</a:t>
            </a:r>
            <a:r>
              <a:rPr lang="en-US" dirty="0" smtClean="0"/>
              <a:t>non-verification to verification. </a:t>
            </a:r>
          </a:p>
          <a:p>
            <a:r>
              <a:rPr lang="en-US" b="1" i="1" dirty="0" smtClean="0"/>
              <a:t>Verification is significantly important in </a:t>
            </a:r>
          </a:p>
          <a:p>
            <a:pPr marL="0" indent="0">
              <a:buNone/>
            </a:pPr>
            <a:r>
              <a:rPr lang="en-US" b="1" i="1" dirty="0"/>
              <a:t>	</a:t>
            </a:r>
            <a:r>
              <a:rPr lang="en-US" b="1" i="1" dirty="0" smtClean="0"/>
              <a:t>reducing the default rates.</a:t>
            </a:r>
            <a:endParaRPr lang="en-US" b="1" i="1" dirty="0"/>
          </a:p>
        </p:txBody>
      </p:sp>
      <p:pic>
        <p:nvPicPr>
          <p:cNvPr id="4" name="Picture 3"/>
          <p:cNvPicPr>
            <a:picLocks noChangeAspect="1"/>
          </p:cNvPicPr>
          <p:nvPr/>
        </p:nvPicPr>
        <p:blipFill>
          <a:blip r:embed="rId2"/>
          <a:stretch>
            <a:fillRect/>
          </a:stretch>
        </p:blipFill>
        <p:spPr>
          <a:xfrm>
            <a:off x="7957622" y="2834491"/>
            <a:ext cx="3546990" cy="3546990"/>
          </a:xfrm>
          <a:prstGeom prst="rect">
            <a:avLst/>
          </a:prstGeom>
        </p:spPr>
      </p:pic>
    </p:spTree>
    <p:extLst>
      <p:ext uri="{BB962C8B-B14F-4D97-AF65-F5344CB8AC3E}">
        <p14:creationId xmlns:p14="http://schemas.microsoft.com/office/powerpoint/2010/main" val="1791057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531" y="624110"/>
            <a:ext cx="9328082" cy="1280890"/>
          </a:xfrm>
        </p:spPr>
        <p:txBody>
          <a:bodyPr>
            <a:normAutofit fontScale="90000"/>
          </a:bodyPr>
          <a:lstStyle/>
          <a:p>
            <a:r>
              <a:rPr lang="en-US" dirty="0"/>
              <a:t>Q9) What is the average interest </a:t>
            </a:r>
            <a:r>
              <a:rPr lang="en-US" dirty="0" smtClean="0"/>
              <a:t>rate</a:t>
            </a:r>
            <a:br>
              <a:rPr lang="en-US" dirty="0" smtClean="0"/>
            </a:br>
            <a:r>
              <a:rPr lang="en-US" dirty="0" smtClean="0"/>
              <a:t> </a:t>
            </a:r>
            <a:r>
              <a:rPr lang="en-US" dirty="0"/>
              <a:t>by </a:t>
            </a:r>
            <a:r>
              <a:rPr lang="en-US" dirty="0" smtClean="0"/>
              <a:t>grade </a:t>
            </a:r>
            <a:r>
              <a:rPr lang="en-US" dirty="0"/>
              <a:t>and </a:t>
            </a:r>
            <a:r>
              <a:rPr lang="en-US" dirty="0" smtClean="0"/>
              <a:t>sub-grade</a:t>
            </a:r>
            <a:r>
              <a:rPr lang="en-US" dirty="0"/>
              <a:t>?</a:t>
            </a:r>
            <a:br>
              <a:rPr lang="en-US" dirty="0"/>
            </a:br>
            <a:endParaRPr lang="en-US" dirty="0"/>
          </a:p>
        </p:txBody>
      </p:sp>
      <p:sp>
        <p:nvSpPr>
          <p:cNvPr id="3" name="Content Placeholder 2"/>
          <p:cNvSpPr>
            <a:spLocks noGrp="1"/>
          </p:cNvSpPr>
          <p:nvPr>
            <p:ph idx="1"/>
          </p:nvPr>
        </p:nvSpPr>
        <p:spPr>
          <a:xfrm>
            <a:off x="2176531" y="2133600"/>
            <a:ext cx="9328081" cy="3777622"/>
          </a:xfrm>
        </p:spPr>
        <p:txBody>
          <a:bodyPr/>
          <a:lstStyle/>
          <a:p>
            <a:r>
              <a:rPr lang="en-US" dirty="0" smtClean="0"/>
              <a:t>Answer: The table displays average interest </a:t>
            </a:r>
          </a:p>
          <a:p>
            <a:pPr marL="0" indent="0">
              <a:buNone/>
            </a:pPr>
            <a:r>
              <a:rPr lang="en-US" dirty="0"/>
              <a:t> </a:t>
            </a:r>
            <a:r>
              <a:rPr lang="en-US" dirty="0" smtClean="0"/>
              <a:t>     rate by grades and sub-grades.</a:t>
            </a:r>
          </a:p>
          <a:p>
            <a:endParaRPr lang="en-US" dirty="0"/>
          </a:p>
        </p:txBody>
      </p:sp>
      <p:pic>
        <p:nvPicPr>
          <p:cNvPr id="4" name="Picture 3"/>
          <p:cNvPicPr>
            <a:picLocks noChangeAspect="1"/>
          </p:cNvPicPr>
          <p:nvPr/>
        </p:nvPicPr>
        <p:blipFill>
          <a:blip r:embed="rId2"/>
          <a:stretch>
            <a:fillRect/>
          </a:stretch>
        </p:blipFill>
        <p:spPr>
          <a:xfrm>
            <a:off x="7784205" y="2097975"/>
            <a:ext cx="1981200" cy="2771775"/>
          </a:xfrm>
          <a:prstGeom prst="rect">
            <a:avLst/>
          </a:prstGeom>
        </p:spPr>
      </p:pic>
      <p:pic>
        <p:nvPicPr>
          <p:cNvPr id="5" name="Picture 4"/>
          <p:cNvPicPr>
            <a:picLocks noChangeAspect="1"/>
          </p:cNvPicPr>
          <p:nvPr/>
        </p:nvPicPr>
        <p:blipFill>
          <a:blip r:embed="rId3"/>
          <a:stretch>
            <a:fillRect/>
          </a:stretch>
        </p:blipFill>
        <p:spPr>
          <a:xfrm>
            <a:off x="9994122" y="109727"/>
            <a:ext cx="1635498" cy="6748273"/>
          </a:xfrm>
          <a:prstGeom prst="rect">
            <a:avLst/>
          </a:prstGeom>
        </p:spPr>
      </p:pic>
    </p:spTree>
    <p:extLst>
      <p:ext uri="{BB962C8B-B14F-4D97-AF65-F5344CB8AC3E}">
        <p14:creationId xmlns:p14="http://schemas.microsoft.com/office/powerpoint/2010/main" val="3266333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407" y="624110"/>
            <a:ext cx="9740206" cy="1280890"/>
          </a:xfrm>
        </p:spPr>
        <p:txBody>
          <a:bodyPr>
            <a:normAutofit fontScale="90000"/>
          </a:bodyPr>
          <a:lstStyle/>
          <a:p>
            <a:r>
              <a:rPr lang="en-US" dirty="0"/>
              <a:t>Q</a:t>
            </a:r>
            <a:r>
              <a:rPr lang="en-US" dirty="0" smtClean="0"/>
              <a:t>10</a:t>
            </a:r>
            <a:r>
              <a:rPr lang="en-US" dirty="0"/>
              <a:t>. What is the average time between loan acceptance date and loan issuance date</a:t>
            </a:r>
            <a:r>
              <a:rPr lang="en-US" dirty="0" smtClean="0"/>
              <a:t>?</a:t>
            </a:r>
            <a:r>
              <a:rPr lang="en-US" dirty="0"/>
              <a:t/>
            </a:r>
            <a:br>
              <a:rPr lang="en-US" dirty="0"/>
            </a:br>
            <a:endParaRPr lang="en-US" dirty="0"/>
          </a:p>
        </p:txBody>
      </p:sp>
      <p:sp>
        <p:nvSpPr>
          <p:cNvPr id="3" name="Content Placeholder 2"/>
          <p:cNvSpPr>
            <a:spLocks noGrp="1"/>
          </p:cNvSpPr>
          <p:nvPr>
            <p:ph idx="1"/>
          </p:nvPr>
        </p:nvSpPr>
        <p:spPr/>
        <p:txBody>
          <a:bodyPr/>
          <a:lstStyle/>
          <a:p>
            <a:r>
              <a:rPr lang="en-US" b="1" i="1" dirty="0" smtClean="0"/>
              <a:t>Answer:  The average time is 9 days.</a:t>
            </a:r>
            <a:endParaRPr lang="en-US" b="1" i="1" dirty="0"/>
          </a:p>
        </p:txBody>
      </p:sp>
      <p:pic>
        <p:nvPicPr>
          <p:cNvPr id="4" name="Picture 3"/>
          <p:cNvPicPr>
            <a:picLocks noChangeAspect="1"/>
          </p:cNvPicPr>
          <p:nvPr/>
        </p:nvPicPr>
        <p:blipFill>
          <a:blip r:embed="rId2"/>
          <a:stretch>
            <a:fillRect/>
          </a:stretch>
        </p:blipFill>
        <p:spPr>
          <a:xfrm>
            <a:off x="3664194" y="3760630"/>
            <a:ext cx="5133754" cy="921443"/>
          </a:xfrm>
          <a:prstGeom prst="rect">
            <a:avLst/>
          </a:prstGeom>
        </p:spPr>
      </p:pic>
    </p:spTree>
    <p:extLst>
      <p:ext uri="{BB962C8B-B14F-4D97-AF65-F5344CB8AC3E}">
        <p14:creationId xmlns:p14="http://schemas.microsoft.com/office/powerpoint/2010/main" val="4015683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315" y="624110"/>
            <a:ext cx="9624297" cy="1280890"/>
          </a:xfrm>
        </p:spPr>
        <p:txBody>
          <a:bodyPr>
            <a:normAutofit fontScale="90000"/>
          </a:bodyPr>
          <a:lstStyle/>
          <a:p>
            <a:r>
              <a:rPr lang="en-US" dirty="0"/>
              <a:t>Q</a:t>
            </a:r>
            <a:r>
              <a:rPr lang="en-US" dirty="0" smtClean="0"/>
              <a:t>11</a:t>
            </a:r>
            <a:r>
              <a:rPr lang="en-US" dirty="0"/>
              <a:t>. Are there any customers that loan data is available for but not demographic </a:t>
            </a:r>
            <a:r>
              <a:rPr lang="en-US" dirty="0" smtClean="0"/>
              <a:t>data</a:t>
            </a:r>
            <a:r>
              <a:rPr lang="en-US" dirty="0"/>
              <a:t> </a:t>
            </a:r>
            <a:r>
              <a:rPr lang="en-US" dirty="0" smtClean="0"/>
              <a:t>and vice versa? </a:t>
            </a:r>
            <a:endParaRPr lang="en-US" dirty="0"/>
          </a:p>
        </p:txBody>
      </p:sp>
      <p:sp>
        <p:nvSpPr>
          <p:cNvPr id="3" name="Content Placeholder 2"/>
          <p:cNvSpPr>
            <a:spLocks noGrp="1"/>
          </p:cNvSpPr>
          <p:nvPr>
            <p:ph idx="1"/>
          </p:nvPr>
        </p:nvSpPr>
        <p:spPr/>
        <p:txBody>
          <a:bodyPr/>
          <a:lstStyle/>
          <a:p>
            <a:endParaRPr lang="en-US" b="1" i="1" dirty="0" smtClean="0"/>
          </a:p>
          <a:p>
            <a:endParaRPr lang="en-US" b="1" i="1" dirty="0"/>
          </a:p>
          <a:p>
            <a:r>
              <a:rPr lang="en-US" b="1" i="1" dirty="0" smtClean="0"/>
              <a:t>Answer : No there are no customers which are present in loan data and not in demo data and vice versa.</a:t>
            </a:r>
            <a:endParaRPr lang="en-US" b="1" i="1" dirty="0"/>
          </a:p>
        </p:txBody>
      </p:sp>
    </p:spTree>
    <p:extLst>
      <p:ext uri="{BB962C8B-B14F-4D97-AF65-F5344CB8AC3E}">
        <p14:creationId xmlns:p14="http://schemas.microsoft.com/office/powerpoint/2010/main" val="3597787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Q12) Key insights from the data	</a:t>
            </a:r>
            <a:endParaRPr lang="en-US" dirty="0"/>
          </a:p>
        </p:txBody>
      </p:sp>
      <p:sp>
        <p:nvSpPr>
          <p:cNvPr id="3" name="Content Placeholder 2"/>
          <p:cNvSpPr>
            <a:spLocks noGrp="1"/>
          </p:cNvSpPr>
          <p:nvPr>
            <p:ph idx="1"/>
          </p:nvPr>
        </p:nvSpPr>
        <p:spPr/>
        <p:txBody>
          <a:bodyPr/>
          <a:lstStyle/>
          <a:p>
            <a:r>
              <a:rPr lang="en-US" dirty="0" smtClean="0"/>
              <a:t>Top reasons cited for taking loan</a:t>
            </a:r>
          </a:p>
          <a:p>
            <a:r>
              <a:rPr lang="en-US" dirty="0" smtClean="0"/>
              <a:t>Grant rate dependency upon</a:t>
            </a:r>
            <a:r>
              <a:rPr lang="en-US" dirty="0"/>
              <a:t> income </a:t>
            </a:r>
            <a:r>
              <a:rPr lang="en-US" dirty="0" smtClean="0"/>
              <a:t>verification</a:t>
            </a:r>
          </a:p>
          <a:p>
            <a:r>
              <a:rPr lang="en-US" dirty="0" smtClean="0"/>
              <a:t>Grant rate dependency upon employment length</a:t>
            </a:r>
          </a:p>
          <a:p>
            <a:r>
              <a:rPr lang="en-US" dirty="0" smtClean="0"/>
              <a:t>Grant rate dependency upon salary range and ownership type</a:t>
            </a:r>
          </a:p>
          <a:p>
            <a:r>
              <a:rPr lang="en-US" dirty="0" smtClean="0"/>
              <a:t>Default rate dependency upon ownership type</a:t>
            </a:r>
          </a:p>
          <a:p>
            <a:r>
              <a:rPr lang="en-US" dirty="0"/>
              <a:t>Default rate dependency </a:t>
            </a:r>
            <a:r>
              <a:rPr lang="en-US" dirty="0" smtClean="0"/>
              <a:t>upon installment value</a:t>
            </a:r>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195339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435" y="449298"/>
            <a:ext cx="9897035" cy="1280890"/>
          </a:xfrm>
        </p:spPr>
        <p:txBody>
          <a:bodyPr/>
          <a:lstStyle/>
          <a:p>
            <a:r>
              <a:rPr lang="en-US" dirty="0" smtClean="0"/>
              <a:t>Most common cited reason for taking loan</a:t>
            </a:r>
            <a:endParaRPr lang="en-US" dirty="0"/>
          </a:p>
        </p:txBody>
      </p:sp>
      <p:pic>
        <p:nvPicPr>
          <p:cNvPr id="4" name="Content Placeholder 3"/>
          <p:cNvPicPr>
            <a:picLocks noGrp="1" noChangeAspect="1"/>
          </p:cNvPicPr>
          <p:nvPr>
            <p:ph idx="1"/>
          </p:nvPr>
        </p:nvPicPr>
        <p:blipFill>
          <a:blip r:embed="rId2"/>
          <a:stretch>
            <a:fillRect/>
          </a:stretch>
        </p:blipFill>
        <p:spPr>
          <a:xfrm>
            <a:off x="5802115" y="2232211"/>
            <a:ext cx="6192660" cy="4522936"/>
          </a:xfrm>
          <a:prstGeom prst="rect">
            <a:avLst/>
          </a:prstGeom>
        </p:spPr>
      </p:pic>
      <p:sp>
        <p:nvSpPr>
          <p:cNvPr id="5" name="TextBox 4"/>
          <p:cNvSpPr txBox="1"/>
          <p:nvPr/>
        </p:nvSpPr>
        <p:spPr>
          <a:xfrm>
            <a:off x="1801906" y="1519535"/>
            <a:ext cx="8942293" cy="923330"/>
          </a:xfrm>
          <a:prstGeom prst="rect">
            <a:avLst/>
          </a:prstGeom>
          <a:noFill/>
        </p:spPr>
        <p:txBody>
          <a:bodyPr wrap="square" rtlCol="0">
            <a:spAutoFit/>
          </a:bodyPr>
          <a:lstStyle/>
          <a:p>
            <a:r>
              <a:rPr lang="en-US" dirty="0" smtClean="0"/>
              <a:t>Clearly the top two reason are :-</a:t>
            </a:r>
          </a:p>
          <a:p>
            <a:pPr marL="342900" indent="-342900">
              <a:buAutoNum type="arabicParenR"/>
            </a:pPr>
            <a:r>
              <a:rPr lang="en-US" dirty="0" smtClean="0"/>
              <a:t>Debt Consolidation (43%)</a:t>
            </a:r>
          </a:p>
          <a:p>
            <a:pPr marL="342900" indent="-342900">
              <a:buAutoNum type="arabicParenR"/>
            </a:pPr>
            <a:r>
              <a:rPr lang="en-US" dirty="0" smtClean="0"/>
              <a:t>Credit Card (13%)</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464785197"/>
              </p:ext>
            </p:extLst>
          </p:nvPr>
        </p:nvGraphicFramePr>
        <p:xfrm>
          <a:off x="1021976" y="2859672"/>
          <a:ext cx="4572000" cy="39355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6297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184" y="624110"/>
            <a:ext cx="8911687" cy="1280890"/>
          </a:xfrm>
        </p:spPr>
        <p:txBody>
          <a:bodyPr/>
          <a:lstStyle/>
          <a:p>
            <a:r>
              <a:rPr lang="en-US" dirty="0" smtClean="0"/>
              <a:t>Grant Rate V/S </a:t>
            </a:r>
            <a:r>
              <a:rPr lang="en-US" dirty="0" err="1" smtClean="0"/>
              <a:t>Is_Inc_V</a:t>
            </a:r>
            <a:endParaRPr lang="en-US" dirty="0"/>
          </a:p>
        </p:txBody>
      </p:sp>
      <p:pic>
        <p:nvPicPr>
          <p:cNvPr id="6" name="Content Placeholder 4"/>
          <p:cNvPicPr>
            <a:picLocks noChangeAspect="1"/>
          </p:cNvPicPr>
          <p:nvPr/>
        </p:nvPicPr>
        <p:blipFill>
          <a:blip r:embed="rId2"/>
          <a:stretch>
            <a:fillRect/>
          </a:stretch>
        </p:blipFill>
        <p:spPr>
          <a:xfrm>
            <a:off x="4693022" y="4231340"/>
            <a:ext cx="3563471" cy="2426193"/>
          </a:xfrm>
          <a:prstGeom prst="rect">
            <a:avLst/>
          </a:prstGeom>
        </p:spPr>
      </p:pic>
      <p:sp>
        <p:nvSpPr>
          <p:cNvPr id="3" name="Content Placeholder 2"/>
          <p:cNvSpPr>
            <a:spLocks noGrp="1"/>
          </p:cNvSpPr>
          <p:nvPr>
            <p:ph idx="1"/>
          </p:nvPr>
        </p:nvSpPr>
        <p:spPr>
          <a:xfrm>
            <a:off x="2017057" y="2133600"/>
            <a:ext cx="8915400" cy="3777622"/>
          </a:xfrm>
        </p:spPr>
        <p:txBody>
          <a:bodyPr/>
          <a:lstStyle/>
          <a:p>
            <a:r>
              <a:rPr lang="en-US" dirty="0" smtClean="0"/>
              <a:t>From the table it is clearly seen that the customers who have got their income verification done are more likely to get a higher loan amount as compared to the amount that they requested for.</a:t>
            </a:r>
          </a:p>
          <a:p>
            <a:r>
              <a:rPr lang="en-US" dirty="0" smtClean="0"/>
              <a:t>This also essentially holds true as income verification done people are less risky and so more loan can be given to them as verification has proved their credit-worthiness.</a:t>
            </a:r>
            <a:endParaRPr lang="en-US" dirty="0"/>
          </a:p>
        </p:txBody>
      </p:sp>
    </p:spTree>
    <p:extLst>
      <p:ext uri="{BB962C8B-B14F-4D97-AF65-F5344CB8AC3E}">
        <p14:creationId xmlns:p14="http://schemas.microsoft.com/office/powerpoint/2010/main" val="3954872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1--Loans data</a:t>
            </a:r>
            <a:endParaRPr lang="en-US" dirty="0"/>
          </a:p>
        </p:txBody>
      </p:sp>
      <p:sp>
        <p:nvSpPr>
          <p:cNvPr id="3" name="Content Placeholder 2"/>
          <p:cNvSpPr>
            <a:spLocks noGrp="1"/>
          </p:cNvSpPr>
          <p:nvPr>
            <p:ph idx="1"/>
          </p:nvPr>
        </p:nvSpPr>
        <p:spPr/>
        <p:txBody>
          <a:bodyPr/>
          <a:lstStyle/>
          <a:p>
            <a:r>
              <a:rPr lang="en-US" dirty="0"/>
              <a:t> </a:t>
            </a:r>
            <a:r>
              <a:rPr lang="en-US" dirty="0" smtClean="0"/>
              <a:t>The dataset contains unsecured loans </a:t>
            </a:r>
            <a:r>
              <a:rPr lang="en-US" dirty="0"/>
              <a:t>made to individuals through a third party platform that brings together borrowers and lenders.</a:t>
            </a:r>
          </a:p>
          <a:p>
            <a:r>
              <a:rPr lang="en-US" dirty="0"/>
              <a:t>The data consists of three separate worksheets in an Excel file:</a:t>
            </a:r>
          </a:p>
          <a:p>
            <a:r>
              <a:rPr lang="en-US" dirty="0"/>
              <a:t>1. One worksheet with loan data for loans of tenure of 3 years (36 MONTHS)</a:t>
            </a:r>
          </a:p>
          <a:p>
            <a:r>
              <a:rPr lang="en-US" dirty="0"/>
              <a:t>2. One worksheet with loan data for loans of tenure of 5 years (60 MONTHS)</a:t>
            </a:r>
          </a:p>
          <a:p>
            <a:r>
              <a:rPr lang="en-US" dirty="0"/>
              <a:t>3. One worksheet containing data with demographic data of borrowers (DEMO)</a:t>
            </a:r>
          </a:p>
          <a:p>
            <a:pPr marL="0" indent="0">
              <a:buNone/>
            </a:pPr>
            <a:endParaRPr lang="en-US" dirty="0"/>
          </a:p>
        </p:txBody>
      </p:sp>
    </p:spTree>
    <p:extLst>
      <p:ext uri="{BB962C8B-B14F-4D97-AF65-F5344CB8AC3E}">
        <p14:creationId xmlns:p14="http://schemas.microsoft.com/office/powerpoint/2010/main" val="1763626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419" y="624109"/>
            <a:ext cx="8911687" cy="1280890"/>
          </a:xfrm>
        </p:spPr>
        <p:txBody>
          <a:bodyPr/>
          <a:lstStyle/>
          <a:p>
            <a:r>
              <a:rPr lang="en-US" dirty="0" smtClean="0"/>
              <a:t>Grant Rate V/S Employment Years</a:t>
            </a:r>
            <a:endParaRPr lang="en-US" dirty="0"/>
          </a:p>
        </p:txBody>
      </p:sp>
      <p:sp>
        <p:nvSpPr>
          <p:cNvPr id="3" name="Content Placeholder 2"/>
          <p:cNvSpPr>
            <a:spLocks noGrp="1"/>
          </p:cNvSpPr>
          <p:nvPr>
            <p:ph idx="1"/>
          </p:nvPr>
        </p:nvSpPr>
        <p:spPr>
          <a:xfrm>
            <a:off x="1863071" y="2196853"/>
            <a:ext cx="8915400" cy="3777622"/>
          </a:xfrm>
        </p:spPr>
        <p:txBody>
          <a:bodyPr/>
          <a:lstStyle/>
          <a:p>
            <a:r>
              <a:rPr lang="en-US" dirty="0" smtClean="0"/>
              <a:t>From the table it is clearly seen that people</a:t>
            </a:r>
          </a:p>
          <a:p>
            <a:pPr marL="0" indent="0">
              <a:buNone/>
            </a:pPr>
            <a:r>
              <a:rPr lang="en-US" dirty="0" smtClean="0"/>
              <a:t>who are having employment length of more </a:t>
            </a:r>
          </a:p>
          <a:p>
            <a:pPr marL="0" indent="0">
              <a:buNone/>
            </a:pPr>
            <a:r>
              <a:rPr lang="en-US" dirty="0"/>
              <a:t>t</a:t>
            </a:r>
            <a:r>
              <a:rPr lang="en-US" dirty="0" smtClean="0"/>
              <a:t>han 10 years are enjoying the maximum grant </a:t>
            </a:r>
          </a:p>
          <a:p>
            <a:pPr marL="0" indent="0">
              <a:buNone/>
            </a:pPr>
            <a:r>
              <a:rPr lang="en-US" dirty="0"/>
              <a:t>r</a:t>
            </a:r>
            <a:r>
              <a:rPr lang="en-US" dirty="0" smtClean="0"/>
              <a:t>ate . </a:t>
            </a:r>
          </a:p>
          <a:p>
            <a:r>
              <a:rPr lang="en-US" dirty="0" smtClean="0"/>
              <a:t>Clearly these people are loyal to the company </a:t>
            </a:r>
          </a:p>
          <a:p>
            <a:pPr marL="0" indent="0">
              <a:buNone/>
            </a:pPr>
            <a:r>
              <a:rPr lang="en-US" dirty="0" smtClean="0"/>
              <a:t>and are less probable to default on the payments</a:t>
            </a:r>
          </a:p>
        </p:txBody>
      </p:sp>
      <p:pic>
        <p:nvPicPr>
          <p:cNvPr id="4" name="Picture 3"/>
          <p:cNvPicPr>
            <a:picLocks noChangeAspect="1"/>
          </p:cNvPicPr>
          <p:nvPr/>
        </p:nvPicPr>
        <p:blipFill>
          <a:blip r:embed="rId2"/>
          <a:stretch>
            <a:fillRect/>
          </a:stretch>
        </p:blipFill>
        <p:spPr>
          <a:xfrm>
            <a:off x="8269867" y="1905000"/>
            <a:ext cx="3234745" cy="4361329"/>
          </a:xfrm>
          <a:prstGeom prst="rect">
            <a:avLst/>
          </a:prstGeom>
        </p:spPr>
      </p:pic>
    </p:spTree>
    <p:extLst>
      <p:ext uri="{BB962C8B-B14F-4D97-AF65-F5344CB8AC3E}">
        <p14:creationId xmlns:p14="http://schemas.microsoft.com/office/powerpoint/2010/main" val="261229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854" y="610663"/>
            <a:ext cx="8823452" cy="1280890"/>
          </a:xfrm>
        </p:spPr>
        <p:txBody>
          <a:bodyPr/>
          <a:lstStyle/>
          <a:p>
            <a:r>
              <a:rPr lang="en-US" dirty="0" smtClean="0"/>
              <a:t>Grant Rate V/S Income Value</a:t>
            </a:r>
            <a:endParaRPr lang="en-US" dirty="0"/>
          </a:p>
        </p:txBody>
      </p:sp>
      <p:sp>
        <p:nvSpPr>
          <p:cNvPr id="3" name="Content Placeholder 2"/>
          <p:cNvSpPr>
            <a:spLocks noGrp="1"/>
          </p:cNvSpPr>
          <p:nvPr>
            <p:ph idx="1"/>
          </p:nvPr>
        </p:nvSpPr>
        <p:spPr>
          <a:xfrm>
            <a:off x="1768942" y="2012577"/>
            <a:ext cx="8915400" cy="3777622"/>
          </a:xfrm>
        </p:spPr>
        <p:txBody>
          <a:bodyPr/>
          <a:lstStyle/>
          <a:p>
            <a:r>
              <a:rPr lang="en-US" dirty="0" smtClean="0"/>
              <a:t>As we can see in the dataset that grant rate</a:t>
            </a:r>
          </a:p>
          <a:p>
            <a:pPr marL="0" indent="0">
              <a:buNone/>
            </a:pPr>
            <a:r>
              <a:rPr lang="en-US" dirty="0" smtClean="0"/>
              <a:t>increases as the income level increases ,</a:t>
            </a:r>
          </a:p>
          <a:p>
            <a:pPr marL="0" indent="0">
              <a:buNone/>
            </a:pPr>
            <a:r>
              <a:rPr lang="en-US" dirty="0" smtClean="0"/>
              <a:t>Specially for those customers who have home</a:t>
            </a:r>
          </a:p>
          <a:p>
            <a:pPr marL="0" indent="0">
              <a:buNone/>
            </a:pPr>
            <a:r>
              <a:rPr lang="en-US" dirty="0" smtClean="0"/>
              <a:t>ownership type as mortgages.</a:t>
            </a:r>
          </a:p>
          <a:p>
            <a:r>
              <a:rPr lang="en-US" dirty="0" smtClean="0"/>
              <a:t>Mortgaged properties are a good way to</a:t>
            </a:r>
          </a:p>
          <a:p>
            <a:pPr marL="0" indent="0">
              <a:buNone/>
            </a:pPr>
            <a:r>
              <a:rPr lang="en-US" dirty="0" smtClean="0"/>
              <a:t>assess the credit worthiness of the client.</a:t>
            </a:r>
          </a:p>
          <a:p>
            <a:pPr marL="0" indent="0">
              <a:buNone/>
            </a:pPr>
            <a:r>
              <a:rPr lang="en-US" dirty="0" smtClean="0"/>
              <a:t>It provides accurate information about the </a:t>
            </a:r>
          </a:p>
          <a:p>
            <a:pPr marL="0" indent="0">
              <a:buNone/>
            </a:pPr>
            <a:r>
              <a:rPr lang="en-US" dirty="0"/>
              <a:t>p</a:t>
            </a:r>
            <a:r>
              <a:rPr lang="en-US" dirty="0" smtClean="0"/>
              <a:t>ayments history and CIBIL score of the customer</a:t>
            </a:r>
            <a:endParaRPr lang="en-US" dirty="0"/>
          </a:p>
        </p:txBody>
      </p:sp>
      <p:pic>
        <p:nvPicPr>
          <p:cNvPr id="4" name="Content Placeholder 4"/>
          <p:cNvPicPr>
            <a:picLocks noChangeAspect="1"/>
          </p:cNvPicPr>
          <p:nvPr/>
        </p:nvPicPr>
        <p:blipFill>
          <a:blip r:embed="rId2"/>
          <a:stretch>
            <a:fillRect/>
          </a:stretch>
        </p:blipFill>
        <p:spPr>
          <a:xfrm>
            <a:off x="7476565" y="2130356"/>
            <a:ext cx="4480485" cy="3302255"/>
          </a:xfrm>
          <a:prstGeom prst="rect">
            <a:avLst/>
          </a:prstGeom>
        </p:spPr>
      </p:pic>
    </p:spTree>
    <p:extLst>
      <p:ext uri="{BB962C8B-B14F-4D97-AF65-F5344CB8AC3E}">
        <p14:creationId xmlns:p14="http://schemas.microsoft.com/office/powerpoint/2010/main" val="4063777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529980"/>
            <a:ext cx="8911687" cy="1280890"/>
          </a:xfrm>
        </p:spPr>
        <p:txBody>
          <a:bodyPr/>
          <a:lstStyle/>
          <a:p>
            <a:r>
              <a:rPr lang="en-US" dirty="0" smtClean="0"/>
              <a:t>Default Rate V/S Installment Value</a:t>
            </a:r>
            <a:endParaRPr lang="en-US" dirty="0"/>
          </a:p>
        </p:txBody>
      </p:sp>
      <p:pic>
        <p:nvPicPr>
          <p:cNvPr id="5" name="Picture 4"/>
          <p:cNvPicPr>
            <a:picLocks noChangeAspect="1"/>
          </p:cNvPicPr>
          <p:nvPr/>
        </p:nvPicPr>
        <p:blipFill>
          <a:blip r:embed="rId2"/>
          <a:stretch>
            <a:fillRect/>
          </a:stretch>
        </p:blipFill>
        <p:spPr>
          <a:xfrm>
            <a:off x="4076701" y="3682215"/>
            <a:ext cx="3077134" cy="2467013"/>
          </a:xfrm>
          <a:prstGeom prst="rect">
            <a:avLst/>
          </a:prstGeom>
        </p:spPr>
      </p:pic>
      <p:sp>
        <p:nvSpPr>
          <p:cNvPr id="8" name="TextBox 7"/>
          <p:cNvSpPr txBox="1"/>
          <p:nvPr/>
        </p:nvSpPr>
        <p:spPr>
          <a:xfrm>
            <a:off x="1907125" y="1972235"/>
            <a:ext cx="777240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Those customers who have a higher value of installments are more likely to default on the payments as compared to those people who have a lesser amount of installments.</a:t>
            </a:r>
          </a:p>
          <a:p>
            <a:endParaRPr lang="en-US" sz="2000" dirty="0"/>
          </a:p>
        </p:txBody>
      </p:sp>
    </p:spTree>
    <p:extLst>
      <p:ext uri="{BB962C8B-B14F-4D97-AF65-F5344CB8AC3E}">
        <p14:creationId xmlns:p14="http://schemas.microsoft.com/office/powerpoint/2010/main" val="110982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Rate V/S Home Ownership</a:t>
            </a:r>
            <a:endParaRPr lang="en-US" dirty="0"/>
          </a:p>
        </p:txBody>
      </p:sp>
      <p:sp>
        <p:nvSpPr>
          <p:cNvPr id="3" name="Content Placeholder 2"/>
          <p:cNvSpPr>
            <a:spLocks noGrp="1"/>
          </p:cNvSpPr>
          <p:nvPr>
            <p:ph idx="1"/>
          </p:nvPr>
        </p:nvSpPr>
        <p:spPr>
          <a:xfrm>
            <a:off x="2024436" y="1762565"/>
            <a:ext cx="8915400" cy="3777622"/>
          </a:xfrm>
        </p:spPr>
        <p:txBody>
          <a:bodyPr/>
          <a:lstStyle/>
          <a:p>
            <a:r>
              <a:rPr lang="en-US" dirty="0" smtClean="0"/>
              <a:t>It is clearly seen from the table that people who own mortgaged properties and live on rented properties are more likely to default on the payments(1%) as compared to those who are having their own properties.</a:t>
            </a:r>
          </a:p>
          <a:p>
            <a:r>
              <a:rPr lang="en-US" dirty="0" smtClean="0"/>
              <a:t>Mortgage property Default rate – 80%</a:t>
            </a:r>
          </a:p>
          <a:p>
            <a:r>
              <a:rPr lang="en-US" dirty="0" smtClean="0"/>
              <a:t>Rent property Default</a:t>
            </a:r>
            <a:r>
              <a:rPr lang="en-US" dirty="0"/>
              <a:t> </a:t>
            </a:r>
            <a:r>
              <a:rPr lang="en-US" dirty="0" smtClean="0"/>
              <a:t>rate  -- 82% </a:t>
            </a:r>
          </a:p>
          <a:p>
            <a:r>
              <a:rPr lang="en-US" dirty="0" smtClean="0"/>
              <a:t>Own property Default rate – 47.5%</a:t>
            </a:r>
            <a:endParaRPr lang="en-US" dirty="0"/>
          </a:p>
        </p:txBody>
      </p:sp>
      <p:pic>
        <p:nvPicPr>
          <p:cNvPr id="4" name="Picture 3"/>
          <p:cNvPicPr>
            <a:picLocks noChangeAspect="1"/>
          </p:cNvPicPr>
          <p:nvPr/>
        </p:nvPicPr>
        <p:blipFill>
          <a:blip r:embed="rId2"/>
          <a:stretch>
            <a:fillRect/>
          </a:stretch>
        </p:blipFill>
        <p:spPr>
          <a:xfrm>
            <a:off x="3613616" y="4316505"/>
            <a:ext cx="5434914" cy="2447365"/>
          </a:xfrm>
          <a:prstGeom prst="rect">
            <a:avLst/>
          </a:prstGeom>
        </p:spPr>
      </p:pic>
    </p:spTree>
    <p:extLst>
      <p:ext uri="{BB962C8B-B14F-4D97-AF65-F5344CB8AC3E}">
        <p14:creationId xmlns:p14="http://schemas.microsoft.com/office/powerpoint/2010/main" val="2772137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063" y="231166"/>
            <a:ext cx="9823730" cy="1280890"/>
          </a:xfrm>
        </p:spPr>
        <p:txBody>
          <a:bodyPr/>
          <a:lstStyle/>
          <a:p>
            <a:r>
              <a:rPr lang="en-US" dirty="0" smtClean="0"/>
              <a:t>US -Relative Loans to relative population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588" y="871611"/>
            <a:ext cx="9612681" cy="5865365"/>
          </a:xfrm>
        </p:spPr>
      </p:pic>
    </p:spTree>
    <p:extLst>
      <p:ext uri="{BB962C8B-B14F-4D97-AF65-F5344CB8AC3E}">
        <p14:creationId xmlns:p14="http://schemas.microsoft.com/office/powerpoint/2010/main" val="204836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8800" b="1" dirty="0" smtClean="0"/>
              <a:t>THANKS A LOT</a:t>
            </a:r>
            <a:endParaRPr lang="en-US" b="1" dirty="0"/>
          </a:p>
        </p:txBody>
      </p:sp>
    </p:spTree>
    <p:extLst>
      <p:ext uri="{BB962C8B-B14F-4D97-AF65-F5344CB8AC3E}">
        <p14:creationId xmlns:p14="http://schemas.microsoft.com/office/powerpoint/2010/main" val="48412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073" y="624110"/>
            <a:ext cx="9598539" cy="844082"/>
          </a:xfrm>
        </p:spPr>
        <p:txBody>
          <a:bodyPr/>
          <a:lstStyle/>
          <a:p>
            <a:r>
              <a:rPr lang="en-US" dirty="0" smtClean="0"/>
              <a:t>Data Dictionary for Loans data(3 &amp; 5 year)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429791"/>
              </p:ext>
            </p:extLst>
          </p:nvPr>
        </p:nvGraphicFramePr>
        <p:xfrm>
          <a:off x="2021983" y="1815922"/>
          <a:ext cx="9482629" cy="4572004"/>
        </p:xfrm>
        <a:graphic>
          <a:graphicData uri="http://schemas.openxmlformats.org/drawingml/2006/table">
            <a:tbl>
              <a:tblPr>
                <a:tableStyleId>{5C22544A-7EE6-4342-B048-85BDC9FD1C3A}</a:tableStyleId>
              </a:tblPr>
              <a:tblGrid>
                <a:gridCol w="1698096"/>
                <a:gridCol w="7784533"/>
              </a:tblGrid>
              <a:tr h="577085">
                <a:tc>
                  <a:txBody>
                    <a:bodyPr/>
                    <a:lstStyle/>
                    <a:p>
                      <a:pPr algn="l" fontAlgn="ctr"/>
                      <a:r>
                        <a:rPr lang="en-US" sz="2000" b="1" u="none" strike="noStrike" dirty="0" smtClean="0">
                          <a:effectLst/>
                        </a:rPr>
                        <a:t>Variable</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Description</a:t>
                      </a:r>
                      <a:endParaRPr lang="en-US" sz="2000" b="1" i="0" u="none" strike="noStrike" dirty="0">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A unique LC assigned ID for the loan listing.</a:t>
                      </a:r>
                      <a:endParaRPr lang="en-US" sz="1400" b="0" i="0" u="none" strike="noStrike">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a:effectLst/>
                        </a:rPr>
                        <a:t>member_id</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A unique LC assigned Id for the borrower member.</a:t>
                      </a:r>
                      <a:endParaRPr lang="en-US" sz="1400" b="0" i="0" u="none" strike="noStrike">
                        <a:solidFill>
                          <a:srgbClr val="000000"/>
                        </a:solidFill>
                        <a:effectLst/>
                        <a:latin typeface="Calibri" panose="020F0502020204030204" pitchFamily="34" charset="0"/>
                      </a:endParaRPr>
                    </a:p>
                  </a:txBody>
                  <a:tcPr marL="9525" marR="9525" marT="9525" marB="0" anchor="ctr"/>
                </a:tc>
              </a:tr>
              <a:tr h="469991">
                <a:tc>
                  <a:txBody>
                    <a:bodyPr/>
                    <a:lstStyle/>
                    <a:p>
                      <a:pPr algn="l" fontAlgn="ctr"/>
                      <a:r>
                        <a:rPr lang="en-US" sz="1400" u="none" strike="noStrike">
                          <a:effectLst/>
                        </a:rPr>
                        <a:t>loan_amnt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The listed amount of the loan applied for by the borrower. If at some point in time, the credit department reduces the loan amount, then it will be reflected in this value.</a:t>
                      </a:r>
                      <a:endParaRPr lang="en-US" sz="1400" b="0" i="0" u="none" strike="noStrike">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a:effectLst/>
                        </a:rPr>
                        <a:t>funded_amnt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The total amount committed to that loan at that point in time.</a:t>
                      </a:r>
                      <a:endParaRPr lang="en-US" sz="1400" b="0" i="0" u="none" strike="noStrike">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a:effectLst/>
                        </a:rPr>
                        <a:t>funded_amnt_inv</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The total amount committed by investors for that loan at that point in time.</a:t>
                      </a:r>
                      <a:endParaRPr lang="en-US" sz="1400" b="0" i="0" u="none" strike="noStrike">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a:effectLst/>
                        </a:rPr>
                        <a:t>int_rate</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Interest Rate on the loan</a:t>
                      </a:r>
                      <a:endParaRPr lang="en-US" sz="1400" b="0" i="0" u="none" strike="noStrike">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a:effectLst/>
                        </a:rPr>
                        <a:t>installment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The monthly payment owed by the borrower if the loan originates.</a:t>
                      </a:r>
                      <a:endParaRPr lang="en-US" sz="1400" b="0" i="0" u="none" strike="noStrike">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a:effectLst/>
                        </a:rPr>
                        <a:t>grade</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LC assigned loan grade</a:t>
                      </a:r>
                      <a:endParaRPr lang="en-US" sz="1400" b="0" i="0" u="none" strike="noStrike">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a:effectLst/>
                        </a:rPr>
                        <a:t>sub_grade</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LC assigned loan subgrade</a:t>
                      </a:r>
                      <a:endParaRPr lang="en-US" sz="1400" b="0" i="0" u="none" strike="noStrike">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a:effectLst/>
                        </a:rPr>
                        <a:t>is_inc_v</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Indicates if income was verified by LC, not verified, or if the income source was verified</a:t>
                      </a:r>
                      <a:endParaRPr lang="en-US" sz="1400" b="0" i="0" u="none" strike="noStrike">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a:effectLst/>
                        </a:rPr>
                        <a:t>accept_d</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The date which the borrower accepted  the offer</a:t>
                      </a:r>
                      <a:endParaRPr lang="en-US" sz="1400" b="0" i="0" u="none" strike="noStrike">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a:effectLst/>
                        </a:rPr>
                        <a:t>issue_d</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The month which the loan was funded</a:t>
                      </a:r>
                      <a:endParaRPr lang="en-US" sz="1400" b="0" i="0" u="none" strike="noStrike">
                        <a:solidFill>
                          <a:srgbClr val="000000"/>
                        </a:solidFill>
                        <a:effectLst/>
                        <a:latin typeface="Calibri" panose="020F0502020204030204" pitchFamily="34" charset="0"/>
                      </a:endParaRPr>
                    </a:p>
                  </a:txBody>
                  <a:tcPr marL="9525" marR="9525" marT="9525" marB="0" anchor="ctr"/>
                </a:tc>
              </a:tr>
              <a:tr h="293744">
                <a:tc>
                  <a:txBody>
                    <a:bodyPr/>
                    <a:lstStyle/>
                    <a:p>
                      <a:pPr algn="l" fontAlgn="ctr"/>
                      <a:r>
                        <a:rPr lang="en-US" sz="1400" u="none" strike="noStrike">
                          <a:effectLst/>
                        </a:rPr>
                        <a:t>loan_status</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a:effectLst/>
                        </a:rPr>
                        <a:t>Current status of the loan</a:t>
                      </a:r>
                      <a:endParaRPr lang="en-US" sz="14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500433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 for DEMO 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6679582"/>
              </p:ext>
            </p:extLst>
          </p:nvPr>
        </p:nvGraphicFramePr>
        <p:xfrm>
          <a:off x="2125014" y="1790165"/>
          <a:ext cx="8438457" cy="4011722"/>
        </p:xfrm>
        <a:graphic>
          <a:graphicData uri="http://schemas.openxmlformats.org/drawingml/2006/table">
            <a:tbl>
              <a:tblPr>
                <a:tableStyleId>{5C22544A-7EE6-4342-B048-85BDC9FD1C3A}</a:tableStyleId>
              </a:tblPr>
              <a:tblGrid>
                <a:gridCol w="1511112"/>
                <a:gridCol w="6927345"/>
              </a:tblGrid>
              <a:tr h="308594">
                <a:tc>
                  <a:txBody>
                    <a:bodyPr/>
                    <a:lstStyle/>
                    <a:p>
                      <a:pPr algn="ctr" fontAlgn="ctr"/>
                      <a:r>
                        <a:rPr lang="en-US" sz="1600" b="1" u="none" strike="noStrike" smtClean="0">
                          <a:effectLst/>
                        </a:rPr>
                        <a:t>Variable</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Description</a:t>
                      </a:r>
                      <a:endParaRPr lang="en-US" sz="1600" b="1" i="0" u="none" strike="noStrike" dirty="0">
                        <a:solidFill>
                          <a:srgbClr val="000000"/>
                        </a:solidFill>
                        <a:effectLst/>
                        <a:latin typeface="Calibri" panose="020F0502020204030204" pitchFamily="34" charset="0"/>
                      </a:endParaRPr>
                    </a:p>
                  </a:txBody>
                  <a:tcPr marL="9525" marR="9525" marT="9525" marB="0" anchor="ctr"/>
                </a:tc>
              </a:tr>
              <a:tr h="308594">
                <a:tc>
                  <a:txBody>
                    <a:bodyPr/>
                    <a:lstStyle/>
                    <a:p>
                      <a:pPr algn="l" fontAlgn="b"/>
                      <a:r>
                        <a:rPr lang="en-US" sz="1600" u="none" strike="noStrike">
                          <a:effectLst/>
                        </a:rPr>
                        <a:t>id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A unique LC assigned ID for the loan listing.</a:t>
                      </a:r>
                      <a:endParaRPr lang="en-US" sz="1600" b="0" i="0" u="none" strike="noStrike">
                        <a:solidFill>
                          <a:srgbClr val="000000"/>
                        </a:solidFill>
                        <a:effectLst/>
                        <a:latin typeface="Calibri" panose="020F0502020204030204" pitchFamily="34" charset="0"/>
                      </a:endParaRPr>
                    </a:p>
                  </a:txBody>
                  <a:tcPr marL="9525" marR="9525" marT="9525" marB="0" anchor="b"/>
                </a:tc>
              </a:tr>
              <a:tr h="308594">
                <a:tc>
                  <a:txBody>
                    <a:bodyPr/>
                    <a:lstStyle/>
                    <a:p>
                      <a:pPr algn="l" fontAlgn="b"/>
                      <a:r>
                        <a:rPr lang="en-US" sz="1600" u="none" strike="noStrike">
                          <a:effectLst/>
                        </a:rPr>
                        <a:t>emp_name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Employer Name</a:t>
                      </a:r>
                      <a:endParaRPr lang="en-US" sz="1600" b="0" i="0" u="none" strike="noStrike">
                        <a:solidFill>
                          <a:srgbClr val="000000"/>
                        </a:solidFill>
                        <a:effectLst/>
                        <a:latin typeface="Calibri" panose="020F0502020204030204" pitchFamily="34" charset="0"/>
                      </a:endParaRPr>
                    </a:p>
                  </a:txBody>
                  <a:tcPr marL="9525" marR="9525" marT="9525" marB="0" anchor="b"/>
                </a:tc>
              </a:tr>
              <a:tr h="617188">
                <a:tc>
                  <a:txBody>
                    <a:bodyPr/>
                    <a:lstStyle/>
                    <a:p>
                      <a:pPr algn="l" fontAlgn="b"/>
                      <a:r>
                        <a:rPr lang="en-US" sz="1600" u="none" strike="noStrike">
                          <a:effectLst/>
                        </a:rPr>
                        <a:t>emp_length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Employment length in years. Possible values are between 0 and 10 where 0 means less than one year and 10 means ten or more years. </a:t>
                      </a:r>
                      <a:endParaRPr lang="en-US" sz="1600" b="0" i="0" u="none" strike="noStrike" dirty="0">
                        <a:solidFill>
                          <a:srgbClr val="000000"/>
                        </a:solidFill>
                        <a:effectLst/>
                        <a:latin typeface="Calibri" panose="020F0502020204030204" pitchFamily="34" charset="0"/>
                      </a:endParaRPr>
                    </a:p>
                  </a:txBody>
                  <a:tcPr marL="9525" marR="9525" marT="9525" marB="0" anchor="b"/>
                </a:tc>
              </a:tr>
              <a:tr h="617188">
                <a:tc>
                  <a:txBody>
                    <a:bodyPr/>
                    <a:lstStyle/>
                    <a:p>
                      <a:pPr algn="l" fontAlgn="b"/>
                      <a:r>
                        <a:rPr lang="en-US" sz="1600" u="none" strike="noStrike">
                          <a:effectLst/>
                        </a:rPr>
                        <a:t>home_ownership</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The home ownership status provided by the borrower during registration. Our values are: RENT, OWN, MORTGAGE, OTHER.</a:t>
                      </a:r>
                      <a:endParaRPr lang="en-US" sz="1600" b="0" i="0" u="none" strike="noStrike">
                        <a:solidFill>
                          <a:srgbClr val="000000"/>
                        </a:solidFill>
                        <a:effectLst/>
                        <a:latin typeface="Calibri" panose="020F0502020204030204" pitchFamily="34" charset="0"/>
                      </a:endParaRPr>
                    </a:p>
                  </a:txBody>
                  <a:tcPr marL="9525" marR="9525" marT="9525" marB="0" anchor="b"/>
                </a:tc>
              </a:tr>
              <a:tr h="308594">
                <a:tc>
                  <a:txBody>
                    <a:bodyPr/>
                    <a:lstStyle/>
                    <a:p>
                      <a:pPr algn="l" fontAlgn="b"/>
                      <a:r>
                        <a:rPr lang="en-US" sz="1600" u="none" strike="noStrike">
                          <a:effectLst/>
                        </a:rPr>
                        <a:t>annual_inc</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The annual income provided by the borrower during registration.</a:t>
                      </a:r>
                      <a:endParaRPr lang="en-US" sz="1600" b="0" i="0" u="none" strike="noStrike">
                        <a:solidFill>
                          <a:srgbClr val="000000"/>
                        </a:solidFill>
                        <a:effectLst/>
                        <a:latin typeface="Calibri" panose="020F0502020204030204" pitchFamily="34" charset="0"/>
                      </a:endParaRPr>
                    </a:p>
                  </a:txBody>
                  <a:tcPr marL="9525" marR="9525" marT="9525" marB="0" anchor="b"/>
                </a:tc>
              </a:tr>
              <a:tr h="308594">
                <a:tc>
                  <a:txBody>
                    <a:bodyPr/>
                    <a:lstStyle/>
                    <a:p>
                      <a:pPr algn="l" fontAlgn="b"/>
                      <a:r>
                        <a:rPr lang="en-US" sz="1600" u="none" strike="noStrike">
                          <a:effectLst/>
                        </a:rPr>
                        <a:t>desc</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Loan description provided by the borrower</a:t>
                      </a:r>
                      <a:endParaRPr lang="en-US" sz="1600" b="0" i="0" u="none" strike="noStrike">
                        <a:solidFill>
                          <a:srgbClr val="000000"/>
                        </a:solidFill>
                        <a:effectLst/>
                        <a:latin typeface="Calibri" panose="020F0502020204030204" pitchFamily="34" charset="0"/>
                      </a:endParaRPr>
                    </a:p>
                  </a:txBody>
                  <a:tcPr marL="9525" marR="9525" marT="9525" marB="0" anchor="b"/>
                </a:tc>
              </a:tr>
              <a:tr h="308594">
                <a:tc>
                  <a:txBody>
                    <a:bodyPr/>
                    <a:lstStyle/>
                    <a:p>
                      <a:pPr algn="l" fontAlgn="b"/>
                      <a:r>
                        <a:rPr lang="en-US" sz="1600" u="none" strike="noStrike">
                          <a:effectLst/>
                        </a:rPr>
                        <a:t>purpose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A category provided by the borrower for the loan request. </a:t>
                      </a:r>
                      <a:endParaRPr lang="en-US" sz="1600" b="0" i="0" u="none" strike="noStrike">
                        <a:solidFill>
                          <a:srgbClr val="000000"/>
                        </a:solidFill>
                        <a:effectLst/>
                        <a:latin typeface="Calibri" panose="020F0502020204030204" pitchFamily="34" charset="0"/>
                      </a:endParaRPr>
                    </a:p>
                  </a:txBody>
                  <a:tcPr marL="9525" marR="9525" marT="9525" marB="0" anchor="b"/>
                </a:tc>
              </a:tr>
              <a:tr h="308594">
                <a:tc>
                  <a:txBody>
                    <a:bodyPr/>
                    <a:lstStyle/>
                    <a:p>
                      <a:pPr algn="l" fontAlgn="b"/>
                      <a:r>
                        <a:rPr lang="en-US" sz="1600" u="none" strike="noStrike">
                          <a:effectLst/>
                        </a:rPr>
                        <a:t>title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The loan title provided by the borrower</a:t>
                      </a:r>
                      <a:endParaRPr lang="en-US" sz="1600" b="0" i="0" u="none" strike="noStrike">
                        <a:solidFill>
                          <a:srgbClr val="000000"/>
                        </a:solidFill>
                        <a:effectLst/>
                        <a:latin typeface="Calibri" panose="020F0502020204030204" pitchFamily="34" charset="0"/>
                      </a:endParaRPr>
                    </a:p>
                  </a:txBody>
                  <a:tcPr marL="9525" marR="9525" marT="9525" marB="0" anchor="b"/>
                </a:tc>
              </a:tr>
              <a:tr h="308594">
                <a:tc>
                  <a:txBody>
                    <a:bodyPr/>
                    <a:lstStyle/>
                    <a:p>
                      <a:pPr algn="l" fontAlgn="b"/>
                      <a:r>
                        <a:rPr lang="en-US" sz="1600" u="none" strike="noStrike">
                          <a:effectLst/>
                        </a:rPr>
                        <a:t>addr_city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The city provided by the borrower in the loan application</a:t>
                      </a:r>
                      <a:endParaRPr lang="en-US" sz="1600" b="0" i="0" u="none" strike="noStrike">
                        <a:solidFill>
                          <a:srgbClr val="000000"/>
                        </a:solidFill>
                        <a:effectLst/>
                        <a:latin typeface="Calibri" panose="020F0502020204030204" pitchFamily="34" charset="0"/>
                      </a:endParaRPr>
                    </a:p>
                  </a:txBody>
                  <a:tcPr marL="9525" marR="9525" marT="9525" marB="0" anchor="b"/>
                </a:tc>
              </a:tr>
              <a:tr h="308594">
                <a:tc>
                  <a:txBody>
                    <a:bodyPr/>
                    <a:lstStyle/>
                    <a:p>
                      <a:pPr algn="l" fontAlgn="b"/>
                      <a:r>
                        <a:rPr lang="en-US" sz="1600" u="none" strike="noStrike">
                          <a:effectLst/>
                        </a:rPr>
                        <a:t>addr_state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The state provided by the borrower in the loan application</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884696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What is the total default rate?</a:t>
            </a:r>
            <a:endParaRPr lang="en-US" dirty="0"/>
          </a:p>
        </p:txBody>
      </p:sp>
      <p:sp>
        <p:nvSpPr>
          <p:cNvPr id="3" name="Content Placeholder 2"/>
          <p:cNvSpPr>
            <a:spLocks noGrp="1"/>
          </p:cNvSpPr>
          <p:nvPr>
            <p:ph idx="1"/>
          </p:nvPr>
        </p:nvSpPr>
        <p:spPr>
          <a:xfrm>
            <a:off x="2589212" y="1708598"/>
            <a:ext cx="8915400" cy="3777622"/>
          </a:xfrm>
        </p:spPr>
        <p:txBody>
          <a:bodyPr/>
          <a:lstStyle/>
          <a:p>
            <a:r>
              <a:rPr lang="en-US" u="sng" dirty="0"/>
              <a:t>Assumptions:</a:t>
            </a:r>
          </a:p>
          <a:p>
            <a:r>
              <a:rPr lang="en-US" dirty="0"/>
              <a:t>- Considering the </a:t>
            </a:r>
            <a:r>
              <a:rPr lang="en-US" dirty="0" err="1"/>
              <a:t>Loan_Status</a:t>
            </a:r>
            <a:r>
              <a:rPr lang="en-US" dirty="0"/>
              <a:t> value as Default or Late(31-120) as a definition of defaults.</a:t>
            </a:r>
          </a:p>
          <a:p>
            <a:r>
              <a:rPr lang="en-US" dirty="0"/>
              <a:t>- Final result of default rate would be taken out from the combined set of 36 month loans and 60 month loans</a:t>
            </a:r>
            <a:r>
              <a:rPr lang="en-US" dirty="0" smtClean="0"/>
              <a:t>.</a:t>
            </a:r>
          </a:p>
          <a:p>
            <a:r>
              <a:rPr lang="en-US" b="1" i="1" dirty="0" smtClean="0"/>
              <a:t>Answer: Default rate : 0.77%</a:t>
            </a:r>
            <a:endParaRPr lang="en-US" b="1" i="1" dirty="0"/>
          </a:p>
          <a:p>
            <a:endParaRPr lang="en-US" dirty="0"/>
          </a:p>
        </p:txBody>
      </p:sp>
      <p:pic>
        <p:nvPicPr>
          <p:cNvPr id="4" name="Picture 3"/>
          <p:cNvPicPr>
            <a:picLocks noChangeAspect="1"/>
          </p:cNvPicPr>
          <p:nvPr/>
        </p:nvPicPr>
        <p:blipFill>
          <a:blip r:embed="rId2"/>
          <a:stretch>
            <a:fillRect/>
          </a:stretch>
        </p:blipFill>
        <p:spPr>
          <a:xfrm>
            <a:off x="3511774" y="4187197"/>
            <a:ext cx="6408062" cy="1952625"/>
          </a:xfrm>
          <a:prstGeom prst="rect">
            <a:avLst/>
          </a:prstGeom>
        </p:spPr>
      </p:pic>
    </p:spTree>
    <p:extLst>
      <p:ext uri="{BB962C8B-B14F-4D97-AF65-F5344CB8AC3E}">
        <p14:creationId xmlns:p14="http://schemas.microsoft.com/office/powerpoint/2010/main" val="1927068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041" y="572594"/>
            <a:ext cx="9886703" cy="1280890"/>
          </a:xfrm>
        </p:spPr>
        <p:txBody>
          <a:bodyPr>
            <a:normAutofit fontScale="90000"/>
          </a:bodyPr>
          <a:lstStyle/>
          <a:p>
            <a:r>
              <a:rPr lang="en-US" dirty="0" smtClean="0"/>
              <a:t>Q2</a:t>
            </a:r>
            <a:r>
              <a:rPr lang="en-US" dirty="0"/>
              <a:t>) Is there a big </a:t>
            </a:r>
            <a:r>
              <a:rPr lang="en-US" dirty="0" smtClean="0"/>
              <a:t>difference in defaults </a:t>
            </a:r>
            <a:r>
              <a:rPr lang="en-US" dirty="0"/>
              <a:t>between 3year and 5 year loans.(&gt;3</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1730041" y="2133600"/>
            <a:ext cx="9774571" cy="3777622"/>
          </a:xfrm>
        </p:spPr>
        <p:txBody>
          <a:bodyPr/>
          <a:lstStyle/>
          <a:p>
            <a:r>
              <a:rPr lang="en-US" dirty="0" smtClean="0"/>
              <a:t>Answer:  </a:t>
            </a:r>
          </a:p>
          <a:p>
            <a:r>
              <a:rPr lang="en-US" dirty="0" smtClean="0"/>
              <a:t>3 year term default % </a:t>
            </a:r>
            <a:r>
              <a:rPr lang="en-US" dirty="0" smtClean="0">
                <a:sym typeface="Wingdings" panose="05000000000000000000" pitchFamily="2" charset="2"/>
              </a:rPr>
              <a:t> 0.62%</a:t>
            </a:r>
          </a:p>
          <a:p>
            <a:r>
              <a:rPr lang="en-US" dirty="0" smtClean="0">
                <a:sym typeface="Wingdings" panose="05000000000000000000" pitchFamily="2" charset="2"/>
              </a:rPr>
              <a:t>5 year term default%  2.19%</a:t>
            </a:r>
          </a:p>
          <a:p>
            <a:r>
              <a:rPr lang="en-US" dirty="0" smtClean="0"/>
              <a:t>Clearly difference between Default % is less than 3%</a:t>
            </a:r>
          </a:p>
          <a:p>
            <a:r>
              <a:rPr lang="en-US" b="1" i="1" dirty="0" smtClean="0"/>
              <a:t>Hence no big difference</a:t>
            </a:r>
            <a:endParaRPr lang="en-US" b="1" i="1" dirty="0"/>
          </a:p>
        </p:txBody>
      </p:sp>
      <p:pic>
        <p:nvPicPr>
          <p:cNvPr id="6" name="Picture 5"/>
          <p:cNvPicPr>
            <a:picLocks noChangeAspect="1"/>
          </p:cNvPicPr>
          <p:nvPr/>
        </p:nvPicPr>
        <p:blipFill>
          <a:blip r:embed="rId2"/>
          <a:stretch>
            <a:fillRect/>
          </a:stretch>
        </p:blipFill>
        <p:spPr>
          <a:xfrm>
            <a:off x="7983826" y="2008030"/>
            <a:ext cx="3272307" cy="3638289"/>
          </a:xfrm>
          <a:prstGeom prst="rect">
            <a:avLst/>
          </a:prstGeom>
        </p:spPr>
      </p:pic>
    </p:spTree>
    <p:extLst>
      <p:ext uri="{BB962C8B-B14F-4D97-AF65-F5344CB8AC3E}">
        <p14:creationId xmlns:p14="http://schemas.microsoft.com/office/powerpoint/2010/main" val="4170350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102" y="271459"/>
            <a:ext cx="9753622" cy="1280890"/>
          </a:xfrm>
        </p:spPr>
        <p:txBody>
          <a:bodyPr>
            <a:normAutofit fontScale="90000"/>
          </a:bodyPr>
          <a:lstStyle/>
          <a:p>
            <a:r>
              <a:rPr lang="en-US" dirty="0" smtClean="0"/>
              <a:t>Q3)Most common </a:t>
            </a:r>
            <a:r>
              <a:rPr lang="en-US" dirty="0"/>
              <a:t>reason cited for taking loan</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2026254" y="2165036"/>
            <a:ext cx="8915400" cy="3777622"/>
          </a:xfrm>
        </p:spPr>
        <p:txBody>
          <a:bodyPr/>
          <a:lstStyle/>
          <a:p>
            <a:r>
              <a:rPr lang="en-US" dirty="0" smtClean="0"/>
              <a:t>Answer:</a:t>
            </a:r>
          </a:p>
          <a:p>
            <a:r>
              <a:rPr lang="en-US" b="1" i="1" dirty="0" smtClean="0"/>
              <a:t>Debt Consolidation</a:t>
            </a:r>
          </a:p>
          <a:p>
            <a:r>
              <a:rPr lang="en-US" b="1" i="1" dirty="0" smtClean="0"/>
              <a:t>43.02%</a:t>
            </a:r>
            <a:endParaRPr lang="en-US" b="1" i="1" dirty="0"/>
          </a:p>
        </p:txBody>
      </p:sp>
      <p:pic>
        <p:nvPicPr>
          <p:cNvPr id="4" name="Picture 3"/>
          <p:cNvPicPr>
            <a:picLocks noChangeAspect="1"/>
          </p:cNvPicPr>
          <p:nvPr/>
        </p:nvPicPr>
        <p:blipFill>
          <a:blip r:embed="rId2"/>
          <a:stretch>
            <a:fillRect/>
          </a:stretch>
        </p:blipFill>
        <p:spPr>
          <a:xfrm>
            <a:off x="4929276" y="1217498"/>
            <a:ext cx="6850600" cy="5337847"/>
          </a:xfrm>
          <a:prstGeom prst="rect">
            <a:avLst/>
          </a:prstGeom>
        </p:spPr>
      </p:pic>
    </p:spTree>
    <p:extLst>
      <p:ext uri="{BB962C8B-B14F-4D97-AF65-F5344CB8AC3E}">
        <p14:creationId xmlns:p14="http://schemas.microsoft.com/office/powerpoint/2010/main" val="215218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 What is the ratio of loan requested to income?</a:t>
            </a:r>
            <a:endParaRPr lang="en-US" dirty="0"/>
          </a:p>
        </p:txBody>
      </p:sp>
      <p:sp>
        <p:nvSpPr>
          <p:cNvPr id="3" name="Content Placeholder 2"/>
          <p:cNvSpPr>
            <a:spLocks noGrp="1"/>
          </p:cNvSpPr>
          <p:nvPr>
            <p:ph idx="1"/>
          </p:nvPr>
        </p:nvSpPr>
        <p:spPr/>
        <p:txBody>
          <a:bodyPr/>
          <a:lstStyle/>
          <a:p>
            <a:r>
              <a:rPr lang="en-US" dirty="0" smtClean="0"/>
              <a:t>Answer: </a:t>
            </a:r>
            <a:r>
              <a:rPr lang="en-US" b="1" i="1" dirty="0" smtClean="0"/>
              <a:t>The required ratio is 0.178</a:t>
            </a:r>
            <a:endParaRPr lang="en-US" b="1" i="1" dirty="0"/>
          </a:p>
        </p:txBody>
      </p:sp>
      <p:pic>
        <p:nvPicPr>
          <p:cNvPr id="4" name="Picture 3"/>
          <p:cNvPicPr>
            <a:picLocks noChangeAspect="1"/>
          </p:cNvPicPr>
          <p:nvPr/>
        </p:nvPicPr>
        <p:blipFill>
          <a:blip r:embed="rId2"/>
          <a:stretch>
            <a:fillRect/>
          </a:stretch>
        </p:blipFill>
        <p:spPr>
          <a:xfrm>
            <a:off x="3034552" y="3841656"/>
            <a:ext cx="5958969" cy="1066520"/>
          </a:xfrm>
          <a:prstGeom prst="rect">
            <a:avLst/>
          </a:prstGeom>
        </p:spPr>
      </p:pic>
    </p:spTree>
    <p:extLst>
      <p:ext uri="{BB962C8B-B14F-4D97-AF65-F5344CB8AC3E}">
        <p14:creationId xmlns:p14="http://schemas.microsoft.com/office/powerpoint/2010/main" val="3861270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Q5) What is the average grant rate? </a:t>
            </a:r>
          </a:p>
        </p:txBody>
      </p:sp>
      <p:sp>
        <p:nvSpPr>
          <p:cNvPr id="3" name="Content Placeholder 2"/>
          <p:cNvSpPr>
            <a:spLocks noGrp="1"/>
          </p:cNvSpPr>
          <p:nvPr>
            <p:ph idx="1"/>
          </p:nvPr>
        </p:nvSpPr>
        <p:spPr/>
        <p:txBody>
          <a:bodyPr/>
          <a:lstStyle/>
          <a:p>
            <a:r>
              <a:rPr lang="en-US" dirty="0" smtClean="0"/>
              <a:t>Answer: </a:t>
            </a:r>
            <a:r>
              <a:rPr lang="en-US" b="1" i="1" dirty="0" smtClean="0"/>
              <a:t>The average grant rate is 1.028.</a:t>
            </a:r>
            <a:endParaRPr lang="en-US" b="1" i="1" dirty="0"/>
          </a:p>
        </p:txBody>
      </p:sp>
      <p:pic>
        <p:nvPicPr>
          <p:cNvPr id="4" name="Picture 3"/>
          <p:cNvPicPr>
            <a:picLocks noChangeAspect="1"/>
          </p:cNvPicPr>
          <p:nvPr/>
        </p:nvPicPr>
        <p:blipFill>
          <a:blip r:embed="rId2"/>
          <a:stretch>
            <a:fillRect/>
          </a:stretch>
        </p:blipFill>
        <p:spPr>
          <a:xfrm>
            <a:off x="3026708" y="3802155"/>
            <a:ext cx="6024953" cy="1038785"/>
          </a:xfrm>
          <a:prstGeom prst="rect">
            <a:avLst/>
          </a:prstGeom>
        </p:spPr>
      </p:pic>
    </p:spTree>
    <p:extLst>
      <p:ext uri="{BB962C8B-B14F-4D97-AF65-F5344CB8AC3E}">
        <p14:creationId xmlns:p14="http://schemas.microsoft.com/office/powerpoint/2010/main" val="1301184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297</TotalTime>
  <Words>1152</Words>
  <Application>Microsoft Office PowerPoint</Application>
  <PresentationFormat>Custom</PresentationFormat>
  <Paragraphs>149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Wisp</vt:lpstr>
      <vt:lpstr>Loans Data Analysis</vt:lpstr>
      <vt:lpstr>Case Study 1--Loans data</vt:lpstr>
      <vt:lpstr>Data Dictionary for Loans data(3 &amp; 5 year)</vt:lpstr>
      <vt:lpstr>Data Dictionary for DEMO dataset</vt:lpstr>
      <vt:lpstr>Q1) What is the total default rate?</vt:lpstr>
      <vt:lpstr>Q2) Is there a big difference in defaults between 3year and 5 year loans.(&gt;3%) </vt:lpstr>
      <vt:lpstr>Q3)Most common reason cited for taking loan. </vt:lpstr>
      <vt:lpstr>Q4) What is the ratio of loan requested to income?</vt:lpstr>
      <vt:lpstr>Q5) What is the average grant rate? </vt:lpstr>
      <vt:lpstr>Q6) How does the average grant rate differ by income levels </vt:lpstr>
      <vt:lpstr>Q7) a) Which states are overpopulated?  </vt:lpstr>
      <vt:lpstr>Q7) b)Which states have a larger relative share of loans as compared to population share</vt:lpstr>
      <vt:lpstr>Q8). How important is income verification for granting a loan? </vt:lpstr>
      <vt:lpstr>Q9) What is the average interest rate  by grade and sub-grade? </vt:lpstr>
      <vt:lpstr>Q10. What is the average time between loan acceptance date and loan issuance date? </vt:lpstr>
      <vt:lpstr>Q11. Are there any customers that loan data is available for but not demographic data and vice versa? </vt:lpstr>
      <vt:lpstr>Q12) Key insights from the data </vt:lpstr>
      <vt:lpstr>Most common cited reason for taking loan</vt:lpstr>
      <vt:lpstr>Grant Rate V/S Is_Inc_V</vt:lpstr>
      <vt:lpstr>Grant Rate V/S Employment Years</vt:lpstr>
      <vt:lpstr>Grant Rate V/S Income Value</vt:lpstr>
      <vt:lpstr>Default Rate V/S Installment Value</vt:lpstr>
      <vt:lpstr>Default Rate V/S Home Ownership</vt:lpstr>
      <vt:lpstr>US -Relative Loans to relative population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Jig14480</dc:creator>
  <cp:lastModifiedBy>admin</cp:lastModifiedBy>
  <cp:revision>44</cp:revision>
  <dcterms:created xsi:type="dcterms:W3CDTF">2017-05-16T14:13:41Z</dcterms:created>
  <dcterms:modified xsi:type="dcterms:W3CDTF">2017-06-25T09:46:43Z</dcterms:modified>
</cp:coreProperties>
</file>