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60" r:id="rId4"/>
    <p:sldId id="261" r:id="rId5"/>
    <p:sldId id="258" r:id="rId6"/>
    <p:sldId id="262" r:id="rId7"/>
    <p:sldId id="264" r:id="rId8"/>
    <p:sldId id="263" r:id="rId9"/>
    <p:sldId id="268" r:id="rId10"/>
    <p:sldId id="269" r:id="rId11"/>
    <p:sldId id="270" r:id="rId12"/>
    <p:sldId id="279" r:id="rId13"/>
    <p:sldId id="300" r:id="rId14"/>
    <p:sldId id="265" r:id="rId15"/>
    <p:sldId id="271" r:id="rId16"/>
    <p:sldId id="272" r:id="rId17"/>
    <p:sldId id="273" r:id="rId18"/>
    <p:sldId id="280" r:id="rId19"/>
    <p:sldId id="301" r:id="rId20"/>
    <p:sldId id="266" r:id="rId21"/>
    <p:sldId id="274" r:id="rId22"/>
    <p:sldId id="275" r:id="rId23"/>
    <p:sldId id="276" r:id="rId24"/>
    <p:sldId id="281" r:id="rId25"/>
    <p:sldId id="297" r:id="rId26"/>
    <p:sldId id="267" r:id="rId27"/>
    <p:sldId id="282" r:id="rId28"/>
    <p:sldId id="283" r:id="rId29"/>
    <p:sldId id="284" r:id="rId30"/>
    <p:sldId id="285" r:id="rId31"/>
    <p:sldId id="295" r:id="rId32"/>
    <p:sldId id="277" r:id="rId33"/>
    <p:sldId id="286" r:id="rId34"/>
    <p:sldId id="287" r:id="rId35"/>
    <p:sldId id="288" r:id="rId36"/>
    <p:sldId id="289" r:id="rId37"/>
    <p:sldId id="298" r:id="rId38"/>
    <p:sldId id="278" r:id="rId39"/>
    <p:sldId id="290" r:id="rId40"/>
    <p:sldId id="291" r:id="rId41"/>
    <p:sldId id="292" r:id="rId42"/>
    <p:sldId id="293" r:id="rId43"/>
    <p:sldId id="299" r:id="rId44"/>
    <p:sldId id="294"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74" d="100"/>
          <a:sy n="74"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Jig14480\Capstone%20Project\c17_train_decile_GainChar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localhost\Jig14480\Capstone%20Project\c5_test_decile.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localhost\Jig14480\Capstone%20Project\c6_train_decile.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localhost\Jig14480\Capstone%20Project\c6_test_decile.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localhost\Jig14480\Capstone%20Project\c17_test_decile_Gain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localhost\Jig14480\Capstone%20Project\c28_train_decile_GainChar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localhost\Jig14480\Capstone%20Project\c28_test_decil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localhost\Jig14480\Capstone%20Project\c3_train_decil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localhost\Jig14480\Capstone%20Project\c3_test_decile_GainCha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localhost\Jig14480\Capstone%20Project\c4_train_decil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localhost\Jig14480\Capstone%20Project\c4_test_decil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localhost\Jig14480\Capstone%20Project\c5_train_decile.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a:t>
            </a:r>
            <a:r>
              <a:rPr lang="en-US" sz="2800" dirty="0" smtClean="0"/>
              <a:t>C17_Train</a:t>
            </a:r>
            <a:endParaRPr lang="en-US" sz="28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9.9462365591397841</c:v>
                </c:pt>
                <c:pt idx="1">
                  <c:v>19.95967741935484</c:v>
                </c:pt>
                <c:pt idx="2">
                  <c:v>29.973118279569892</c:v>
                </c:pt>
                <c:pt idx="3">
                  <c:v>39.986559139784944</c:v>
                </c:pt>
                <c:pt idx="4">
                  <c:v>50</c:v>
                </c:pt>
                <c:pt idx="5">
                  <c:v>60.013440860215056</c:v>
                </c:pt>
                <c:pt idx="6">
                  <c:v>70.026881720430111</c:v>
                </c:pt>
                <c:pt idx="7">
                  <c:v>80.040322580645167</c:v>
                </c:pt>
                <c:pt idx="8">
                  <c:v>90.053763440860209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23.26530612244898</c:v>
                </c:pt>
                <c:pt idx="1">
                  <c:v>42.04081632653061</c:v>
                </c:pt>
                <c:pt idx="2">
                  <c:v>53.877551020408163</c:v>
                </c:pt>
                <c:pt idx="3">
                  <c:v>64.08163265306122</c:v>
                </c:pt>
                <c:pt idx="4">
                  <c:v>71.428571428571431</c:v>
                </c:pt>
                <c:pt idx="5">
                  <c:v>82.448979591836732</c:v>
                </c:pt>
                <c:pt idx="6">
                  <c:v>88.979591836734699</c:v>
                </c:pt>
                <c:pt idx="7">
                  <c:v>93.877551020408163</c:v>
                </c:pt>
                <c:pt idx="8">
                  <c:v>96.326530612244895</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0431792"/>
        <c:axId val="80432352"/>
      </c:lineChart>
      <c:catAx>
        <c:axId val="8043179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432352"/>
        <c:crosses val="autoZero"/>
        <c:auto val="1"/>
        <c:lblAlgn val="ctr"/>
        <c:lblOffset val="100"/>
        <c:noMultiLvlLbl val="0"/>
      </c:catAx>
      <c:valAx>
        <c:axId val="8043235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43179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9.9609375</c:v>
                </c:pt>
                <c:pt idx="1">
                  <c:v>19.970703125</c:v>
                </c:pt>
                <c:pt idx="2">
                  <c:v>29.98046875</c:v>
                </c:pt>
                <c:pt idx="3">
                  <c:v>39.990234375</c:v>
                </c:pt>
                <c:pt idx="4">
                  <c:v>50</c:v>
                </c:pt>
                <c:pt idx="5">
                  <c:v>60.009765625</c:v>
                </c:pt>
                <c:pt idx="6">
                  <c:v>70.01953125</c:v>
                </c:pt>
                <c:pt idx="7">
                  <c:v>80.029296875</c:v>
                </c:pt>
                <c:pt idx="8">
                  <c:v>90.0390625</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70.175438596491233</c:v>
                </c:pt>
                <c:pt idx="1">
                  <c:v>91.228070175438603</c:v>
                </c:pt>
                <c:pt idx="2">
                  <c:v>96.491228070175438</c:v>
                </c:pt>
                <c:pt idx="3">
                  <c:v>98.245614035087726</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682640"/>
        <c:axId val="212683200"/>
      </c:lineChart>
      <c:catAx>
        <c:axId val="21268264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683200"/>
        <c:crosses val="autoZero"/>
        <c:auto val="1"/>
        <c:lblAlgn val="ctr"/>
        <c:lblOffset val="100"/>
        <c:noMultiLvlLbl val="0"/>
      </c:catAx>
      <c:valAx>
        <c:axId val="21268320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6826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C6_Train</a:t>
            </a:r>
            <a:endParaRPr lang="en-US" sz="32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9.978507829290761</c:v>
                </c:pt>
                <c:pt idx="1">
                  <c:v>19.987718759594724</c:v>
                </c:pt>
                <c:pt idx="2">
                  <c:v>29.996929689898685</c:v>
                </c:pt>
                <c:pt idx="3">
                  <c:v>40.00614062020265</c:v>
                </c:pt>
                <c:pt idx="4">
                  <c:v>50.015351550506608</c:v>
                </c:pt>
                <c:pt idx="5">
                  <c:v>59.993859379797371</c:v>
                </c:pt>
                <c:pt idx="6">
                  <c:v>70.003070310101322</c:v>
                </c:pt>
                <c:pt idx="7">
                  <c:v>80.012281240405301</c:v>
                </c:pt>
                <c:pt idx="8">
                  <c:v>90.021492170709251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31.802120141342755</c:v>
                </c:pt>
                <c:pt idx="1">
                  <c:v>54.770318021201412</c:v>
                </c:pt>
                <c:pt idx="2">
                  <c:v>72.438162544169614</c:v>
                </c:pt>
                <c:pt idx="3">
                  <c:v>85.512367491166074</c:v>
                </c:pt>
                <c:pt idx="4">
                  <c:v>91.872791519434628</c:v>
                </c:pt>
                <c:pt idx="5">
                  <c:v>95.053003533568898</c:v>
                </c:pt>
                <c:pt idx="6">
                  <c:v>96.81978798586573</c:v>
                </c:pt>
                <c:pt idx="7">
                  <c:v>97.173144876325082</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686000"/>
        <c:axId val="213111040"/>
      </c:lineChart>
      <c:catAx>
        <c:axId val="21268600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3111040"/>
        <c:crosses val="autoZero"/>
        <c:auto val="1"/>
        <c:lblAlgn val="ctr"/>
        <c:lblOffset val="100"/>
        <c:noMultiLvlLbl val="0"/>
      </c:catAx>
      <c:valAx>
        <c:axId val="2131110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6860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C6_Test</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9.9999999999999982</c:v>
                </c:pt>
                <c:pt idx="1">
                  <c:v>19.999999999999996</c:v>
                </c:pt>
                <c:pt idx="2">
                  <c:v>29.999999999999993</c:v>
                </c:pt>
                <c:pt idx="3">
                  <c:v>39.999999999999993</c:v>
                </c:pt>
                <c:pt idx="4">
                  <c:v>49.999999999999993</c:v>
                </c:pt>
                <c:pt idx="5">
                  <c:v>59.999999999999993</c:v>
                </c:pt>
                <c:pt idx="6">
                  <c:v>70</c:v>
                </c:pt>
                <c:pt idx="7">
                  <c:v>79.999999999999986</c:v>
                </c:pt>
                <c:pt idx="8">
                  <c:v>90</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28.971962616822431</c:v>
                </c:pt>
                <c:pt idx="1">
                  <c:v>48.598130841121495</c:v>
                </c:pt>
                <c:pt idx="2">
                  <c:v>65.420560747663558</c:v>
                </c:pt>
                <c:pt idx="3">
                  <c:v>77.570093457943926</c:v>
                </c:pt>
                <c:pt idx="4">
                  <c:v>87.850467289719631</c:v>
                </c:pt>
                <c:pt idx="5">
                  <c:v>90.654205607476641</c:v>
                </c:pt>
                <c:pt idx="6">
                  <c:v>93.45794392523365</c:v>
                </c:pt>
                <c:pt idx="7">
                  <c:v>98.130841121495322</c:v>
                </c:pt>
                <c:pt idx="8">
                  <c:v>99.065420560747668</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3113840"/>
        <c:axId val="213114400"/>
      </c:lineChart>
      <c:catAx>
        <c:axId val="213113840"/>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3114400"/>
        <c:crosses val="autoZero"/>
        <c:auto val="1"/>
        <c:lblAlgn val="ctr"/>
        <c:lblOffset val="100"/>
        <c:noMultiLvlLbl val="0"/>
      </c:catAx>
      <c:valAx>
        <c:axId val="21311440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311384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C17_Test</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9.9693251533742338</c:v>
                </c:pt>
                <c:pt idx="1">
                  <c:v>19.938650306748468</c:v>
                </c:pt>
                <c:pt idx="2">
                  <c:v>29.907975460122707</c:v>
                </c:pt>
                <c:pt idx="3">
                  <c:v>40.030674846625779</c:v>
                </c:pt>
                <c:pt idx="4">
                  <c:v>50.000000000000007</c:v>
                </c:pt>
                <c:pt idx="5">
                  <c:v>59.969325153374236</c:v>
                </c:pt>
                <c:pt idx="6">
                  <c:v>70.092024539877301</c:v>
                </c:pt>
                <c:pt idx="7">
                  <c:v>80.061349693251543</c:v>
                </c:pt>
                <c:pt idx="8">
                  <c:v>90.030674846625772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13.157894736842104</c:v>
                </c:pt>
                <c:pt idx="1">
                  <c:v>32.456140350877192</c:v>
                </c:pt>
                <c:pt idx="2">
                  <c:v>44.736842105263158</c:v>
                </c:pt>
                <c:pt idx="3">
                  <c:v>52.631578947368418</c:v>
                </c:pt>
                <c:pt idx="4">
                  <c:v>67.543859649122808</c:v>
                </c:pt>
                <c:pt idx="5">
                  <c:v>78.070175438596493</c:v>
                </c:pt>
                <c:pt idx="6">
                  <c:v>85.087719298245617</c:v>
                </c:pt>
                <c:pt idx="7">
                  <c:v>92.982456140350877</c:v>
                </c:pt>
                <c:pt idx="8">
                  <c:v>95.614035087719301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0342720"/>
        <c:axId val="80343280"/>
      </c:lineChart>
      <c:catAx>
        <c:axId val="8034272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343280"/>
        <c:crosses val="autoZero"/>
        <c:auto val="1"/>
        <c:lblAlgn val="ctr"/>
        <c:lblOffset val="100"/>
        <c:noMultiLvlLbl val="0"/>
      </c:catAx>
      <c:valAx>
        <c:axId val="803432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34272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C28_Train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Sheet3!$I$2</c:f>
              <c:strCache>
                <c:ptCount val="1"/>
                <c:pt idx="0">
                  <c:v>Exp Cum%</c:v>
                </c:pt>
              </c:strCache>
            </c:strRef>
          </c:tx>
          <c:spPr>
            <a:ln w="22225" cap="rnd" cmpd="sng" algn="ctr">
              <a:solidFill>
                <a:schemeClr val="accent1"/>
              </a:solidFill>
              <a:round/>
            </a:ln>
            <a:effectLst/>
          </c:spPr>
          <c:marker>
            <c:symbol val="none"/>
          </c:marker>
          <c:val>
            <c:numRef>
              <c:f>Sheet3!$I$3:$I$12</c:f>
              <c:numCache>
                <c:formatCode>0.00</c:formatCode>
                <c:ptCount val="10"/>
                <c:pt idx="0">
                  <c:v>9.9956049475733035</c:v>
                </c:pt>
                <c:pt idx="1">
                  <c:v>19.997488541470457</c:v>
                </c:pt>
                <c:pt idx="2">
                  <c:v>29.999372135367611</c:v>
                </c:pt>
                <c:pt idx="3">
                  <c:v>40.00125572926477</c:v>
                </c:pt>
                <c:pt idx="4">
                  <c:v>50.003139323161925</c:v>
                </c:pt>
                <c:pt idx="5">
                  <c:v>59.998744270735237</c:v>
                </c:pt>
                <c:pt idx="6">
                  <c:v>70.000627864632378</c:v>
                </c:pt>
                <c:pt idx="7">
                  <c:v>80.00251145852954</c:v>
                </c:pt>
                <c:pt idx="8">
                  <c:v>90.004395052426702</c:v>
                </c:pt>
                <c:pt idx="9">
                  <c:v>100</c:v>
                </c:pt>
              </c:numCache>
            </c:numRef>
          </c:val>
          <c:smooth val="0"/>
        </c:ser>
        <c:ser>
          <c:idx val="1"/>
          <c:order val="1"/>
          <c:tx>
            <c:strRef>
              <c:f>Sheet3!$J$2</c:f>
              <c:strCache>
                <c:ptCount val="1"/>
                <c:pt idx="0">
                  <c:v>Obs Cum %</c:v>
                </c:pt>
              </c:strCache>
            </c:strRef>
          </c:tx>
          <c:spPr>
            <a:ln w="22225" cap="rnd" cmpd="sng" algn="ctr">
              <a:solidFill>
                <a:schemeClr val="accent2"/>
              </a:solidFill>
              <a:round/>
            </a:ln>
            <a:effectLst/>
          </c:spPr>
          <c:marker>
            <c:symbol val="none"/>
          </c:marker>
          <c:val>
            <c:numRef>
              <c:f>Sheet3!$J$3:$J$12</c:f>
              <c:numCache>
                <c:formatCode>0.00</c:formatCode>
                <c:ptCount val="10"/>
                <c:pt idx="0">
                  <c:v>23.761845163597354</c:v>
                </c:pt>
                <c:pt idx="1">
                  <c:v>38.977293044877527</c:v>
                </c:pt>
                <c:pt idx="2">
                  <c:v>50.277132129447523</c:v>
                </c:pt>
                <c:pt idx="3">
                  <c:v>59.485070623994275</c:v>
                </c:pt>
                <c:pt idx="4">
                  <c:v>68.049347398533882</c:v>
                </c:pt>
                <c:pt idx="5">
                  <c:v>76.04148042195601</c:v>
                </c:pt>
                <c:pt idx="6">
                  <c:v>83.282674772036472</c:v>
                </c:pt>
                <c:pt idx="7">
                  <c:v>90.041122832111569</c:v>
                </c:pt>
                <c:pt idx="8">
                  <c:v>95.60164491328446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0290400"/>
        <c:axId val="80290960"/>
      </c:lineChart>
      <c:catAx>
        <c:axId val="8029040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290960"/>
        <c:crosses val="autoZero"/>
        <c:auto val="1"/>
        <c:lblAlgn val="ctr"/>
        <c:lblOffset val="100"/>
        <c:noMultiLvlLbl val="0"/>
      </c:catAx>
      <c:valAx>
        <c:axId val="8029096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2904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a:t>Gain Chart C28 Test</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9.9899237080754286</c:v>
                </c:pt>
                <c:pt idx="1">
                  <c:v>19.994242118900242</c:v>
                </c:pt>
                <c:pt idx="2">
                  <c:v>29.998560529725058</c:v>
                </c:pt>
                <c:pt idx="3">
                  <c:v>40.002878940549877</c:v>
                </c:pt>
                <c:pt idx="4">
                  <c:v>50.007197351374693</c:v>
                </c:pt>
                <c:pt idx="5">
                  <c:v>59.997121059450116</c:v>
                </c:pt>
                <c:pt idx="6">
                  <c:v>70.001439470274946</c:v>
                </c:pt>
                <c:pt idx="7">
                  <c:v>80.005757881099754</c:v>
                </c:pt>
                <c:pt idx="8">
                  <c:v>90.010076291924562</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23.174214606283151</c:v>
                </c:pt>
                <c:pt idx="1">
                  <c:v>38.474092207262345</c:v>
                </c:pt>
                <c:pt idx="2">
                  <c:v>50.305997552019583</c:v>
                </c:pt>
                <c:pt idx="3">
                  <c:v>58.833129334965321</c:v>
                </c:pt>
                <c:pt idx="4">
                  <c:v>67.197062423500611</c:v>
                </c:pt>
                <c:pt idx="5">
                  <c:v>75.071399428804568</c:v>
                </c:pt>
                <c:pt idx="6">
                  <c:v>82.619339045287632</c:v>
                </c:pt>
                <c:pt idx="7">
                  <c:v>89.514483884128921</c:v>
                </c:pt>
                <c:pt idx="8">
                  <c:v>95.512035903712771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0293760"/>
        <c:axId val="212288480"/>
      </c:lineChart>
      <c:catAx>
        <c:axId val="8029376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288480"/>
        <c:crosses val="autoZero"/>
        <c:auto val="1"/>
        <c:lblAlgn val="ctr"/>
        <c:lblOffset val="100"/>
        <c:noMultiLvlLbl val="0"/>
      </c:catAx>
      <c:valAx>
        <c:axId val="21228848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8029376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 Chart C3_Train</a:t>
            </a:r>
            <a:endParaRPr lang="en-US" sz="28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9.9824868651488625</c:v>
                </c:pt>
                <c:pt idx="1">
                  <c:v>19.994162288382956</c:v>
                </c:pt>
                <c:pt idx="2">
                  <c:v>30.005837711617055</c:v>
                </c:pt>
                <c:pt idx="3">
                  <c:v>39.988324576765912</c:v>
                </c:pt>
                <c:pt idx="4">
                  <c:v>50.000000000000007</c:v>
                </c:pt>
                <c:pt idx="5">
                  <c:v>60.011675423234095</c:v>
                </c:pt>
                <c:pt idx="6">
                  <c:v>69.994162288382967</c:v>
                </c:pt>
                <c:pt idx="7">
                  <c:v>80.005837711617048</c:v>
                </c:pt>
                <c:pt idx="8">
                  <c:v>90.017513134851143</c:v>
                </c:pt>
                <c:pt idx="9">
                  <c:v>100</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15.7</c:v>
                </c:pt>
                <c:pt idx="1">
                  <c:v>29.1</c:v>
                </c:pt>
                <c:pt idx="2">
                  <c:v>42.2</c:v>
                </c:pt>
                <c:pt idx="3">
                  <c:v>52.9</c:v>
                </c:pt>
                <c:pt idx="4">
                  <c:v>62.4</c:v>
                </c:pt>
                <c:pt idx="5">
                  <c:v>72.900000000000006</c:v>
                </c:pt>
                <c:pt idx="6">
                  <c:v>82.6</c:v>
                </c:pt>
                <c:pt idx="7">
                  <c:v>89.3</c:v>
                </c:pt>
                <c:pt idx="8">
                  <c:v>96</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291280"/>
        <c:axId val="212291840"/>
      </c:lineChart>
      <c:catAx>
        <c:axId val="212291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291840"/>
        <c:crosses val="autoZero"/>
        <c:auto val="1"/>
        <c:lblAlgn val="ctr"/>
        <c:lblOffset val="100"/>
        <c:noMultiLvlLbl val="0"/>
      </c:catAx>
      <c:valAx>
        <c:axId val="2122918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29128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2800" dirty="0" smtClean="0"/>
              <a:t>Gain</a:t>
            </a:r>
            <a:r>
              <a:rPr lang="en-US" sz="2800" baseline="0" dirty="0" smtClean="0"/>
              <a:t> Chart C3_Test</a:t>
            </a:r>
            <a:endParaRPr lang="en-US" sz="28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Sheet3!$H$2</c:f>
              <c:strCache>
                <c:ptCount val="1"/>
                <c:pt idx="0">
                  <c:v>Exp Cum%</c:v>
                </c:pt>
              </c:strCache>
            </c:strRef>
          </c:tx>
          <c:spPr>
            <a:ln w="22225" cap="rnd" cmpd="sng" algn="ctr">
              <a:solidFill>
                <a:schemeClr val="accent1"/>
              </a:solidFill>
              <a:round/>
            </a:ln>
            <a:effectLst/>
          </c:spPr>
          <c:marker>
            <c:symbol val="none"/>
          </c:marker>
          <c:val>
            <c:numRef>
              <c:f>Sheet3!$H$3:$H$12</c:f>
              <c:numCache>
                <c:formatCode>0.00</c:formatCode>
                <c:ptCount val="10"/>
                <c:pt idx="0">
                  <c:v>9.9796334012219976</c:v>
                </c:pt>
                <c:pt idx="1">
                  <c:v>19.959266802443995</c:v>
                </c:pt>
                <c:pt idx="2">
                  <c:v>30.006788866259342</c:v>
                </c:pt>
                <c:pt idx="3">
                  <c:v>39.986422267481345</c:v>
                </c:pt>
                <c:pt idx="4">
                  <c:v>50.033944331296681</c:v>
                </c:pt>
                <c:pt idx="5">
                  <c:v>60.013577732518684</c:v>
                </c:pt>
                <c:pt idx="6">
                  <c:v>69.993211133740672</c:v>
                </c:pt>
                <c:pt idx="7">
                  <c:v>80.040733197556023</c:v>
                </c:pt>
                <c:pt idx="8">
                  <c:v>90.020366598778011</c:v>
                </c:pt>
                <c:pt idx="9">
                  <c:v>99.999999999999986</c:v>
                </c:pt>
              </c:numCache>
            </c:numRef>
          </c:val>
          <c:smooth val="0"/>
        </c:ser>
        <c:ser>
          <c:idx val="1"/>
          <c:order val="1"/>
          <c:tx>
            <c:strRef>
              <c:f>Sheet3!$I$2</c:f>
              <c:strCache>
                <c:ptCount val="1"/>
                <c:pt idx="0">
                  <c:v>Obs Cum %</c:v>
                </c:pt>
              </c:strCache>
            </c:strRef>
          </c:tx>
          <c:spPr>
            <a:ln w="22225" cap="rnd" cmpd="sng" algn="ctr">
              <a:solidFill>
                <a:schemeClr val="accent2"/>
              </a:solidFill>
              <a:round/>
            </a:ln>
            <a:effectLst/>
          </c:spPr>
          <c:marker>
            <c:symbol val="none"/>
          </c:marker>
          <c:val>
            <c:numRef>
              <c:f>Sheet3!$I$3:$I$12</c:f>
              <c:numCache>
                <c:formatCode>0.00</c:formatCode>
                <c:ptCount val="10"/>
                <c:pt idx="0">
                  <c:v>15.96244131455399</c:v>
                </c:pt>
                <c:pt idx="1">
                  <c:v>26.525821596244132</c:v>
                </c:pt>
                <c:pt idx="2">
                  <c:v>40.610328638497656</c:v>
                </c:pt>
                <c:pt idx="3">
                  <c:v>50.23474178403756</c:v>
                </c:pt>
                <c:pt idx="4">
                  <c:v>61.971830985915496</c:v>
                </c:pt>
                <c:pt idx="5">
                  <c:v>69.953051643192495</c:v>
                </c:pt>
                <c:pt idx="6">
                  <c:v>78.63849765258216</c:v>
                </c:pt>
                <c:pt idx="7">
                  <c:v>88.732394366197184</c:v>
                </c:pt>
                <c:pt idx="8">
                  <c:v>95.305164319248831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366976"/>
        <c:axId val="212367536"/>
      </c:lineChart>
      <c:catAx>
        <c:axId val="21236697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367536"/>
        <c:crosses val="autoZero"/>
        <c:auto val="1"/>
        <c:lblAlgn val="ctr"/>
        <c:lblOffset val="100"/>
        <c:noMultiLvlLbl val="0"/>
      </c:catAx>
      <c:valAx>
        <c:axId val="21236753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36697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a:t>
            </a:r>
            <a:r>
              <a:rPr lang="en-US" sz="3200" baseline="0" dirty="0" smtClean="0"/>
              <a:t> </a:t>
            </a:r>
            <a:r>
              <a:rPr lang="en-US" sz="3200" dirty="0" smtClean="0"/>
              <a:t>Chart </a:t>
            </a:r>
            <a:r>
              <a:rPr lang="en-US" sz="3200" dirty="0"/>
              <a:t>C4_Train</a:t>
            </a: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9.997630893153282</c:v>
                </c:pt>
                <c:pt idx="1">
                  <c:v>19.995261786306564</c:v>
                </c:pt>
                <c:pt idx="2">
                  <c:v>29.99289267945985</c:v>
                </c:pt>
                <c:pt idx="3">
                  <c:v>39.990523572613128</c:v>
                </c:pt>
                <c:pt idx="4">
                  <c:v>50.011845534233601</c:v>
                </c:pt>
                <c:pt idx="5">
                  <c:v>60.009476427386879</c:v>
                </c:pt>
                <c:pt idx="6">
                  <c:v>70.007107320540172</c:v>
                </c:pt>
                <c:pt idx="7">
                  <c:v>80.004738213693443</c:v>
                </c:pt>
                <c:pt idx="8">
                  <c:v>90.002369106846714</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23.502304147465438</c:v>
                </c:pt>
                <c:pt idx="1">
                  <c:v>45.46850998463902</c:v>
                </c:pt>
                <c:pt idx="2">
                  <c:v>64.976958525345623</c:v>
                </c:pt>
                <c:pt idx="3">
                  <c:v>80.337941628264204</c:v>
                </c:pt>
                <c:pt idx="4">
                  <c:v>89.70814132104455</c:v>
                </c:pt>
                <c:pt idx="5">
                  <c:v>94.316436251920123</c:v>
                </c:pt>
                <c:pt idx="6">
                  <c:v>96.620583717357917</c:v>
                </c:pt>
                <c:pt idx="7">
                  <c:v>99.078341013824883</c:v>
                </c:pt>
                <c:pt idx="8">
                  <c:v>99.846390168970814</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384832"/>
        <c:axId val="212385392"/>
      </c:lineChart>
      <c:catAx>
        <c:axId val="21238483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385392"/>
        <c:crosses val="autoZero"/>
        <c:auto val="1"/>
        <c:lblAlgn val="ctr"/>
        <c:lblOffset val="100"/>
        <c:noMultiLvlLbl val="0"/>
      </c:catAx>
      <c:valAx>
        <c:axId val="2123853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38483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sz="3200" dirty="0" smtClean="0"/>
              <a:t>Gain Chart C4_Test</a:t>
            </a:r>
            <a:endParaRPr lang="en-US" sz="3200" dirty="0"/>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Sheet2!$H$2</c:f>
              <c:strCache>
                <c:ptCount val="1"/>
                <c:pt idx="0">
                  <c:v>Exp Cum%</c:v>
                </c:pt>
              </c:strCache>
            </c:strRef>
          </c:tx>
          <c:spPr>
            <a:ln w="22225" cap="rnd" cmpd="sng" algn="ctr">
              <a:solidFill>
                <a:schemeClr val="accent1"/>
              </a:solidFill>
              <a:round/>
            </a:ln>
            <a:effectLst/>
          </c:spPr>
          <c:marker>
            <c:symbol val="none"/>
          </c:marker>
          <c:val>
            <c:numRef>
              <c:f>Sheet2!$H$3:$H$12</c:f>
              <c:numCache>
                <c:formatCode>0.00</c:formatCode>
                <c:ptCount val="10"/>
                <c:pt idx="0">
                  <c:v>9.9664053751399777</c:v>
                </c:pt>
                <c:pt idx="1">
                  <c:v>19.988801791713325</c:v>
                </c:pt>
                <c:pt idx="2">
                  <c:v>30.011198208286675</c:v>
                </c:pt>
                <c:pt idx="3">
                  <c:v>39.977603583426649</c:v>
                </c:pt>
                <c:pt idx="4">
                  <c:v>50</c:v>
                </c:pt>
                <c:pt idx="5">
                  <c:v>60.022396416573351</c:v>
                </c:pt>
                <c:pt idx="6">
                  <c:v>69.988801791713328</c:v>
                </c:pt>
                <c:pt idx="7">
                  <c:v>80.011198208286686</c:v>
                </c:pt>
                <c:pt idx="8">
                  <c:v>90.033594624860029</c:v>
                </c:pt>
                <c:pt idx="9">
                  <c:v>100</c:v>
                </c:pt>
              </c:numCache>
            </c:numRef>
          </c:val>
          <c:smooth val="0"/>
        </c:ser>
        <c:ser>
          <c:idx val="1"/>
          <c:order val="1"/>
          <c:tx>
            <c:strRef>
              <c:f>Sheet2!$I$2</c:f>
              <c:strCache>
                <c:ptCount val="1"/>
                <c:pt idx="0">
                  <c:v>Obs Cum %</c:v>
                </c:pt>
              </c:strCache>
            </c:strRef>
          </c:tx>
          <c:spPr>
            <a:ln w="22225" cap="rnd" cmpd="sng" algn="ctr">
              <a:solidFill>
                <a:schemeClr val="accent2"/>
              </a:solidFill>
              <a:round/>
            </a:ln>
            <a:effectLst/>
          </c:spPr>
          <c:marker>
            <c:symbol val="none"/>
          </c:marker>
          <c:val>
            <c:numRef>
              <c:f>Sheet2!$I$3:$I$12</c:f>
              <c:numCache>
                <c:formatCode>0.00</c:formatCode>
                <c:ptCount val="10"/>
                <c:pt idx="0">
                  <c:v>21.886792452830189</c:v>
                </c:pt>
                <c:pt idx="1">
                  <c:v>40.754716981132077</c:v>
                </c:pt>
                <c:pt idx="2">
                  <c:v>57.735849056603776</c:v>
                </c:pt>
                <c:pt idx="3">
                  <c:v>73.20754716981132</c:v>
                </c:pt>
                <c:pt idx="4">
                  <c:v>86.037735849056602</c:v>
                </c:pt>
                <c:pt idx="5">
                  <c:v>92.075471698113205</c:v>
                </c:pt>
                <c:pt idx="6">
                  <c:v>95.84905660377359</c:v>
                </c:pt>
                <c:pt idx="7">
                  <c:v>98.490566037735846</c:v>
                </c:pt>
                <c:pt idx="8">
                  <c:v>99.622641509433961</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611552"/>
        <c:axId val="212612112"/>
      </c:lineChart>
      <c:catAx>
        <c:axId val="21261155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612112"/>
        <c:crosses val="autoZero"/>
        <c:auto val="1"/>
        <c:lblAlgn val="ctr"/>
        <c:lblOffset val="100"/>
        <c:noMultiLvlLbl val="0"/>
      </c:catAx>
      <c:valAx>
        <c:axId val="21261211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61155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r>
              <a:rPr lang="en-US" sz="3200" dirty="0" smtClean="0"/>
              <a:t>Gain Chart C5_Train</a:t>
            </a:r>
            <a:endParaRPr lang="en-US" sz="3200" dirty="0"/>
          </a:p>
        </c:rich>
      </c:tx>
      <c:layout/>
      <c:overlay val="0"/>
      <c:spPr>
        <a:noFill/>
        <a:ln>
          <a:noFill/>
        </a:ln>
        <a:effectLst/>
      </c:spPr>
      <c:txPr>
        <a:bodyPr rot="0" spcFirstLastPara="1" vertOverflow="ellipsis" vert="horz" wrap="square" anchor="ctr" anchorCtr="1"/>
        <a:lstStyle/>
        <a:p>
          <a:pPr>
            <a:defRPr sz="32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chart!$H$2</c:f>
              <c:strCache>
                <c:ptCount val="1"/>
                <c:pt idx="0">
                  <c:v>Exp Cum%</c:v>
                </c:pt>
              </c:strCache>
            </c:strRef>
          </c:tx>
          <c:spPr>
            <a:ln w="22225" cap="rnd" cmpd="sng" algn="ctr">
              <a:solidFill>
                <a:schemeClr val="accent1"/>
              </a:solidFill>
              <a:round/>
            </a:ln>
            <a:effectLst/>
          </c:spPr>
          <c:marker>
            <c:symbol val="none"/>
          </c:marker>
          <c:val>
            <c:numRef>
              <c:f>chart!$H$3:$H$12</c:f>
              <c:numCache>
                <c:formatCode>0.00</c:formatCode>
                <c:ptCount val="10"/>
                <c:pt idx="0">
                  <c:v>9.9875673435557406</c:v>
                </c:pt>
                <c:pt idx="1">
                  <c:v>19.995855781185249</c:v>
                </c:pt>
                <c:pt idx="2">
                  <c:v>30.004144218814755</c:v>
                </c:pt>
                <c:pt idx="3">
                  <c:v>39.991711562370497</c:v>
                </c:pt>
                <c:pt idx="4">
                  <c:v>50.000000000000007</c:v>
                </c:pt>
                <c:pt idx="5">
                  <c:v>60.00828843762951</c:v>
                </c:pt>
                <c:pt idx="6">
                  <c:v>69.995855781185256</c:v>
                </c:pt>
                <c:pt idx="7">
                  <c:v>80.004144218814758</c:v>
                </c:pt>
                <c:pt idx="8">
                  <c:v>90.012432656444261</c:v>
                </c:pt>
                <c:pt idx="9">
                  <c:v>100</c:v>
                </c:pt>
              </c:numCache>
            </c:numRef>
          </c:val>
          <c:smooth val="0"/>
        </c:ser>
        <c:ser>
          <c:idx val="1"/>
          <c:order val="1"/>
          <c:tx>
            <c:strRef>
              <c:f>chart!$I$2</c:f>
              <c:strCache>
                <c:ptCount val="1"/>
                <c:pt idx="0">
                  <c:v>Obs Cum %</c:v>
                </c:pt>
              </c:strCache>
            </c:strRef>
          </c:tx>
          <c:spPr>
            <a:ln w="22225" cap="rnd" cmpd="sng" algn="ctr">
              <a:solidFill>
                <a:schemeClr val="accent2"/>
              </a:solidFill>
              <a:round/>
            </a:ln>
            <a:effectLst/>
          </c:spPr>
          <c:marker>
            <c:symbol val="none"/>
          </c:marker>
          <c:val>
            <c:numRef>
              <c:f>chart!$I$3:$I$12</c:f>
              <c:numCache>
                <c:formatCode>0.00</c:formatCode>
                <c:ptCount val="10"/>
                <c:pt idx="0">
                  <c:v>74.603174603174608</c:v>
                </c:pt>
                <c:pt idx="1">
                  <c:v>94.444444444444443</c:v>
                </c:pt>
                <c:pt idx="2">
                  <c:v>97.61904761904762</c:v>
                </c:pt>
                <c:pt idx="3">
                  <c:v>99.206349206349202</c:v>
                </c:pt>
                <c:pt idx="4">
                  <c:v>100</c:v>
                </c:pt>
                <c:pt idx="5">
                  <c:v>100</c:v>
                </c:pt>
                <c:pt idx="6">
                  <c:v>100</c:v>
                </c:pt>
                <c:pt idx="7">
                  <c:v>100</c:v>
                </c:pt>
                <c:pt idx="8">
                  <c:v>100</c:v>
                </c:pt>
                <c:pt idx="9">
                  <c:v>100</c:v>
                </c:pt>
              </c:numCache>
            </c:numRef>
          </c:val>
          <c:smooth val="0"/>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12756400"/>
        <c:axId val="212756960"/>
      </c:lineChart>
      <c:catAx>
        <c:axId val="21275640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756960"/>
        <c:crosses val="autoZero"/>
        <c:auto val="1"/>
        <c:lblAlgn val="ctr"/>
        <c:lblOffset val="100"/>
        <c:noMultiLvlLbl val="0"/>
      </c:catAx>
      <c:valAx>
        <c:axId val="21275696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212756400"/>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0788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00164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755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09129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499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192870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75510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66345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98451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570B-138B-4ED8-853E-37192F99AD3F}"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54636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2570B-138B-4ED8-853E-37192F99AD3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4584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2570B-138B-4ED8-853E-37192F99AD3F}"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319325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2570B-138B-4ED8-853E-37192F99AD3F}"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274294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2570B-138B-4ED8-853E-37192F99AD3F}"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97039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570B-138B-4ED8-853E-37192F99AD3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425125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570B-138B-4ED8-853E-37192F99AD3F}"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4A498-F720-49FD-905E-5BC30B3E837A}" type="slidenum">
              <a:rPr lang="en-US" smtClean="0"/>
              <a:t>‹#›</a:t>
            </a:fld>
            <a:endParaRPr lang="en-US"/>
          </a:p>
        </p:txBody>
      </p:sp>
    </p:spTree>
    <p:extLst>
      <p:ext uri="{BB962C8B-B14F-4D97-AF65-F5344CB8AC3E}">
        <p14:creationId xmlns:p14="http://schemas.microsoft.com/office/powerpoint/2010/main" val="98210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2570B-138B-4ED8-853E-37192F99AD3F}" type="datetimeFigureOut">
              <a:rPr lang="en-US" smtClean="0"/>
              <a:t>6/8/2017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E4A498-F720-49FD-905E-5BC30B3E837A}" type="slidenum">
              <a:rPr lang="en-US" smtClean="0"/>
              <a:t>‹#›</a:t>
            </a:fld>
            <a:endParaRPr lang="en-US"/>
          </a:p>
        </p:txBody>
      </p:sp>
    </p:spTree>
    <p:extLst>
      <p:ext uri="{BB962C8B-B14F-4D97-AF65-F5344CB8AC3E}">
        <p14:creationId xmlns:p14="http://schemas.microsoft.com/office/powerpoint/2010/main" val="165651701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428" y="1065130"/>
            <a:ext cx="9002333" cy="2386407"/>
          </a:xfrm>
        </p:spPr>
        <p:txBody>
          <a:bodyPr/>
          <a:lstStyle/>
          <a:p>
            <a:pPr algn="ctr"/>
            <a:r>
              <a:rPr lang="en-US" dirty="0" smtClean="0"/>
              <a:t>Capstone Project</a:t>
            </a:r>
            <a:br>
              <a:rPr lang="en-US" dirty="0" smtClean="0"/>
            </a:br>
            <a:r>
              <a:rPr lang="en-US" dirty="0" smtClean="0"/>
              <a:t/>
            </a:r>
            <a:br>
              <a:rPr lang="en-US" dirty="0" smtClean="0"/>
            </a:br>
            <a:r>
              <a:rPr lang="en-US" dirty="0" smtClean="0"/>
              <a:t>Churn Modelling at </a:t>
            </a:r>
            <a:r>
              <a:rPr lang="en-US" dirty="0" err="1" smtClean="0"/>
              <a:t>Mobicom</a:t>
            </a:r>
            <a:endParaRPr lang="en-US" dirty="0"/>
          </a:p>
        </p:txBody>
      </p:sp>
      <p:sp>
        <p:nvSpPr>
          <p:cNvPr id="3" name="Subtitle 2"/>
          <p:cNvSpPr>
            <a:spLocks noGrp="1"/>
          </p:cNvSpPr>
          <p:nvPr>
            <p:ph type="subTitle" idx="1"/>
          </p:nvPr>
        </p:nvSpPr>
        <p:spPr/>
        <p:txBody>
          <a:bodyPr>
            <a:normAutofit/>
          </a:bodyPr>
          <a:lstStyle/>
          <a:p>
            <a:r>
              <a:rPr lang="en-US" sz="2400" dirty="0" smtClean="0"/>
              <a:t>By-</a:t>
            </a:r>
            <a:r>
              <a:rPr lang="en-US" sz="2400" dirty="0" err="1" smtClean="0"/>
              <a:t>Digant</a:t>
            </a:r>
            <a:r>
              <a:rPr lang="en-US" sz="2400" dirty="0" smtClean="0"/>
              <a:t> </a:t>
            </a:r>
            <a:r>
              <a:rPr lang="en-US" sz="2400" dirty="0" err="1" smtClean="0"/>
              <a:t>Vaibhav</a:t>
            </a:r>
            <a:r>
              <a:rPr lang="en-US" sz="2400" dirty="0" smtClean="0"/>
              <a:t> Gupta</a:t>
            </a:r>
          </a:p>
          <a:p>
            <a:r>
              <a:rPr lang="en-US" sz="2400" dirty="0" smtClean="0"/>
              <a:t>Jigsaw Id: Jig14480</a:t>
            </a:r>
            <a:endParaRPr lang="en-US" sz="2400" dirty="0"/>
          </a:p>
        </p:txBody>
      </p:sp>
    </p:spTree>
    <p:extLst>
      <p:ext uri="{BB962C8B-B14F-4D97-AF65-F5344CB8AC3E}">
        <p14:creationId xmlns:p14="http://schemas.microsoft.com/office/powerpoint/2010/main" val="1537656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37883182"/>
              </p:ext>
            </p:extLst>
          </p:nvPr>
        </p:nvGraphicFramePr>
        <p:xfrm>
          <a:off x="231820" y="177263"/>
          <a:ext cx="6697014" cy="3815188"/>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209221" y="3670479"/>
            <a:ext cx="6982780" cy="3187521"/>
          </a:xfrm>
          <a:prstGeom prst="rect">
            <a:avLst/>
          </a:prstGeom>
        </p:spPr>
      </p:pic>
    </p:spTree>
    <p:extLst>
      <p:ext uri="{BB962C8B-B14F-4D97-AF65-F5344CB8AC3E}">
        <p14:creationId xmlns:p14="http://schemas.microsoft.com/office/powerpoint/2010/main" val="2261200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613779458"/>
              </p:ext>
            </p:extLst>
          </p:nvPr>
        </p:nvGraphicFramePr>
        <p:xfrm>
          <a:off x="141667" y="154547"/>
          <a:ext cx="6115318" cy="383790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652678" y="3682861"/>
            <a:ext cx="7539322" cy="3175139"/>
          </a:xfrm>
          <a:prstGeom prst="rect">
            <a:avLst/>
          </a:prstGeom>
        </p:spPr>
      </p:pic>
    </p:spTree>
    <p:extLst>
      <p:ext uri="{BB962C8B-B14F-4D97-AF65-F5344CB8AC3E}">
        <p14:creationId xmlns:p14="http://schemas.microsoft.com/office/powerpoint/2010/main" val="383593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464" y="200665"/>
            <a:ext cx="8596668" cy="1320800"/>
          </a:xfrm>
        </p:spPr>
        <p:txBody>
          <a:bodyPr/>
          <a:lstStyle/>
          <a:p>
            <a:r>
              <a:rPr lang="en-US" dirty="0" smtClean="0"/>
              <a:t>Factors affecting churn for Cluster 17</a:t>
            </a:r>
            <a:endParaRPr lang="en-US" dirty="0"/>
          </a:p>
        </p:txBody>
      </p:sp>
      <p:sp>
        <p:nvSpPr>
          <p:cNvPr id="3" name="Content Placeholder 2"/>
          <p:cNvSpPr>
            <a:spLocks noGrp="1"/>
          </p:cNvSpPr>
          <p:nvPr>
            <p:ph idx="1"/>
          </p:nvPr>
        </p:nvSpPr>
        <p:spPr>
          <a:xfrm>
            <a:off x="2992617" y="1365161"/>
            <a:ext cx="6699515" cy="5383369"/>
          </a:xfrm>
        </p:spPr>
        <p:txBody>
          <a:bodyPr/>
          <a:lstStyle/>
          <a:p>
            <a:r>
              <a:rPr lang="en-US" b="1" dirty="0" smtClean="0"/>
              <a:t>Customer belonging to this segment will be the one who are experiencing maximum number of dropped and blocked calls.</a:t>
            </a:r>
          </a:p>
          <a:p>
            <a:r>
              <a:rPr lang="en-US" b="1" dirty="0" smtClean="0"/>
              <a:t>For this segment following are the top 5 important factors that drive churn</a:t>
            </a:r>
          </a:p>
          <a:p>
            <a:pPr lvl="1"/>
            <a:r>
              <a:rPr lang="en-US" b="1" dirty="0" smtClean="0"/>
              <a:t>Customers of French or Asian ethnicity are 2.5 times more likely to switch operator as compared to an American</a:t>
            </a:r>
          </a:p>
          <a:p>
            <a:pPr lvl="1"/>
            <a:r>
              <a:rPr lang="en-US" b="1" dirty="0" smtClean="0"/>
              <a:t>Customers from North Florida are 2.2 times more likely to switch the operator as compared to the customers from New York City.</a:t>
            </a:r>
          </a:p>
          <a:p>
            <a:pPr lvl="1"/>
            <a:r>
              <a:rPr lang="en-US" b="1" dirty="0" smtClean="0"/>
              <a:t>Customers of African-American ethnicity have 60% less odds of switching as compared to that of Americans.</a:t>
            </a:r>
          </a:p>
          <a:p>
            <a:pPr lvl="1"/>
            <a:r>
              <a:rPr lang="en-US" b="1" dirty="0" smtClean="0"/>
              <a:t>If mean of waiting calls of a customer increases by 1 then there is 15% reduction in the odds of switching operator.</a:t>
            </a:r>
          </a:p>
          <a:p>
            <a:pPr lvl="1"/>
            <a:r>
              <a:rPr lang="en-US" b="1" dirty="0"/>
              <a:t>If mean of </a:t>
            </a:r>
            <a:r>
              <a:rPr lang="en-US" b="1" dirty="0" smtClean="0"/>
              <a:t>dropped and blocked calls </a:t>
            </a:r>
            <a:r>
              <a:rPr lang="en-US" b="1" dirty="0"/>
              <a:t>of a customer </a:t>
            </a:r>
            <a:r>
              <a:rPr lang="en-US" b="1" dirty="0" smtClean="0"/>
              <a:t>increases </a:t>
            </a:r>
            <a:r>
              <a:rPr lang="en-US" b="1" dirty="0"/>
              <a:t>by 1 then there is </a:t>
            </a:r>
            <a:r>
              <a:rPr lang="en-US" b="1" dirty="0" smtClean="0"/>
              <a:t>2.2% increase in </a:t>
            </a:r>
            <a:r>
              <a:rPr lang="en-US" b="1" dirty="0"/>
              <a:t>the odds of switching operator.</a:t>
            </a:r>
          </a:p>
          <a:p>
            <a:pPr lvl="1"/>
            <a:endParaRPr lang="en-US" b="1" dirty="0" smtClean="0"/>
          </a:p>
          <a:p>
            <a:pPr lvl="1"/>
            <a:endParaRPr lang="en-US" b="1" dirty="0" smtClean="0"/>
          </a:p>
          <a:p>
            <a:pPr lvl="1"/>
            <a:endParaRPr lang="en-US" b="1" dirty="0" smtClean="0"/>
          </a:p>
          <a:p>
            <a:pPr>
              <a:buAutoNum type="arabicParenR"/>
            </a:pPr>
            <a:endParaRPr lang="en-US" dirty="0"/>
          </a:p>
        </p:txBody>
      </p:sp>
      <p:pic>
        <p:nvPicPr>
          <p:cNvPr id="4" name="Picture 3"/>
          <p:cNvPicPr>
            <a:picLocks noChangeAspect="1"/>
          </p:cNvPicPr>
          <p:nvPr/>
        </p:nvPicPr>
        <p:blipFill>
          <a:blip r:embed="rId2"/>
          <a:stretch>
            <a:fillRect/>
          </a:stretch>
        </p:blipFill>
        <p:spPr>
          <a:xfrm>
            <a:off x="259203" y="1677769"/>
            <a:ext cx="2733414" cy="3841894"/>
          </a:xfrm>
          <a:prstGeom prst="rect">
            <a:avLst/>
          </a:prstGeom>
        </p:spPr>
      </p:pic>
    </p:spTree>
    <p:extLst>
      <p:ext uri="{BB962C8B-B14F-4D97-AF65-F5344CB8AC3E}">
        <p14:creationId xmlns:p14="http://schemas.microsoft.com/office/powerpoint/2010/main" val="92136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Retention strategy and prioritization of high churn possibility customers</a:t>
            </a:r>
            <a:endParaRPr lang="en-US" dirty="0"/>
          </a:p>
        </p:txBody>
      </p:sp>
      <p:sp>
        <p:nvSpPr>
          <p:cNvPr id="3" name="Content Placeholder 2"/>
          <p:cNvSpPr>
            <a:spLocks noGrp="1"/>
          </p:cNvSpPr>
          <p:nvPr>
            <p:ph idx="1"/>
          </p:nvPr>
        </p:nvSpPr>
        <p:spPr/>
        <p:txBody>
          <a:bodyPr>
            <a:normAutofit/>
          </a:bodyPr>
          <a:lstStyle/>
          <a:p>
            <a:r>
              <a:rPr lang="en-US" sz="2000" dirty="0" smtClean="0"/>
              <a:t>Customers of French and Asian ethnicity must be targeted and should be provided with optimal solution of dropped and blocked calls</a:t>
            </a:r>
          </a:p>
          <a:p>
            <a:endParaRPr lang="en-US" sz="2000" dirty="0" smtClean="0"/>
          </a:p>
          <a:p>
            <a:r>
              <a:rPr lang="en-US" sz="2000" dirty="0" smtClean="0"/>
              <a:t>Customers belonging to North Florida must be targeted</a:t>
            </a:r>
          </a:p>
          <a:p>
            <a:endParaRPr lang="en-US" sz="2000" dirty="0" smtClean="0"/>
          </a:p>
          <a:p>
            <a:r>
              <a:rPr lang="en-US" sz="2000" dirty="0" smtClean="0"/>
              <a:t>Network strength must be analyzed in the area to gather more information related to geographical factors influencing churn</a:t>
            </a:r>
            <a:endParaRPr lang="en-US" sz="2000" dirty="0"/>
          </a:p>
        </p:txBody>
      </p:sp>
    </p:spTree>
    <p:extLst>
      <p:ext uri="{BB962C8B-B14F-4D97-AF65-F5344CB8AC3E}">
        <p14:creationId xmlns:p14="http://schemas.microsoft.com/office/powerpoint/2010/main" val="2165516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622"/>
            <a:ext cx="6014434" cy="1741970"/>
          </a:xfrm>
        </p:spPr>
        <p:txBody>
          <a:bodyPr/>
          <a:lstStyle/>
          <a:p>
            <a:pPr algn="ctr"/>
            <a:r>
              <a:rPr lang="en-US" dirty="0" smtClean="0"/>
              <a:t>Cluster 28 – All crucial parameters low</a:t>
            </a:r>
            <a:endParaRPr lang="en-US" dirty="0"/>
          </a:p>
        </p:txBody>
      </p:sp>
      <p:pic>
        <p:nvPicPr>
          <p:cNvPr id="5" name="Picture 4"/>
          <p:cNvPicPr>
            <a:picLocks noChangeAspect="1"/>
          </p:cNvPicPr>
          <p:nvPr/>
        </p:nvPicPr>
        <p:blipFill>
          <a:blip r:embed="rId2"/>
          <a:stretch>
            <a:fillRect/>
          </a:stretch>
        </p:blipFill>
        <p:spPr>
          <a:xfrm>
            <a:off x="5807199" y="230622"/>
            <a:ext cx="5908283" cy="2431089"/>
          </a:xfrm>
          <a:prstGeom prst="rect">
            <a:avLst/>
          </a:prstGeom>
        </p:spPr>
      </p:pic>
      <p:pic>
        <p:nvPicPr>
          <p:cNvPr id="4" name="Picture 3"/>
          <p:cNvPicPr>
            <a:picLocks noChangeAspect="1"/>
          </p:cNvPicPr>
          <p:nvPr/>
        </p:nvPicPr>
        <p:blipFill>
          <a:blip r:embed="rId3"/>
          <a:stretch>
            <a:fillRect/>
          </a:stretch>
        </p:blipFill>
        <p:spPr>
          <a:xfrm>
            <a:off x="123690" y="1770768"/>
            <a:ext cx="5067300" cy="5057775"/>
          </a:xfrm>
          <a:prstGeom prst="rect">
            <a:avLst/>
          </a:prstGeom>
        </p:spPr>
      </p:pic>
      <p:pic>
        <p:nvPicPr>
          <p:cNvPr id="6" name="Picture 5"/>
          <p:cNvPicPr>
            <a:picLocks noChangeAspect="1"/>
          </p:cNvPicPr>
          <p:nvPr/>
        </p:nvPicPr>
        <p:blipFill>
          <a:blip r:embed="rId4"/>
          <a:stretch>
            <a:fillRect/>
          </a:stretch>
        </p:blipFill>
        <p:spPr>
          <a:xfrm>
            <a:off x="6180065" y="2866143"/>
            <a:ext cx="5162550" cy="3962400"/>
          </a:xfrm>
          <a:prstGeom prst="rect">
            <a:avLst/>
          </a:prstGeom>
        </p:spPr>
      </p:pic>
    </p:spTree>
    <p:extLst>
      <p:ext uri="{BB962C8B-B14F-4D97-AF65-F5344CB8AC3E}">
        <p14:creationId xmlns:p14="http://schemas.microsoft.com/office/powerpoint/2010/main" val="1062986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161631" y="105892"/>
            <a:ext cx="3853497" cy="2817611"/>
          </a:xfrm>
          <a:prstGeom prst="rect">
            <a:avLst/>
          </a:prstGeom>
        </p:spPr>
      </p:pic>
      <p:pic>
        <p:nvPicPr>
          <p:cNvPr id="4" name="Picture 3"/>
          <p:cNvPicPr>
            <a:picLocks noChangeAspect="1"/>
          </p:cNvPicPr>
          <p:nvPr/>
        </p:nvPicPr>
        <p:blipFill>
          <a:blip r:embed="rId3"/>
          <a:stretch>
            <a:fillRect/>
          </a:stretch>
        </p:blipFill>
        <p:spPr>
          <a:xfrm>
            <a:off x="103032" y="105892"/>
            <a:ext cx="3571870" cy="4576769"/>
          </a:xfrm>
          <a:prstGeom prst="rect">
            <a:avLst/>
          </a:prstGeom>
        </p:spPr>
      </p:pic>
      <p:pic>
        <p:nvPicPr>
          <p:cNvPr id="6" name="Picture 5"/>
          <p:cNvPicPr>
            <a:picLocks noChangeAspect="1"/>
          </p:cNvPicPr>
          <p:nvPr/>
        </p:nvPicPr>
        <p:blipFill>
          <a:blip r:embed="rId4"/>
          <a:stretch>
            <a:fillRect/>
          </a:stretch>
        </p:blipFill>
        <p:spPr>
          <a:xfrm>
            <a:off x="6708519" y="3278843"/>
            <a:ext cx="5375509" cy="14018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108455"/>
              </p:ext>
            </p:extLst>
          </p:nvPr>
        </p:nvGraphicFramePr>
        <p:xfrm>
          <a:off x="2356835" y="5251746"/>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(9466)</a:t>
                      </a:r>
                      <a:endParaRPr lang="en-US" sz="1500" b="1" dirty="0"/>
                    </a:p>
                  </a:txBody>
                  <a:tcPr/>
                </a:tc>
                <a:tc>
                  <a:txBody>
                    <a:bodyPr/>
                    <a:lstStyle/>
                    <a:p>
                      <a:r>
                        <a:rPr lang="en-US" sz="1500" b="1" dirty="0" smtClean="0"/>
                        <a:t>False </a:t>
                      </a:r>
                      <a:r>
                        <a:rPr lang="en-US" sz="1500" b="1" baseline="0" dirty="0" smtClean="0"/>
                        <a:t>Positives (868)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(3537)</a:t>
                      </a:r>
                      <a:endParaRPr lang="en-US" sz="1500" b="1" dirty="0"/>
                    </a:p>
                  </a:txBody>
                  <a:tcPr/>
                </a:tc>
                <a:tc>
                  <a:txBody>
                    <a:bodyPr/>
                    <a:lstStyle/>
                    <a:p>
                      <a:r>
                        <a:rPr lang="en-US" sz="1500" b="1" dirty="0" smtClean="0"/>
                        <a:t>True </a:t>
                      </a:r>
                      <a:r>
                        <a:rPr lang="en-US" sz="1500" b="1" baseline="0" dirty="0" smtClean="0"/>
                        <a:t>Positives (2056)</a:t>
                      </a:r>
                      <a:endParaRPr lang="en-US" sz="1500" b="1" dirty="0"/>
                    </a:p>
                  </a:txBody>
                  <a:tcPr/>
                </a:tc>
              </a:tr>
            </a:tbl>
          </a:graphicData>
        </a:graphic>
      </p:graphicFrame>
      <p:sp>
        <p:nvSpPr>
          <p:cNvPr id="8" name="Title 1"/>
          <p:cNvSpPr txBox="1">
            <a:spLocks/>
          </p:cNvSpPr>
          <p:nvPr/>
        </p:nvSpPr>
        <p:spPr>
          <a:xfrm>
            <a:off x="4182905" y="326302"/>
            <a:ext cx="3594981" cy="15399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C28_Train</a:t>
            </a:r>
            <a:br>
              <a:rPr lang="en-US" dirty="0" smtClean="0"/>
            </a:br>
            <a:r>
              <a:rPr lang="en-US" dirty="0" smtClean="0"/>
              <a:t>Goodness of Fit</a:t>
            </a:r>
            <a:endParaRPr lang="en-US" dirty="0"/>
          </a:p>
        </p:txBody>
      </p:sp>
      <p:sp>
        <p:nvSpPr>
          <p:cNvPr id="9" name="Content Placeholder 2"/>
          <p:cNvSpPr txBox="1">
            <a:spLocks/>
          </p:cNvSpPr>
          <p:nvPr/>
        </p:nvSpPr>
        <p:spPr>
          <a:xfrm>
            <a:off x="3478711" y="1776129"/>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dirty="0" smtClean="0"/>
              <a:t>Accuracy  </a:t>
            </a:r>
          </a:p>
          <a:p>
            <a:pPr marL="0" indent="0" algn="ctr">
              <a:buNone/>
            </a:pPr>
            <a:r>
              <a:rPr lang="en-US" sz="2000" dirty="0" smtClean="0"/>
              <a:t>= (9466+2056)/(9466+2056+868+3537)</a:t>
            </a:r>
          </a:p>
          <a:p>
            <a:pPr marL="0" indent="0" algn="ctr">
              <a:buFont typeface="Wingdings 3" charset="2"/>
              <a:buNone/>
            </a:pPr>
            <a:r>
              <a:rPr lang="en-US" sz="2000" dirty="0" smtClean="0"/>
              <a:t>= 72.34% </a:t>
            </a:r>
            <a:endParaRPr lang="en-US" sz="2000" dirty="0"/>
          </a:p>
        </p:txBody>
      </p:sp>
    </p:spTree>
    <p:extLst>
      <p:ext uri="{BB962C8B-B14F-4D97-AF65-F5344CB8AC3E}">
        <p14:creationId xmlns:p14="http://schemas.microsoft.com/office/powerpoint/2010/main" val="20155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14489702"/>
              </p:ext>
            </p:extLst>
          </p:nvPr>
        </p:nvGraphicFramePr>
        <p:xfrm>
          <a:off x="90152" y="77452"/>
          <a:ext cx="6040192" cy="376045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28097" y="3554569"/>
            <a:ext cx="7063903" cy="3213279"/>
          </a:xfrm>
          <a:prstGeom prst="rect">
            <a:avLst/>
          </a:prstGeom>
        </p:spPr>
      </p:pic>
    </p:spTree>
    <p:extLst>
      <p:ext uri="{BB962C8B-B14F-4D97-AF65-F5344CB8AC3E}">
        <p14:creationId xmlns:p14="http://schemas.microsoft.com/office/powerpoint/2010/main" val="2635779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872803198"/>
              </p:ext>
            </p:extLst>
          </p:nvPr>
        </p:nvGraphicFramePr>
        <p:xfrm>
          <a:off x="154546" y="151325"/>
          <a:ext cx="5988677" cy="395703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4926416" y="3780218"/>
            <a:ext cx="7265584" cy="3077782"/>
          </a:xfrm>
          <a:prstGeom prst="rect">
            <a:avLst/>
          </a:prstGeom>
        </p:spPr>
      </p:pic>
    </p:spTree>
    <p:extLst>
      <p:ext uri="{BB962C8B-B14F-4D97-AF65-F5344CB8AC3E}">
        <p14:creationId xmlns:p14="http://schemas.microsoft.com/office/powerpoint/2010/main" val="3852594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06" y="321972"/>
            <a:ext cx="7092852" cy="1339403"/>
          </a:xfrm>
        </p:spPr>
        <p:txBody>
          <a:bodyPr>
            <a:normAutofit fontScale="90000"/>
          </a:bodyPr>
          <a:lstStyle/>
          <a:p>
            <a:r>
              <a:rPr lang="en-US" dirty="0" smtClean="0"/>
              <a:t>Factors affecting churn for Cluster 28 (Low crucial parameters)</a:t>
            </a:r>
            <a:endParaRPr lang="en-US" dirty="0"/>
          </a:p>
        </p:txBody>
      </p:sp>
      <p:sp>
        <p:nvSpPr>
          <p:cNvPr id="3" name="Content Placeholder 2"/>
          <p:cNvSpPr>
            <a:spLocks noGrp="1"/>
          </p:cNvSpPr>
          <p:nvPr>
            <p:ph idx="1"/>
          </p:nvPr>
        </p:nvSpPr>
        <p:spPr>
          <a:xfrm>
            <a:off x="2434106" y="1557339"/>
            <a:ext cx="7092852" cy="5165434"/>
          </a:xfrm>
        </p:spPr>
        <p:txBody>
          <a:bodyPr>
            <a:noAutofit/>
          </a:bodyPr>
          <a:lstStyle/>
          <a:p>
            <a:r>
              <a:rPr lang="en-US" sz="2000" dirty="0" smtClean="0"/>
              <a:t>Customers of this segment have all the crucial parameter lower than the average of population</a:t>
            </a:r>
          </a:p>
          <a:p>
            <a:r>
              <a:rPr lang="en-US" sz="2000" dirty="0" smtClean="0"/>
              <a:t>0.1 increase in adjust will lead to (999^0.1=1.99) 99% increase in odds of churn</a:t>
            </a:r>
          </a:p>
          <a:p>
            <a:r>
              <a:rPr lang="en-US" sz="2000" dirty="0"/>
              <a:t>0.1 increase in churn @ home will lead to (295^0.1=1.76) 76% increase in odds of </a:t>
            </a:r>
            <a:r>
              <a:rPr lang="en-US" sz="2000" dirty="0" smtClean="0"/>
              <a:t>churn</a:t>
            </a:r>
          </a:p>
          <a:p>
            <a:r>
              <a:rPr lang="en-US" sz="2000" dirty="0"/>
              <a:t>0.1 increase in </a:t>
            </a:r>
            <a:r>
              <a:rPr lang="en-US" sz="2000" dirty="0" smtClean="0"/>
              <a:t>overage will </a:t>
            </a:r>
            <a:r>
              <a:rPr lang="en-US" sz="2000" dirty="0"/>
              <a:t>lead to </a:t>
            </a:r>
            <a:r>
              <a:rPr lang="en-US" sz="2000" dirty="0" smtClean="0"/>
              <a:t>(11.2^0.1=1.27) 27% </a:t>
            </a:r>
            <a:r>
              <a:rPr lang="en-US" sz="2000" dirty="0"/>
              <a:t>increase in odds of </a:t>
            </a:r>
            <a:r>
              <a:rPr lang="en-US" sz="2000" dirty="0" smtClean="0"/>
              <a:t>churn</a:t>
            </a:r>
          </a:p>
          <a:p>
            <a:r>
              <a:rPr lang="en-US" sz="2000" dirty="0" smtClean="0"/>
              <a:t>If retention call has been made to the customer in last 0 to</a:t>
            </a:r>
            <a:r>
              <a:rPr lang="en-US" sz="2000" dirty="0"/>
              <a:t> </a:t>
            </a:r>
            <a:r>
              <a:rPr lang="en-US" sz="2000" dirty="0" smtClean="0"/>
              <a:t>60 days as compared to the call being made 60 or greater days ago then the there is 3 times increase in the odds of churn</a:t>
            </a:r>
          </a:p>
          <a:p>
            <a:r>
              <a:rPr lang="en-US" sz="2000" dirty="0" smtClean="0"/>
              <a:t>if the credit rating of the customer is A2 then there are 2.2 times the odds of churn as compared to AA</a:t>
            </a:r>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1" y="0"/>
            <a:ext cx="2181148" cy="4100975"/>
          </a:xfrm>
          <a:prstGeom prst="rect">
            <a:avLst/>
          </a:prstGeom>
        </p:spPr>
      </p:pic>
      <p:pic>
        <p:nvPicPr>
          <p:cNvPr id="5" name="Picture 4"/>
          <p:cNvPicPr>
            <a:picLocks noChangeAspect="1"/>
          </p:cNvPicPr>
          <p:nvPr/>
        </p:nvPicPr>
        <p:blipFill>
          <a:blip r:embed="rId3"/>
          <a:stretch>
            <a:fillRect/>
          </a:stretch>
        </p:blipFill>
        <p:spPr>
          <a:xfrm>
            <a:off x="1" y="4100975"/>
            <a:ext cx="2139503" cy="2781561"/>
          </a:xfrm>
          <a:prstGeom prst="rect">
            <a:avLst/>
          </a:prstGeom>
        </p:spPr>
      </p:pic>
    </p:spTree>
    <p:extLst>
      <p:ext uri="{BB962C8B-B14F-4D97-AF65-F5344CB8AC3E}">
        <p14:creationId xmlns:p14="http://schemas.microsoft.com/office/powerpoint/2010/main" val="2275392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strategy and prioritization of high churn possibility customers</a:t>
            </a:r>
            <a:endParaRPr lang="en-US" dirty="0"/>
          </a:p>
        </p:txBody>
      </p:sp>
      <p:sp>
        <p:nvSpPr>
          <p:cNvPr id="3" name="Content Placeholder 2"/>
          <p:cNvSpPr>
            <a:spLocks noGrp="1"/>
          </p:cNvSpPr>
          <p:nvPr>
            <p:ph idx="1"/>
          </p:nvPr>
        </p:nvSpPr>
        <p:spPr/>
        <p:txBody>
          <a:bodyPr/>
          <a:lstStyle/>
          <a:p>
            <a:r>
              <a:rPr lang="en-US" dirty="0" smtClean="0"/>
              <a:t>Customers of this segment will be highly likely to switch if they are having one or many conditions as mentioned below and hence must be prioritized:-</a:t>
            </a:r>
          </a:p>
          <a:p>
            <a:r>
              <a:rPr lang="en-US" dirty="0"/>
              <a:t>I</a:t>
            </a:r>
            <a:r>
              <a:rPr lang="en-US" dirty="0" smtClean="0"/>
              <a:t>f they are facing high dropped and blocked calls</a:t>
            </a:r>
          </a:p>
          <a:p>
            <a:r>
              <a:rPr lang="en-US" dirty="0" smtClean="0"/>
              <a:t>Many house members have already switched to the competition operator</a:t>
            </a:r>
          </a:p>
          <a:p>
            <a:r>
              <a:rPr lang="en-US" dirty="0" smtClean="0"/>
              <a:t>Proportion of overage is high in the bill</a:t>
            </a:r>
          </a:p>
          <a:p>
            <a:r>
              <a:rPr lang="en-US" dirty="0" smtClean="0"/>
              <a:t>Proportion of adjusted amount is high in the bill</a:t>
            </a:r>
          </a:p>
          <a:p>
            <a:r>
              <a:rPr lang="en-US" dirty="0" smtClean="0"/>
              <a:t>If they are receiving retention calls</a:t>
            </a:r>
          </a:p>
          <a:p>
            <a:r>
              <a:rPr lang="en-US" dirty="0" smtClean="0"/>
              <a:t>Credit rating is A2</a:t>
            </a:r>
          </a:p>
          <a:p>
            <a:r>
              <a:rPr lang="en-US" dirty="0" smtClean="0"/>
              <a:t>They use a refurbished handset instead of a new one</a:t>
            </a:r>
          </a:p>
          <a:p>
            <a:r>
              <a:rPr lang="en-US" dirty="0" smtClean="0"/>
              <a:t>They are residents of towns and rural areas</a:t>
            </a:r>
          </a:p>
          <a:p>
            <a:endParaRPr lang="en-US" dirty="0" smtClean="0"/>
          </a:p>
          <a:p>
            <a:endParaRPr lang="en-US" dirty="0" smtClean="0"/>
          </a:p>
          <a:p>
            <a:endParaRPr lang="en-US" dirty="0"/>
          </a:p>
        </p:txBody>
      </p:sp>
    </p:spTree>
    <p:extLst>
      <p:ext uri="{BB962C8B-B14F-4D97-AF65-F5344CB8AC3E}">
        <p14:creationId xmlns:p14="http://schemas.microsoft.com/office/powerpoint/2010/main" val="194232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677334" y="1661375"/>
            <a:ext cx="8596668" cy="4379987"/>
          </a:xfrm>
        </p:spPr>
        <p:txBody>
          <a:bodyPr>
            <a:normAutofit/>
          </a:bodyPr>
          <a:lstStyle/>
          <a:p>
            <a:r>
              <a:rPr lang="en-US" sz="2400" dirty="0" smtClean="0"/>
              <a:t>Management at </a:t>
            </a:r>
            <a:r>
              <a:rPr lang="en-US" sz="2400" dirty="0" err="1" smtClean="0"/>
              <a:t>Mobicom</a:t>
            </a:r>
            <a:r>
              <a:rPr lang="en-US" sz="2400" dirty="0" smtClean="0"/>
              <a:t> are worried about the high churn rate and declining ARPU which the industry is currently facing</a:t>
            </a:r>
          </a:p>
          <a:p>
            <a:r>
              <a:rPr lang="en-US" sz="2400" dirty="0" smtClean="0"/>
              <a:t>According to the Churn market survey report 40% of the customers are planning to </a:t>
            </a:r>
            <a:r>
              <a:rPr lang="en-IN" sz="2400" dirty="0"/>
              <a:t>switch provider in the next </a:t>
            </a:r>
            <a:r>
              <a:rPr lang="en-IN" sz="2400" dirty="0" smtClean="0"/>
              <a:t>12 months.</a:t>
            </a:r>
          </a:p>
          <a:p>
            <a:r>
              <a:rPr lang="en-IN" sz="2400" dirty="0" smtClean="0"/>
              <a:t>Major reason for switching are :</a:t>
            </a:r>
          </a:p>
          <a:p>
            <a:pPr lvl="1"/>
            <a:r>
              <a:rPr lang="en-IN" sz="2000" b="1" dirty="0"/>
              <a:t>C</a:t>
            </a:r>
            <a:r>
              <a:rPr lang="en-IN" sz="2000" b="1" dirty="0" smtClean="0"/>
              <a:t>ost and billing</a:t>
            </a:r>
          </a:p>
          <a:p>
            <a:pPr lvl="1"/>
            <a:r>
              <a:rPr lang="en-IN" sz="2000" b="1" dirty="0" smtClean="0"/>
              <a:t>Network service and quality</a:t>
            </a:r>
          </a:p>
          <a:p>
            <a:pPr lvl="1"/>
            <a:r>
              <a:rPr lang="en-US" sz="2000" b="1" dirty="0" smtClean="0"/>
              <a:t>Recommendation of friends and family</a:t>
            </a:r>
            <a:endParaRPr lang="en-US" sz="2000" b="1" dirty="0"/>
          </a:p>
        </p:txBody>
      </p:sp>
    </p:spTree>
    <p:extLst>
      <p:ext uri="{BB962C8B-B14F-4D97-AF65-F5344CB8AC3E}">
        <p14:creationId xmlns:p14="http://schemas.microsoft.com/office/powerpoint/2010/main" val="1039908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257577"/>
            <a:ext cx="8268236" cy="1698580"/>
          </a:xfrm>
        </p:spPr>
        <p:txBody>
          <a:bodyPr>
            <a:normAutofit fontScale="90000"/>
          </a:bodyPr>
          <a:lstStyle/>
          <a:p>
            <a:pPr algn="ctr"/>
            <a:r>
              <a:rPr lang="en-US" dirty="0" smtClean="0"/>
              <a:t>Cluster 3– </a:t>
            </a:r>
            <a:br>
              <a:rPr lang="en-US" dirty="0" smtClean="0"/>
            </a:br>
            <a:r>
              <a:rPr lang="en-US" dirty="0" smtClean="0"/>
              <a:t>Highest proportion of family members who have switched operator</a:t>
            </a:r>
            <a:endParaRPr lang="en-US" dirty="0"/>
          </a:p>
        </p:txBody>
      </p:sp>
      <p:pic>
        <p:nvPicPr>
          <p:cNvPr id="9" name="Content Placeholder 8"/>
          <p:cNvPicPr>
            <a:picLocks noGrp="1" noChangeAspect="1"/>
          </p:cNvPicPr>
          <p:nvPr>
            <p:ph idx="1"/>
          </p:nvPr>
        </p:nvPicPr>
        <p:blipFill>
          <a:blip r:embed="rId2"/>
          <a:stretch>
            <a:fillRect/>
          </a:stretch>
        </p:blipFill>
        <p:spPr>
          <a:xfrm>
            <a:off x="536228" y="2297748"/>
            <a:ext cx="4782747" cy="4310948"/>
          </a:xfrm>
          <a:prstGeom prst="rect">
            <a:avLst/>
          </a:prstGeom>
        </p:spPr>
      </p:pic>
      <p:pic>
        <p:nvPicPr>
          <p:cNvPr id="5" name="Picture 4"/>
          <p:cNvPicPr>
            <a:picLocks noChangeAspect="1"/>
          </p:cNvPicPr>
          <p:nvPr/>
        </p:nvPicPr>
        <p:blipFill>
          <a:blip r:embed="rId3"/>
          <a:stretch>
            <a:fillRect/>
          </a:stretch>
        </p:blipFill>
        <p:spPr>
          <a:xfrm>
            <a:off x="5654428" y="3477296"/>
            <a:ext cx="5992842" cy="1821824"/>
          </a:xfrm>
          <a:prstGeom prst="rect">
            <a:avLst/>
          </a:prstGeom>
        </p:spPr>
      </p:pic>
    </p:spTree>
    <p:extLst>
      <p:ext uri="{BB962C8B-B14F-4D97-AF65-F5344CB8AC3E}">
        <p14:creationId xmlns:p14="http://schemas.microsoft.com/office/powerpoint/2010/main" val="283781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056" y="609600"/>
            <a:ext cx="4069724" cy="1320800"/>
          </a:xfrm>
        </p:spPr>
        <p:txBody>
          <a:bodyPr>
            <a:normAutofit fontScale="90000"/>
          </a:bodyPr>
          <a:lstStyle/>
          <a:p>
            <a:pPr algn="ctr"/>
            <a:r>
              <a:rPr lang="en-US" dirty="0" smtClean="0"/>
              <a:t>C3_Train</a:t>
            </a:r>
            <a:r>
              <a:rPr lang="en-US" dirty="0"/>
              <a:t/>
            </a:r>
            <a:br>
              <a:rPr lang="en-US" dirty="0"/>
            </a:br>
            <a:r>
              <a:rPr lang="en-US" dirty="0"/>
              <a:t>Goodness of Fit</a:t>
            </a:r>
            <a:br>
              <a:rPr lang="en-US"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5492930"/>
              </p:ext>
            </p:extLst>
          </p:nvPr>
        </p:nvGraphicFramePr>
        <p:xfrm>
          <a:off x="2137894" y="5400262"/>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(2368)</a:t>
                      </a:r>
                      <a:endParaRPr lang="en-US" sz="1500" b="1" dirty="0"/>
                    </a:p>
                  </a:txBody>
                  <a:tcPr/>
                </a:tc>
                <a:tc>
                  <a:txBody>
                    <a:bodyPr/>
                    <a:lstStyle/>
                    <a:p>
                      <a:r>
                        <a:rPr lang="en-US" sz="1500" b="1" dirty="0" smtClean="0"/>
                        <a:t>False </a:t>
                      </a:r>
                      <a:r>
                        <a:rPr lang="en-US" sz="1500" b="1" baseline="0" dirty="0" smtClean="0"/>
                        <a:t>Positives (58)</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(953)</a:t>
                      </a:r>
                      <a:endParaRPr lang="en-US" sz="1500" b="1" dirty="0"/>
                    </a:p>
                  </a:txBody>
                  <a:tcPr/>
                </a:tc>
                <a:tc>
                  <a:txBody>
                    <a:bodyPr/>
                    <a:lstStyle/>
                    <a:p>
                      <a:r>
                        <a:rPr lang="en-US" sz="1500" b="1" dirty="0" smtClean="0"/>
                        <a:t>True </a:t>
                      </a:r>
                      <a:r>
                        <a:rPr lang="en-US" sz="1500" b="1" baseline="0" dirty="0" smtClean="0"/>
                        <a:t>Positives (47)</a:t>
                      </a:r>
                      <a:endParaRPr lang="en-US" sz="1500" b="1" dirty="0"/>
                    </a:p>
                  </a:txBody>
                  <a:tcPr/>
                </a:tc>
              </a:tr>
            </a:tbl>
          </a:graphicData>
        </a:graphic>
      </p:graphicFrame>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(47</a:t>
            </a:r>
            <a:r>
              <a:rPr lang="en-US" sz="2400" dirty="0"/>
              <a:t>+2368</a:t>
            </a:r>
            <a:r>
              <a:rPr lang="en-US" sz="2400" dirty="0" smtClean="0"/>
              <a:t>)/(47+2368+953+58)</a:t>
            </a:r>
          </a:p>
          <a:p>
            <a:pPr marL="0" indent="0" algn="ctr">
              <a:buFont typeface="Wingdings 3" charset="2"/>
              <a:buNone/>
            </a:pPr>
            <a:r>
              <a:rPr lang="en-US" sz="2400" dirty="0" smtClean="0"/>
              <a:t>= 70% </a:t>
            </a:r>
            <a:endParaRPr lang="en-US" sz="2400" dirty="0"/>
          </a:p>
        </p:txBody>
      </p:sp>
      <p:pic>
        <p:nvPicPr>
          <p:cNvPr id="9" name="Picture 8"/>
          <p:cNvPicPr>
            <a:picLocks noChangeAspect="1"/>
          </p:cNvPicPr>
          <p:nvPr/>
        </p:nvPicPr>
        <p:blipFill>
          <a:blip r:embed="rId2"/>
          <a:stretch>
            <a:fillRect/>
          </a:stretch>
        </p:blipFill>
        <p:spPr>
          <a:xfrm>
            <a:off x="89153" y="173827"/>
            <a:ext cx="3629025" cy="4352925"/>
          </a:xfrm>
          <a:prstGeom prst="rect">
            <a:avLst/>
          </a:prstGeom>
        </p:spPr>
      </p:pic>
      <p:pic>
        <p:nvPicPr>
          <p:cNvPr id="10" name="Picture 9"/>
          <p:cNvPicPr>
            <a:picLocks noChangeAspect="1"/>
          </p:cNvPicPr>
          <p:nvPr/>
        </p:nvPicPr>
        <p:blipFill>
          <a:blip r:embed="rId3"/>
          <a:stretch>
            <a:fillRect/>
          </a:stretch>
        </p:blipFill>
        <p:spPr>
          <a:xfrm>
            <a:off x="8207658" y="85184"/>
            <a:ext cx="3695700" cy="2581275"/>
          </a:xfrm>
          <a:prstGeom prst="rect">
            <a:avLst/>
          </a:prstGeom>
        </p:spPr>
      </p:pic>
      <p:pic>
        <p:nvPicPr>
          <p:cNvPr id="11" name="Picture 10"/>
          <p:cNvPicPr>
            <a:picLocks noChangeAspect="1"/>
          </p:cNvPicPr>
          <p:nvPr/>
        </p:nvPicPr>
        <p:blipFill>
          <a:blip r:embed="rId4"/>
          <a:stretch>
            <a:fillRect/>
          </a:stretch>
        </p:blipFill>
        <p:spPr>
          <a:xfrm>
            <a:off x="7512333" y="3126511"/>
            <a:ext cx="4391025" cy="1123950"/>
          </a:xfrm>
          <a:prstGeom prst="rect">
            <a:avLst/>
          </a:prstGeom>
        </p:spPr>
      </p:pic>
      <p:pic>
        <p:nvPicPr>
          <p:cNvPr id="12" name="Picture 11"/>
          <p:cNvPicPr>
            <a:picLocks noChangeAspect="1"/>
          </p:cNvPicPr>
          <p:nvPr/>
        </p:nvPicPr>
        <p:blipFill>
          <a:blip r:embed="rId5"/>
          <a:stretch>
            <a:fillRect/>
          </a:stretch>
        </p:blipFill>
        <p:spPr>
          <a:xfrm>
            <a:off x="8798208" y="4526752"/>
            <a:ext cx="3105150" cy="695325"/>
          </a:xfrm>
          <a:prstGeom prst="rect">
            <a:avLst/>
          </a:prstGeom>
        </p:spPr>
      </p:pic>
    </p:spTree>
    <p:extLst>
      <p:ext uri="{BB962C8B-B14F-4D97-AF65-F5344CB8AC3E}">
        <p14:creationId xmlns:p14="http://schemas.microsoft.com/office/powerpoint/2010/main" val="1421807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1297055220"/>
              </p:ext>
            </p:extLst>
          </p:nvPr>
        </p:nvGraphicFramePr>
        <p:xfrm>
          <a:off x="103031" y="154546"/>
          <a:ext cx="5677437" cy="366725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270486" y="3911220"/>
            <a:ext cx="7816621" cy="2837310"/>
          </a:xfrm>
          <a:prstGeom prst="rect">
            <a:avLst/>
          </a:prstGeom>
        </p:spPr>
      </p:pic>
    </p:spTree>
    <p:extLst>
      <p:ext uri="{BB962C8B-B14F-4D97-AF65-F5344CB8AC3E}">
        <p14:creationId xmlns:p14="http://schemas.microsoft.com/office/powerpoint/2010/main" val="827114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378334057"/>
              </p:ext>
            </p:extLst>
          </p:nvPr>
        </p:nvGraphicFramePr>
        <p:xfrm>
          <a:off x="154545" y="115910"/>
          <a:ext cx="5847009" cy="3644721"/>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stretch>
            <a:fillRect/>
          </a:stretch>
        </p:blipFill>
        <p:spPr>
          <a:xfrm>
            <a:off x="4327301" y="3403481"/>
            <a:ext cx="7772669" cy="3454519"/>
          </a:xfrm>
          <a:prstGeom prst="rect">
            <a:avLst/>
          </a:prstGeom>
        </p:spPr>
      </p:pic>
    </p:spTree>
    <p:extLst>
      <p:ext uri="{BB962C8B-B14F-4D97-AF65-F5344CB8AC3E}">
        <p14:creationId xmlns:p14="http://schemas.microsoft.com/office/powerpoint/2010/main" val="2355312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230" y="416417"/>
            <a:ext cx="6427771" cy="1320800"/>
          </a:xfrm>
        </p:spPr>
        <p:txBody>
          <a:bodyPr/>
          <a:lstStyle/>
          <a:p>
            <a:pPr algn="ctr"/>
            <a:r>
              <a:rPr lang="en-US" dirty="0" smtClean="0"/>
              <a:t>Factors affecting churn for Cluster3</a:t>
            </a:r>
            <a:endParaRPr lang="en-US" dirty="0"/>
          </a:p>
        </p:txBody>
      </p:sp>
      <p:sp>
        <p:nvSpPr>
          <p:cNvPr id="3" name="Content Placeholder 2"/>
          <p:cNvSpPr>
            <a:spLocks noGrp="1"/>
          </p:cNvSpPr>
          <p:nvPr>
            <p:ph idx="1"/>
          </p:nvPr>
        </p:nvSpPr>
        <p:spPr>
          <a:xfrm>
            <a:off x="2525470" y="1737217"/>
            <a:ext cx="7069291" cy="4715098"/>
          </a:xfrm>
        </p:spPr>
        <p:txBody>
          <a:bodyPr/>
          <a:lstStyle/>
          <a:p>
            <a:r>
              <a:rPr lang="en-US" dirty="0" smtClean="0"/>
              <a:t>Customers of this segment have high proportion of their family members who have switched to competition operator.</a:t>
            </a:r>
          </a:p>
          <a:p>
            <a:r>
              <a:rPr lang="en-US" dirty="0" smtClean="0"/>
              <a:t>Top 5 factors affecting churn are:-</a:t>
            </a:r>
          </a:p>
          <a:p>
            <a:pPr lvl="1"/>
            <a:r>
              <a:rPr lang="en-US" b="1" dirty="0" smtClean="0"/>
              <a:t>0.1 increase in adjust leads to an increase of (5^0.1=1.17) 17% in the odds of switching.</a:t>
            </a:r>
            <a:r>
              <a:rPr lang="en-US" dirty="0"/>
              <a:t> </a:t>
            </a:r>
            <a:r>
              <a:rPr lang="en-US" b="1" dirty="0" smtClean="0"/>
              <a:t>((</a:t>
            </a:r>
            <a:r>
              <a:rPr lang="en-US" b="1" dirty="0" err="1" smtClean="0"/>
              <a:t>totrev-adjrev</a:t>
            </a:r>
            <a:r>
              <a:rPr lang="en-US" b="1" dirty="0"/>
              <a:t>)/</a:t>
            </a:r>
            <a:r>
              <a:rPr lang="en-US" b="1" dirty="0" err="1" smtClean="0"/>
              <a:t>totrev</a:t>
            </a:r>
            <a:r>
              <a:rPr lang="en-US" b="1" dirty="0" smtClean="0"/>
              <a:t>)</a:t>
            </a:r>
          </a:p>
          <a:p>
            <a:pPr lvl="1"/>
            <a:r>
              <a:rPr lang="en-US" b="1" dirty="0"/>
              <a:t>0.1 increase in </a:t>
            </a:r>
            <a:r>
              <a:rPr lang="en-US" b="1" dirty="0" err="1"/>
              <a:t>churn_home</a:t>
            </a:r>
            <a:r>
              <a:rPr lang="en-US" b="1" dirty="0"/>
              <a:t> leads to an increase of (3.92^0.14) 14% in the odds of switching.</a:t>
            </a:r>
            <a:r>
              <a:rPr lang="en-US" dirty="0"/>
              <a:t> </a:t>
            </a:r>
            <a:r>
              <a:rPr lang="en-US" b="1" dirty="0"/>
              <a:t>( (</a:t>
            </a:r>
            <a:r>
              <a:rPr lang="en-US" b="1" dirty="0" err="1"/>
              <a:t>uniqsubs-actvsubs</a:t>
            </a:r>
            <a:r>
              <a:rPr lang="en-US" b="1" dirty="0"/>
              <a:t>)/</a:t>
            </a:r>
            <a:r>
              <a:rPr lang="en-US" b="1" dirty="0" err="1"/>
              <a:t>uniqsubs</a:t>
            </a:r>
            <a:r>
              <a:rPr lang="en-US" b="1" dirty="0" smtClean="0"/>
              <a:t>)</a:t>
            </a:r>
          </a:p>
          <a:p>
            <a:pPr lvl="1"/>
            <a:r>
              <a:rPr lang="en-US" b="1" dirty="0" smtClean="0"/>
              <a:t>0.1 </a:t>
            </a:r>
            <a:r>
              <a:rPr lang="en-US" b="1" dirty="0"/>
              <a:t>increase in </a:t>
            </a:r>
            <a:r>
              <a:rPr lang="en-US" b="1" dirty="0" smtClean="0"/>
              <a:t>overage leads </a:t>
            </a:r>
            <a:r>
              <a:rPr lang="en-US" b="1" dirty="0"/>
              <a:t>to an increase of </a:t>
            </a:r>
            <a:r>
              <a:rPr lang="en-US" b="1" dirty="0" smtClean="0"/>
              <a:t>(3.34^0.1=1.13) 13% in odds </a:t>
            </a:r>
            <a:r>
              <a:rPr lang="en-US" b="1" dirty="0"/>
              <a:t>of switching</a:t>
            </a:r>
            <a:r>
              <a:rPr lang="en-US" b="1" dirty="0" smtClean="0"/>
              <a:t>.</a:t>
            </a:r>
            <a:r>
              <a:rPr lang="en-US" dirty="0" smtClean="0"/>
              <a:t> </a:t>
            </a:r>
            <a:r>
              <a:rPr lang="en-US" b="1" dirty="0" smtClean="0"/>
              <a:t>( </a:t>
            </a:r>
            <a:r>
              <a:rPr lang="en-US" b="1" dirty="0" err="1" smtClean="0"/>
              <a:t>ovrrev_means</a:t>
            </a:r>
            <a:r>
              <a:rPr lang="en-US" b="1" dirty="0" smtClean="0"/>
              <a:t>/</a:t>
            </a:r>
            <a:r>
              <a:rPr lang="en-US" b="1" dirty="0" err="1" smtClean="0"/>
              <a:t>rev_means</a:t>
            </a:r>
            <a:r>
              <a:rPr lang="en-US" b="1" dirty="0" smtClean="0"/>
              <a:t>)</a:t>
            </a:r>
          </a:p>
          <a:p>
            <a:pPr lvl="1"/>
            <a:r>
              <a:rPr lang="en-US" b="1" dirty="0" smtClean="0"/>
              <a:t>Foreign travelers has 32% less odds of switching</a:t>
            </a:r>
          </a:p>
          <a:p>
            <a:pPr lvl="1"/>
            <a:r>
              <a:rPr lang="en-US" b="1" dirty="0" smtClean="0"/>
              <a:t>People who have refurbished hand set have 40% high odds of churn as compared o those who have new sets</a:t>
            </a:r>
          </a:p>
          <a:p>
            <a:pPr lvl="1"/>
            <a:r>
              <a:rPr lang="en-US" b="1" dirty="0" smtClean="0"/>
              <a:t>Those who have EA credit rating have 35% lesser odds of switching as compared to those with AA rating</a:t>
            </a:r>
            <a:endParaRPr lang="en-US" b="1" dirty="0"/>
          </a:p>
          <a:p>
            <a:pPr lvl="1"/>
            <a:endParaRPr lang="en-US" b="1" dirty="0"/>
          </a:p>
        </p:txBody>
      </p:sp>
      <p:pic>
        <p:nvPicPr>
          <p:cNvPr id="4" name="Picture 3"/>
          <p:cNvPicPr>
            <a:picLocks noChangeAspect="1"/>
          </p:cNvPicPr>
          <p:nvPr/>
        </p:nvPicPr>
        <p:blipFill>
          <a:blip r:embed="rId2"/>
          <a:stretch>
            <a:fillRect/>
          </a:stretch>
        </p:blipFill>
        <p:spPr>
          <a:xfrm>
            <a:off x="147290" y="804314"/>
            <a:ext cx="2378180" cy="4733602"/>
          </a:xfrm>
          <a:prstGeom prst="rect">
            <a:avLst/>
          </a:prstGeom>
        </p:spPr>
      </p:pic>
    </p:spTree>
    <p:extLst>
      <p:ext uri="{BB962C8B-B14F-4D97-AF65-F5344CB8AC3E}">
        <p14:creationId xmlns:p14="http://schemas.microsoft.com/office/powerpoint/2010/main" val="267051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Bundling strategy to reduce the churn at home</a:t>
            </a:r>
            <a:endParaRPr lang="en-US" dirty="0"/>
          </a:p>
        </p:txBody>
      </p:sp>
      <p:sp>
        <p:nvSpPr>
          <p:cNvPr id="3" name="Content Placeholder 2"/>
          <p:cNvSpPr>
            <a:spLocks noGrp="1"/>
          </p:cNvSpPr>
          <p:nvPr>
            <p:ph idx="1"/>
          </p:nvPr>
        </p:nvSpPr>
        <p:spPr/>
        <p:txBody>
          <a:bodyPr/>
          <a:lstStyle/>
          <a:p>
            <a:r>
              <a:rPr lang="en-US" dirty="0" smtClean="0"/>
              <a:t>The strategy should be targeted on those customers who have seen high churns at their home and have a high chance of switching themselves.</a:t>
            </a:r>
          </a:p>
          <a:p>
            <a:r>
              <a:rPr lang="en-US" dirty="0" smtClean="0"/>
              <a:t>Customers having high overage and adjust should be targeted first</a:t>
            </a:r>
          </a:p>
          <a:p>
            <a:r>
              <a:rPr lang="en-US" dirty="0" smtClean="0"/>
              <a:t>Customers who own a refurbished set instead of a new set</a:t>
            </a:r>
          </a:p>
          <a:p>
            <a:r>
              <a:rPr lang="en-US" dirty="0"/>
              <a:t>C</a:t>
            </a:r>
            <a:r>
              <a:rPr lang="en-US" dirty="0" smtClean="0"/>
              <a:t>ustomers who have handsets with web capability but not mini browser</a:t>
            </a:r>
          </a:p>
          <a:p>
            <a:r>
              <a:rPr lang="en-US" dirty="0" smtClean="0"/>
              <a:t>Customers from the south-west area</a:t>
            </a:r>
          </a:p>
          <a:p>
            <a:r>
              <a:rPr lang="en-US" dirty="0" smtClean="0"/>
              <a:t>Customers whose ethnicity is Asian</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51267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382984"/>
            <a:ext cx="8461419" cy="1777605"/>
          </a:xfrm>
        </p:spPr>
        <p:txBody>
          <a:bodyPr>
            <a:normAutofit/>
          </a:bodyPr>
          <a:lstStyle/>
          <a:p>
            <a:pPr algn="ctr"/>
            <a:r>
              <a:rPr lang="en-US" dirty="0" smtClean="0"/>
              <a:t>Cluster 4– </a:t>
            </a:r>
            <a:br>
              <a:rPr lang="en-US" dirty="0" smtClean="0"/>
            </a:br>
            <a:r>
              <a:rPr lang="en-US" dirty="0" smtClean="0"/>
              <a:t>Highest proportion of Overage in revenue</a:t>
            </a:r>
            <a:endParaRPr lang="en-US" dirty="0"/>
          </a:p>
        </p:txBody>
      </p:sp>
      <p:pic>
        <p:nvPicPr>
          <p:cNvPr id="5" name="Picture 4"/>
          <p:cNvPicPr>
            <a:picLocks noChangeAspect="1"/>
          </p:cNvPicPr>
          <p:nvPr/>
        </p:nvPicPr>
        <p:blipFill>
          <a:blip r:embed="rId2"/>
          <a:stretch>
            <a:fillRect/>
          </a:stretch>
        </p:blipFill>
        <p:spPr>
          <a:xfrm>
            <a:off x="5509697" y="2992703"/>
            <a:ext cx="6192033" cy="1890980"/>
          </a:xfrm>
          <a:prstGeom prst="rect">
            <a:avLst/>
          </a:prstGeom>
        </p:spPr>
      </p:pic>
      <p:pic>
        <p:nvPicPr>
          <p:cNvPr id="4" name="Picture 3"/>
          <p:cNvPicPr>
            <a:picLocks noChangeAspect="1"/>
          </p:cNvPicPr>
          <p:nvPr/>
        </p:nvPicPr>
        <p:blipFill>
          <a:blip r:embed="rId3"/>
          <a:stretch>
            <a:fillRect/>
          </a:stretch>
        </p:blipFill>
        <p:spPr>
          <a:xfrm>
            <a:off x="347729" y="2295987"/>
            <a:ext cx="4772025" cy="3609975"/>
          </a:xfrm>
          <a:prstGeom prst="rect">
            <a:avLst/>
          </a:prstGeom>
        </p:spPr>
      </p:pic>
    </p:spTree>
    <p:extLst>
      <p:ext uri="{BB962C8B-B14F-4D97-AF65-F5344CB8AC3E}">
        <p14:creationId xmlns:p14="http://schemas.microsoft.com/office/powerpoint/2010/main" val="67106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67" y="230344"/>
            <a:ext cx="3438525" cy="4362450"/>
          </a:xfrm>
          <a:prstGeom prst="rect">
            <a:avLst/>
          </a:prstGeom>
        </p:spPr>
      </p:pic>
      <p:pic>
        <p:nvPicPr>
          <p:cNvPr id="5" name="Picture 4"/>
          <p:cNvPicPr>
            <a:picLocks noChangeAspect="1"/>
          </p:cNvPicPr>
          <p:nvPr/>
        </p:nvPicPr>
        <p:blipFill>
          <a:blip r:embed="rId3"/>
          <a:stretch>
            <a:fillRect/>
          </a:stretch>
        </p:blipFill>
        <p:spPr>
          <a:xfrm>
            <a:off x="8442236" y="230344"/>
            <a:ext cx="3524250" cy="2562225"/>
          </a:xfrm>
          <a:prstGeom prst="rect">
            <a:avLst/>
          </a:prstGeom>
        </p:spPr>
      </p:pic>
      <p:pic>
        <p:nvPicPr>
          <p:cNvPr id="6" name="Picture 5"/>
          <p:cNvPicPr>
            <a:picLocks noChangeAspect="1"/>
          </p:cNvPicPr>
          <p:nvPr/>
        </p:nvPicPr>
        <p:blipFill>
          <a:blip r:embed="rId4"/>
          <a:stretch>
            <a:fillRect/>
          </a:stretch>
        </p:blipFill>
        <p:spPr>
          <a:xfrm>
            <a:off x="7238227" y="3171825"/>
            <a:ext cx="4728260" cy="121987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C4_Train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298406" y="2098863"/>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(49+3495)/(</a:t>
            </a:r>
            <a:r>
              <a:rPr lang="en-US" sz="2400" dirty="0" smtClean="0"/>
              <a:t>49+3495+75+602)</a:t>
            </a:r>
          </a:p>
          <a:p>
            <a:pPr marL="0" indent="0" algn="ctr">
              <a:buFont typeface="Wingdings 3" charset="2"/>
              <a:buNone/>
            </a:pPr>
            <a:r>
              <a:rPr lang="en-US" sz="2400" dirty="0" smtClean="0"/>
              <a:t>= 84%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969729637"/>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(3495)</a:t>
                      </a:r>
                      <a:endParaRPr lang="en-US" sz="1500" b="1" dirty="0"/>
                    </a:p>
                  </a:txBody>
                  <a:tcPr/>
                </a:tc>
                <a:tc>
                  <a:txBody>
                    <a:bodyPr/>
                    <a:lstStyle/>
                    <a:p>
                      <a:r>
                        <a:rPr lang="en-US" sz="1500" b="1" dirty="0" smtClean="0"/>
                        <a:t>False </a:t>
                      </a:r>
                      <a:r>
                        <a:rPr lang="en-US" sz="1500" b="1" baseline="0" dirty="0" smtClean="0"/>
                        <a:t>Positives (75)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(602)</a:t>
                      </a:r>
                      <a:endParaRPr lang="en-US" sz="1500" b="1" dirty="0"/>
                    </a:p>
                  </a:txBody>
                  <a:tcPr/>
                </a:tc>
                <a:tc>
                  <a:txBody>
                    <a:bodyPr/>
                    <a:lstStyle/>
                    <a:p>
                      <a:r>
                        <a:rPr lang="en-US" sz="1500" b="1" dirty="0" smtClean="0"/>
                        <a:t>True </a:t>
                      </a:r>
                      <a:r>
                        <a:rPr lang="en-US" sz="1500" b="1" baseline="0" dirty="0" smtClean="0"/>
                        <a:t>Positives (49)</a:t>
                      </a:r>
                      <a:endParaRPr lang="en-US" sz="1500" b="1" dirty="0"/>
                    </a:p>
                  </a:txBody>
                  <a:tcPr/>
                </a:tc>
              </a:tr>
            </a:tbl>
          </a:graphicData>
        </a:graphic>
      </p:graphicFrame>
    </p:spTree>
    <p:extLst>
      <p:ext uri="{BB962C8B-B14F-4D97-AF65-F5344CB8AC3E}">
        <p14:creationId xmlns:p14="http://schemas.microsoft.com/office/powerpoint/2010/main" val="4144467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059459617"/>
              </p:ext>
            </p:extLst>
          </p:nvPr>
        </p:nvGraphicFramePr>
        <p:xfrm>
          <a:off x="90153" y="90151"/>
          <a:ext cx="6272010" cy="3730915"/>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012153" y="3657601"/>
            <a:ext cx="7014761" cy="3065172"/>
          </a:xfrm>
          <a:prstGeom prst="rect">
            <a:avLst/>
          </a:prstGeom>
        </p:spPr>
      </p:pic>
    </p:spTree>
    <p:extLst>
      <p:ext uri="{BB962C8B-B14F-4D97-AF65-F5344CB8AC3E}">
        <p14:creationId xmlns:p14="http://schemas.microsoft.com/office/powerpoint/2010/main" val="4131892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145855196"/>
              </p:ext>
            </p:extLst>
          </p:nvPr>
        </p:nvGraphicFramePr>
        <p:xfrm>
          <a:off x="90153" y="90152"/>
          <a:ext cx="6102439" cy="382180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733529" y="3541690"/>
            <a:ext cx="7295339" cy="3243776"/>
          </a:xfrm>
          <a:prstGeom prst="rect">
            <a:avLst/>
          </a:prstGeom>
        </p:spPr>
      </p:pic>
    </p:spTree>
    <p:extLst>
      <p:ext uri="{BB962C8B-B14F-4D97-AF65-F5344CB8AC3E}">
        <p14:creationId xmlns:p14="http://schemas.microsoft.com/office/powerpoint/2010/main" val="85958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Proactive Retention Strategies</a:t>
            </a:r>
            <a:endParaRPr lang="en-US" dirty="0"/>
          </a:p>
        </p:txBody>
      </p:sp>
      <p:sp>
        <p:nvSpPr>
          <p:cNvPr id="3" name="Content Placeholder 2"/>
          <p:cNvSpPr>
            <a:spLocks noGrp="1"/>
          </p:cNvSpPr>
          <p:nvPr>
            <p:ph idx="1"/>
          </p:nvPr>
        </p:nvSpPr>
        <p:spPr/>
        <p:txBody>
          <a:bodyPr>
            <a:normAutofit/>
          </a:bodyPr>
          <a:lstStyle/>
          <a:p>
            <a:r>
              <a:rPr lang="en-US" sz="2800" dirty="0"/>
              <a:t>The company wants to devise </a:t>
            </a:r>
            <a:r>
              <a:rPr lang="en-US" sz="2800" dirty="0" smtClean="0"/>
              <a:t>targeted strategies and marketing initiatives in </a:t>
            </a:r>
            <a:r>
              <a:rPr lang="en-US" sz="2800" dirty="0"/>
              <a:t>order to prevent the </a:t>
            </a:r>
            <a:r>
              <a:rPr lang="en-US" sz="2800" dirty="0" smtClean="0"/>
              <a:t>churn like:-</a:t>
            </a:r>
          </a:p>
          <a:p>
            <a:endParaRPr lang="en-US" sz="2800" dirty="0"/>
          </a:p>
          <a:p>
            <a:pPr lvl="1"/>
            <a:r>
              <a:rPr lang="en-US" sz="2000" b="1" dirty="0" smtClean="0"/>
              <a:t>Driving increase in usage</a:t>
            </a:r>
          </a:p>
          <a:p>
            <a:pPr lvl="1"/>
            <a:r>
              <a:rPr lang="en-US" sz="2000" b="1" dirty="0" smtClean="0"/>
              <a:t>Moving customers to optimal rate plans</a:t>
            </a:r>
          </a:p>
          <a:p>
            <a:pPr lvl="1"/>
            <a:r>
              <a:rPr lang="en-US" sz="2000" b="1" dirty="0" smtClean="0"/>
              <a:t>Bundling strategies for family</a:t>
            </a:r>
          </a:p>
          <a:p>
            <a:pPr lvl="1"/>
            <a:endParaRPr lang="en-US" sz="2000" b="1" dirty="0"/>
          </a:p>
          <a:p>
            <a:endParaRPr lang="en-US" sz="2400" dirty="0"/>
          </a:p>
        </p:txBody>
      </p:sp>
    </p:spTree>
    <p:extLst>
      <p:ext uri="{BB962C8B-B14F-4D97-AF65-F5344CB8AC3E}">
        <p14:creationId xmlns:p14="http://schemas.microsoft.com/office/powerpoint/2010/main" val="2596525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486" y="160270"/>
            <a:ext cx="6698227" cy="1320800"/>
          </a:xfrm>
        </p:spPr>
        <p:txBody>
          <a:bodyPr/>
          <a:lstStyle/>
          <a:p>
            <a:pPr algn="ctr"/>
            <a:r>
              <a:rPr lang="en-US" dirty="0" smtClean="0"/>
              <a:t>Factors affecting churn for Cluster4</a:t>
            </a:r>
            <a:endParaRPr lang="en-US" dirty="0"/>
          </a:p>
        </p:txBody>
      </p:sp>
      <p:sp>
        <p:nvSpPr>
          <p:cNvPr id="3" name="Content Placeholder 2"/>
          <p:cNvSpPr>
            <a:spLocks noGrp="1"/>
          </p:cNvSpPr>
          <p:nvPr>
            <p:ph idx="1"/>
          </p:nvPr>
        </p:nvSpPr>
        <p:spPr>
          <a:xfrm>
            <a:off x="2471486" y="1481070"/>
            <a:ext cx="6801303" cy="4984123"/>
          </a:xfrm>
        </p:spPr>
        <p:txBody>
          <a:bodyPr/>
          <a:lstStyle/>
          <a:p>
            <a:r>
              <a:rPr lang="en-US" dirty="0" smtClean="0"/>
              <a:t>The customers of this segment have on an average the highest proportion of overage in the bill</a:t>
            </a:r>
          </a:p>
          <a:p>
            <a:r>
              <a:rPr lang="en-US" dirty="0" smtClean="0"/>
              <a:t>Top 5 factors affecting churn for this segment are:-</a:t>
            </a:r>
          </a:p>
          <a:p>
            <a:pPr lvl="1"/>
            <a:r>
              <a:rPr lang="en-US" b="1" dirty="0" smtClean="0"/>
              <a:t>0.1 increase in overage will lead to (212^0.1=1.7) 70% increase in the odds of churn</a:t>
            </a:r>
          </a:p>
          <a:p>
            <a:pPr lvl="1"/>
            <a:r>
              <a:rPr lang="en-US" b="1" dirty="0" smtClean="0"/>
              <a:t>Customers with credit rating V1 have 11 times the odds of churn as compared to AA</a:t>
            </a:r>
          </a:p>
          <a:p>
            <a:pPr lvl="1"/>
            <a:r>
              <a:rPr lang="en-US" b="1" dirty="0" smtClean="0"/>
              <a:t> </a:t>
            </a:r>
            <a:r>
              <a:rPr lang="en-US" b="1" dirty="0"/>
              <a:t>Customers with credit rating </a:t>
            </a:r>
            <a:r>
              <a:rPr lang="en-US" b="1" dirty="0" smtClean="0"/>
              <a:t>in others (low </a:t>
            </a:r>
            <a:r>
              <a:rPr lang="en-US" b="1" dirty="0" err="1" smtClean="0"/>
              <a:t>freq</a:t>
            </a:r>
            <a:r>
              <a:rPr lang="en-US" b="1" dirty="0" smtClean="0"/>
              <a:t> credit ratings) have 10 </a:t>
            </a:r>
            <a:r>
              <a:rPr lang="en-US" b="1" dirty="0"/>
              <a:t>times the odds of churn as compared to </a:t>
            </a:r>
            <a:r>
              <a:rPr lang="en-US" b="1" dirty="0" smtClean="0"/>
              <a:t>AA</a:t>
            </a:r>
          </a:p>
          <a:p>
            <a:pPr lvl="1"/>
            <a:r>
              <a:rPr lang="en-US" b="1" dirty="0" smtClean="0"/>
              <a:t>Those who have web capable </a:t>
            </a:r>
            <a:r>
              <a:rPr lang="en-US" b="1" dirty="0"/>
              <a:t>mobiles </a:t>
            </a:r>
            <a:r>
              <a:rPr lang="en-US" b="1" dirty="0" smtClean="0"/>
              <a:t>have 80% higher odds of churn as compared to those who have a web capable mini browser handset.</a:t>
            </a:r>
          </a:p>
          <a:p>
            <a:pPr lvl="1"/>
            <a:r>
              <a:rPr lang="en-US" b="1" dirty="0" smtClean="0"/>
              <a:t>If </a:t>
            </a:r>
            <a:r>
              <a:rPr lang="en-US" b="1" dirty="0" err="1" smtClean="0"/>
              <a:t>asl</a:t>
            </a:r>
            <a:r>
              <a:rPr lang="en-US" b="1" dirty="0" smtClean="0"/>
              <a:t> flag is 1 then there are 60% lesser odds of churn as compared to </a:t>
            </a:r>
            <a:r>
              <a:rPr lang="en-US" b="1" dirty="0" err="1" smtClean="0"/>
              <a:t>asl</a:t>
            </a:r>
            <a:r>
              <a:rPr lang="en-US" b="1" dirty="0" smtClean="0"/>
              <a:t> being 0</a:t>
            </a:r>
          </a:p>
          <a:p>
            <a:pPr lvl="1"/>
            <a:r>
              <a:rPr lang="en-US" b="1" dirty="0" smtClean="0"/>
              <a:t>If customer belongs to rural area then the odds of churn are 2 times as compared to him belonging to suburban area</a:t>
            </a:r>
            <a:endParaRPr lang="en-US" b="1" dirty="0"/>
          </a:p>
          <a:p>
            <a:pPr lvl="1"/>
            <a:endParaRPr lang="en-US" b="1" dirty="0"/>
          </a:p>
        </p:txBody>
      </p:sp>
      <p:pic>
        <p:nvPicPr>
          <p:cNvPr id="4" name="Picture 3"/>
          <p:cNvPicPr>
            <a:picLocks noChangeAspect="1"/>
          </p:cNvPicPr>
          <p:nvPr/>
        </p:nvPicPr>
        <p:blipFill>
          <a:blip r:embed="rId2"/>
          <a:stretch>
            <a:fillRect/>
          </a:stretch>
        </p:blipFill>
        <p:spPr>
          <a:xfrm>
            <a:off x="273340" y="1481070"/>
            <a:ext cx="2093860" cy="3500505"/>
          </a:xfrm>
          <a:prstGeom prst="rect">
            <a:avLst/>
          </a:prstGeom>
        </p:spPr>
      </p:pic>
    </p:spTree>
    <p:extLst>
      <p:ext uri="{BB962C8B-B14F-4D97-AF65-F5344CB8AC3E}">
        <p14:creationId xmlns:p14="http://schemas.microsoft.com/office/powerpoint/2010/main" val="3164136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to move customers to an optimal plan to minimize overage and hence churn</a:t>
            </a:r>
            <a:endParaRPr lang="en-US" dirty="0"/>
          </a:p>
        </p:txBody>
      </p:sp>
      <p:sp>
        <p:nvSpPr>
          <p:cNvPr id="3" name="Content Placeholder 2"/>
          <p:cNvSpPr>
            <a:spLocks noGrp="1"/>
          </p:cNvSpPr>
          <p:nvPr>
            <p:ph idx="1"/>
          </p:nvPr>
        </p:nvSpPr>
        <p:spPr/>
        <p:txBody>
          <a:bodyPr/>
          <a:lstStyle/>
          <a:p>
            <a:r>
              <a:rPr lang="en-US" dirty="0" smtClean="0"/>
              <a:t>In this segment of customers who have high proportion of overage in the bill we should target those first who have a high chance of switching.</a:t>
            </a:r>
          </a:p>
          <a:p>
            <a:r>
              <a:rPr lang="en-US" dirty="0" smtClean="0"/>
              <a:t>Those who have a credit rating of V1 or others</a:t>
            </a:r>
          </a:p>
          <a:p>
            <a:r>
              <a:rPr lang="en-US" dirty="0" smtClean="0"/>
              <a:t>Those who have a web capable handset without mini browser</a:t>
            </a:r>
          </a:p>
          <a:p>
            <a:r>
              <a:rPr lang="en-US" dirty="0" smtClean="0"/>
              <a:t>Customers belonging to rural areas</a:t>
            </a:r>
          </a:p>
          <a:p>
            <a:r>
              <a:rPr lang="en-US" dirty="0" smtClean="0"/>
              <a:t>Customers from South Florida and North California</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3028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609600"/>
            <a:ext cx="8926272" cy="1320800"/>
          </a:xfrm>
        </p:spPr>
        <p:txBody>
          <a:bodyPr/>
          <a:lstStyle/>
          <a:p>
            <a:r>
              <a:rPr lang="en-US" dirty="0" smtClean="0"/>
              <a:t>Cluster 5 – High Monthly </a:t>
            </a:r>
            <a:r>
              <a:rPr lang="en-US" dirty="0"/>
              <a:t>R</a:t>
            </a:r>
            <a:r>
              <a:rPr lang="en-US" dirty="0" smtClean="0"/>
              <a:t>ecurring Amount </a:t>
            </a:r>
            <a:endParaRPr lang="en-US" dirty="0"/>
          </a:p>
        </p:txBody>
      </p:sp>
      <p:pic>
        <p:nvPicPr>
          <p:cNvPr id="4" name="Picture 3"/>
          <p:cNvPicPr>
            <a:picLocks noChangeAspect="1"/>
          </p:cNvPicPr>
          <p:nvPr/>
        </p:nvPicPr>
        <p:blipFill>
          <a:blip r:embed="rId2"/>
          <a:stretch>
            <a:fillRect/>
          </a:stretch>
        </p:blipFill>
        <p:spPr>
          <a:xfrm>
            <a:off x="5537915" y="2883996"/>
            <a:ext cx="6416691" cy="2087250"/>
          </a:xfrm>
          <a:prstGeom prst="rect">
            <a:avLst/>
          </a:prstGeom>
        </p:spPr>
      </p:pic>
      <p:pic>
        <p:nvPicPr>
          <p:cNvPr id="5" name="Picture 4"/>
          <p:cNvPicPr>
            <a:picLocks noChangeAspect="1"/>
          </p:cNvPicPr>
          <p:nvPr/>
        </p:nvPicPr>
        <p:blipFill>
          <a:blip r:embed="rId3"/>
          <a:stretch>
            <a:fillRect/>
          </a:stretch>
        </p:blipFill>
        <p:spPr>
          <a:xfrm>
            <a:off x="276036" y="2160589"/>
            <a:ext cx="5162550" cy="2924175"/>
          </a:xfrm>
          <a:prstGeom prst="rect">
            <a:avLst/>
          </a:prstGeom>
        </p:spPr>
      </p:pic>
    </p:spTree>
    <p:extLst>
      <p:ext uri="{BB962C8B-B14F-4D97-AF65-F5344CB8AC3E}">
        <p14:creationId xmlns:p14="http://schemas.microsoft.com/office/powerpoint/2010/main" val="24769222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953" y="113897"/>
            <a:ext cx="3665315" cy="4421962"/>
          </a:xfrm>
          <a:prstGeom prst="rect">
            <a:avLst/>
          </a:prstGeom>
        </p:spPr>
      </p:pic>
      <p:pic>
        <p:nvPicPr>
          <p:cNvPr id="5" name="Picture 4"/>
          <p:cNvPicPr>
            <a:picLocks noChangeAspect="1"/>
          </p:cNvPicPr>
          <p:nvPr/>
        </p:nvPicPr>
        <p:blipFill>
          <a:blip r:embed="rId3"/>
          <a:stretch>
            <a:fillRect/>
          </a:stretch>
        </p:blipFill>
        <p:spPr>
          <a:xfrm>
            <a:off x="8176570" y="113897"/>
            <a:ext cx="3817081" cy="2732334"/>
          </a:xfrm>
          <a:prstGeom prst="rect">
            <a:avLst/>
          </a:prstGeom>
        </p:spPr>
      </p:pic>
      <p:pic>
        <p:nvPicPr>
          <p:cNvPr id="6" name="Picture 5"/>
          <p:cNvPicPr>
            <a:picLocks noChangeAspect="1"/>
          </p:cNvPicPr>
          <p:nvPr/>
        </p:nvPicPr>
        <p:blipFill>
          <a:blip r:embed="rId4"/>
          <a:stretch>
            <a:fillRect/>
          </a:stretch>
        </p:blipFill>
        <p:spPr>
          <a:xfrm>
            <a:off x="7256586" y="3076440"/>
            <a:ext cx="4737065" cy="1225103"/>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C5_Train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7+4677</a:t>
            </a:r>
            <a:r>
              <a:rPr lang="en-US" sz="2400" dirty="0" smtClean="0"/>
              <a:t>)/(7+4677+23+119)</a:t>
            </a:r>
          </a:p>
          <a:p>
            <a:pPr marL="0" indent="0" algn="ctr">
              <a:buFont typeface="Wingdings 3" charset="2"/>
              <a:buNone/>
            </a:pPr>
            <a:r>
              <a:rPr lang="en-US" sz="2400" dirty="0" smtClean="0"/>
              <a:t>= 97%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549165536"/>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(4677)</a:t>
                      </a:r>
                      <a:endParaRPr lang="en-US" sz="1500" b="1" dirty="0"/>
                    </a:p>
                  </a:txBody>
                  <a:tcPr/>
                </a:tc>
                <a:tc>
                  <a:txBody>
                    <a:bodyPr/>
                    <a:lstStyle/>
                    <a:p>
                      <a:r>
                        <a:rPr lang="en-US" sz="1500" b="1" dirty="0" smtClean="0"/>
                        <a:t>False </a:t>
                      </a:r>
                      <a:r>
                        <a:rPr lang="en-US" sz="1500" b="1" baseline="0" dirty="0" smtClean="0"/>
                        <a:t>Positives (23)</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(119)</a:t>
                      </a:r>
                      <a:endParaRPr lang="en-US" sz="1500" b="1" dirty="0"/>
                    </a:p>
                  </a:txBody>
                  <a:tcPr/>
                </a:tc>
                <a:tc>
                  <a:txBody>
                    <a:bodyPr/>
                    <a:lstStyle/>
                    <a:p>
                      <a:r>
                        <a:rPr lang="en-US" sz="1500" b="1" dirty="0" smtClean="0"/>
                        <a:t>True </a:t>
                      </a:r>
                      <a:r>
                        <a:rPr lang="en-US" sz="1500" b="1" baseline="0" dirty="0" smtClean="0"/>
                        <a:t>Positives (7)</a:t>
                      </a:r>
                      <a:endParaRPr lang="en-US" sz="1500" b="1" dirty="0"/>
                    </a:p>
                  </a:txBody>
                  <a:tcPr/>
                </a:tc>
              </a:tr>
            </a:tbl>
          </a:graphicData>
        </a:graphic>
      </p:graphicFrame>
    </p:spTree>
    <p:extLst>
      <p:ext uri="{BB962C8B-B14F-4D97-AF65-F5344CB8AC3E}">
        <p14:creationId xmlns:p14="http://schemas.microsoft.com/office/powerpoint/2010/main" val="634688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927747785"/>
              </p:ext>
            </p:extLst>
          </p:nvPr>
        </p:nvGraphicFramePr>
        <p:xfrm>
          <a:off x="115911" y="115910"/>
          <a:ext cx="5743976" cy="360608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645026" y="3412901"/>
            <a:ext cx="7369483" cy="3258355"/>
          </a:xfrm>
          <a:prstGeom prst="rect">
            <a:avLst/>
          </a:prstGeom>
        </p:spPr>
      </p:pic>
    </p:spTree>
    <p:extLst>
      <p:ext uri="{BB962C8B-B14F-4D97-AF65-F5344CB8AC3E}">
        <p14:creationId xmlns:p14="http://schemas.microsoft.com/office/powerpoint/2010/main" val="1141199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62077979"/>
              </p:ext>
            </p:extLst>
          </p:nvPr>
        </p:nvGraphicFramePr>
        <p:xfrm>
          <a:off x="113763" y="177083"/>
          <a:ext cx="5617335" cy="3557789"/>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4855561" y="3567448"/>
            <a:ext cx="7143726" cy="3144725"/>
          </a:xfrm>
          <a:prstGeom prst="rect">
            <a:avLst/>
          </a:prstGeom>
        </p:spPr>
      </p:pic>
    </p:spTree>
    <p:extLst>
      <p:ext uri="{BB962C8B-B14F-4D97-AF65-F5344CB8AC3E}">
        <p14:creationId xmlns:p14="http://schemas.microsoft.com/office/powerpoint/2010/main" val="370882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207" y="287628"/>
            <a:ext cx="6892159" cy="1320800"/>
          </a:xfrm>
        </p:spPr>
        <p:txBody>
          <a:bodyPr/>
          <a:lstStyle/>
          <a:p>
            <a:pPr algn="ctr"/>
            <a:r>
              <a:rPr lang="en-US" dirty="0" smtClean="0"/>
              <a:t>Factors affecting churn of Cluster 5</a:t>
            </a:r>
            <a:endParaRPr lang="en-US" dirty="0"/>
          </a:p>
        </p:txBody>
      </p:sp>
      <p:sp>
        <p:nvSpPr>
          <p:cNvPr id="5" name="Content Placeholder 4"/>
          <p:cNvSpPr>
            <a:spLocks noGrp="1"/>
          </p:cNvSpPr>
          <p:nvPr>
            <p:ph idx="1"/>
          </p:nvPr>
        </p:nvSpPr>
        <p:spPr>
          <a:xfrm>
            <a:off x="2863961" y="1644004"/>
            <a:ext cx="6666405" cy="4537856"/>
          </a:xfrm>
        </p:spPr>
        <p:txBody>
          <a:bodyPr/>
          <a:lstStyle/>
          <a:p>
            <a:r>
              <a:rPr lang="en-US" dirty="0" smtClean="0"/>
              <a:t>This segment has customers with maximum monthly recurring amount or in other words high usage</a:t>
            </a:r>
          </a:p>
          <a:p>
            <a:r>
              <a:rPr lang="en-US" dirty="0" smtClean="0"/>
              <a:t>If the retention call has been made in the last 45-60 days then odds of churn increase by 60 times as compared to the call being made greater than 60 days ago</a:t>
            </a:r>
          </a:p>
          <a:p>
            <a:r>
              <a:rPr lang="en-US" dirty="0" smtClean="0"/>
              <a:t>The customers who have credit rating as B have 3 times the odds of churn as compared to those with AA</a:t>
            </a:r>
          </a:p>
          <a:p>
            <a:r>
              <a:rPr lang="en-US" dirty="0" smtClean="0"/>
              <a:t>0.1 increase in overage will lead to (0.076^0.1=0.77) 23% decrease in the odds of churn </a:t>
            </a:r>
          </a:p>
          <a:p>
            <a:r>
              <a:rPr lang="en-US" dirty="0" smtClean="0"/>
              <a:t>Unit increase in mean of received </a:t>
            </a:r>
            <a:r>
              <a:rPr lang="en-US" dirty="0" err="1" smtClean="0"/>
              <a:t>sms</a:t>
            </a:r>
            <a:r>
              <a:rPr lang="en-US" dirty="0" smtClean="0"/>
              <a:t> will increase the odds of churn by 5%</a:t>
            </a:r>
          </a:p>
          <a:p>
            <a:r>
              <a:rPr lang="en-US" dirty="0" smtClean="0"/>
              <a:t>Unit increase in mean of dropped voice calls will increase the </a:t>
            </a:r>
            <a:r>
              <a:rPr lang="en-US" dirty="0" smtClean="0"/>
              <a:t>odds </a:t>
            </a:r>
            <a:r>
              <a:rPr lang="en-US" dirty="0" smtClean="0"/>
              <a:t>of churn by 4%</a:t>
            </a:r>
            <a:endParaRPr lang="en-US" dirty="0"/>
          </a:p>
        </p:txBody>
      </p:sp>
      <p:pic>
        <p:nvPicPr>
          <p:cNvPr id="6" name="Content Placeholder 3"/>
          <p:cNvPicPr>
            <a:picLocks noChangeAspect="1"/>
          </p:cNvPicPr>
          <p:nvPr/>
        </p:nvPicPr>
        <p:blipFill>
          <a:blip r:embed="rId2"/>
          <a:stretch>
            <a:fillRect/>
          </a:stretch>
        </p:blipFill>
        <p:spPr>
          <a:xfrm>
            <a:off x="144361" y="1744004"/>
            <a:ext cx="2493846" cy="2750723"/>
          </a:xfrm>
          <a:prstGeom prst="rect">
            <a:avLst/>
          </a:prstGeom>
        </p:spPr>
      </p:pic>
    </p:spTree>
    <p:extLst>
      <p:ext uri="{BB962C8B-B14F-4D97-AF65-F5344CB8AC3E}">
        <p14:creationId xmlns:p14="http://schemas.microsoft.com/office/powerpoint/2010/main" val="1607606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to retain high usage customers</a:t>
            </a:r>
            <a:endParaRPr lang="en-US" dirty="0"/>
          </a:p>
        </p:txBody>
      </p:sp>
      <p:sp>
        <p:nvSpPr>
          <p:cNvPr id="3" name="Content Placeholder 2"/>
          <p:cNvSpPr>
            <a:spLocks noGrp="1"/>
          </p:cNvSpPr>
          <p:nvPr>
            <p:ph idx="1"/>
          </p:nvPr>
        </p:nvSpPr>
        <p:spPr/>
        <p:txBody>
          <a:bodyPr/>
          <a:lstStyle/>
          <a:p>
            <a:r>
              <a:rPr lang="en-US" dirty="0" smtClean="0"/>
              <a:t>To prioritize the high usage customers and in an effort to retain them the company must focus on the following customers </a:t>
            </a:r>
          </a:p>
          <a:p>
            <a:r>
              <a:rPr lang="en-US" dirty="0" smtClean="0"/>
              <a:t>Those customers who have received retention calls in the last 45-60 days must be prioritized</a:t>
            </a:r>
          </a:p>
          <a:p>
            <a:r>
              <a:rPr lang="en-US" dirty="0" smtClean="0"/>
              <a:t>Customers in this segment having a credit rating B must be targeted</a:t>
            </a:r>
          </a:p>
          <a:p>
            <a:r>
              <a:rPr lang="en-US" dirty="0" smtClean="0"/>
              <a:t>Customers having high number of SMS received </a:t>
            </a:r>
          </a:p>
          <a:p>
            <a:r>
              <a:rPr lang="en-US" dirty="0" smtClean="0"/>
              <a:t>Customers facing a issue with dropped voice calls must be targeted</a:t>
            </a:r>
          </a:p>
          <a:p>
            <a:r>
              <a:rPr lang="en-US" dirty="0" smtClean="0"/>
              <a:t>Any further increase in billing amount can lead to churn as they are already very high revenue generating customers</a:t>
            </a:r>
          </a:p>
          <a:p>
            <a:endParaRPr lang="en-US" dirty="0"/>
          </a:p>
        </p:txBody>
      </p:sp>
    </p:spTree>
    <p:extLst>
      <p:ext uri="{BB962C8B-B14F-4D97-AF65-F5344CB8AC3E}">
        <p14:creationId xmlns:p14="http://schemas.microsoft.com/office/powerpoint/2010/main" val="3508829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283335"/>
            <a:ext cx="9053847" cy="1647065"/>
          </a:xfrm>
        </p:spPr>
        <p:txBody>
          <a:bodyPr>
            <a:noAutofit/>
          </a:bodyPr>
          <a:lstStyle/>
          <a:p>
            <a:pPr algn="ctr"/>
            <a:r>
              <a:rPr lang="en-US" dirty="0" smtClean="0"/>
              <a:t>Cluster 6 </a:t>
            </a:r>
            <a:br>
              <a:rPr lang="en-US" dirty="0" smtClean="0"/>
            </a:br>
            <a:r>
              <a:rPr lang="en-US" dirty="0" smtClean="0"/>
              <a:t>High proportion of Adjusted amount in the </a:t>
            </a:r>
            <a:r>
              <a:rPr lang="en-US" dirty="0" smtClean="0"/>
              <a:t>bill and lowest monthly usage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48956" y="2909752"/>
            <a:ext cx="6146553" cy="1894067"/>
          </a:xfrm>
          <a:prstGeom prst="rect">
            <a:avLst/>
          </a:prstGeom>
        </p:spPr>
      </p:pic>
      <p:pic>
        <p:nvPicPr>
          <p:cNvPr id="5" name="Picture 4"/>
          <p:cNvPicPr>
            <a:picLocks noChangeAspect="1"/>
          </p:cNvPicPr>
          <p:nvPr/>
        </p:nvPicPr>
        <p:blipFill>
          <a:blip r:embed="rId3"/>
          <a:stretch>
            <a:fillRect/>
          </a:stretch>
        </p:blipFill>
        <p:spPr>
          <a:xfrm>
            <a:off x="140461" y="2160589"/>
            <a:ext cx="5271626" cy="3880773"/>
          </a:xfrm>
          <a:prstGeom prst="rect">
            <a:avLst/>
          </a:prstGeom>
        </p:spPr>
      </p:pic>
    </p:spTree>
    <p:extLst>
      <p:ext uri="{BB962C8B-B14F-4D97-AF65-F5344CB8AC3E}">
        <p14:creationId xmlns:p14="http://schemas.microsoft.com/office/powerpoint/2010/main" val="27047393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1723"/>
            <a:ext cx="3557654" cy="4693289"/>
          </a:xfrm>
          <a:prstGeom prst="rect">
            <a:avLst/>
          </a:prstGeom>
        </p:spPr>
      </p:pic>
      <p:pic>
        <p:nvPicPr>
          <p:cNvPr id="5" name="Picture 4"/>
          <p:cNvPicPr>
            <a:picLocks noChangeAspect="1"/>
          </p:cNvPicPr>
          <p:nvPr/>
        </p:nvPicPr>
        <p:blipFill>
          <a:blip r:embed="rId3"/>
          <a:stretch>
            <a:fillRect/>
          </a:stretch>
        </p:blipFill>
        <p:spPr>
          <a:xfrm>
            <a:off x="8213186" y="161723"/>
            <a:ext cx="3837146" cy="2851933"/>
          </a:xfrm>
          <a:prstGeom prst="rect">
            <a:avLst/>
          </a:prstGeom>
        </p:spPr>
      </p:pic>
      <p:pic>
        <p:nvPicPr>
          <p:cNvPr id="6" name="Picture 5"/>
          <p:cNvPicPr>
            <a:picLocks noChangeAspect="1"/>
          </p:cNvPicPr>
          <p:nvPr/>
        </p:nvPicPr>
        <p:blipFill>
          <a:blip r:embed="rId4"/>
          <a:stretch>
            <a:fillRect/>
          </a:stretch>
        </p:blipFill>
        <p:spPr>
          <a:xfrm>
            <a:off x="7157786" y="3328517"/>
            <a:ext cx="4892546" cy="1281381"/>
          </a:xfrm>
          <a:prstGeom prst="rect">
            <a:avLst/>
          </a:prstGeom>
        </p:spPr>
      </p:pic>
      <p:sp>
        <p:nvSpPr>
          <p:cNvPr id="7" name="Title 1"/>
          <p:cNvSpPr>
            <a:spLocks noGrp="1"/>
          </p:cNvSpPr>
          <p:nvPr>
            <p:ph type="title"/>
          </p:nvPr>
        </p:nvSpPr>
        <p:spPr>
          <a:xfrm>
            <a:off x="3928056" y="609600"/>
            <a:ext cx="4069724" cy="1320800"/>
          </a:xfrm>
        </p:spPr>
        <p:txBody>
          <a:bodyPr>
            <a:normAutofit fontScale="90000"/>
          </a:bodyPr>
          <a:lstStyle/>
          <a:p>
            <a:pPr algn="ctr"/>
            <a:r>
              <a:rPr lang="en-US" dirty="0" smtClean="0"/>
              <a:t>C6_Train</a:t>
            </a:r>
            <a:r>
              <a:rPr lang="en-US" dirty="0"/>
              <a:t/>
            </a:r>
            <a:br>
              <a:rPr lang="en-US" dirty="0"/>
            </a:br>
            <a:r>
              <a:rPr lang="en-US" dirty="0"/>
              <a:t>Goodness of Fit</a:t>
            </a:r>
            <a:br>
              <a:rPr lang="en-US" dirty="0"/>
            </a:br>
            <a:endParaRPr lang="en-US" dirty="0"/>
          </a:p>
        </p:txBody>
      </p:sp>
      <p:sp>
        <p:nvSpPr>
          <p:cNvPr id="8" name="Content Placeholder 2"/>
          <p:cNvSpPr txBox="1">
            <a:spLocks/>
          </p:cNvSpPr>
          <p:nvPr/>
        </p:nvSpPr>
        <p:spPr>
          <a:xfrm>
            <a:off x="3387801" y="2094874"/>
            <a:ext cx="4699374" cy="15027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400" dirty="0" smtClean="0"/>
              <a:t>Accuracy  </a:t>
            </a:r>
          </a:p>
          <a:p>
            <a:pPr marL="0" indent="0" algn="ctr">
              <a:buNone/>
            </a:pPr>
            <a:r>
              <a:rPr lang="en-US" sz="2400" dirty="0" smtClean="0"/>
              <a:t>= (</a:t>
            </a:r>
            <a:r>
              <a:rPr lang="en-US" sz="2400" dirty="0"/>
              <a:t>12+2945</a:t>
            </a:r>
            <a:r>
              <a:rPr lang="en-US" sz="2400" dirty="0" smtClean="0"/>
              <a:t>)/(12+2945+29+271)</a:t>
            </a:r>
          </a:p>
          <a:p>
            <a:pPr marL="0" indent="0" algn="ctr">
              <a:buFont typeface="Wingdings 3" charset="2"/>
              <a:buNone/>
            </a:pPr>
            <a:r>
              <a:rPr lang="en-US" sz="2400" dirty="0" smtClean="0"/>
              <a:t>= 91% </a:t>
            </a:r>
            <a:endParaRPr lang="en-US" sz="2400" dirty="0"/>
          </a:p>
        </p:txBody>
      </p:sp>
      <p:graphicFrame>
        <p:nvGraphicFramePr>
          <p:cNvPr id="9" name="Table 8"/>
          <p:cNvGraphicFramePr>
            <a:graphicFrameLocks noGrp="1"/>
          </p:cNvGraphicFramePr>
          <p:nvPr>
            <p:extLst>
              <p:ext uri="{D42A27DB-BD31-4B8C-83A1-F6EECF244321}">
                <p14:modId xmlns:p14="http://schemas.microsoft.com/office/powerpoint/2010/main" val="3454705442"/>
              </p:ext>
            </p:extLst>
          </p:nvPr>
        </p:nvGraphicFramePr>
        <p:xfrm>
          <a:off x="2009105" y="5001017"/>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(2945)</a:t>
                      </a:r>
                      <a:endParaRPr lang="en-US" sz="1500" b="1" dirty="0"/>
                    </a:p>
                  </a:txBody>
                  <a:tcPr/>
                </a:tc>
                <a:tc>
                  <a:txBody>
                    <a:bodyPr/>
                    <a:lstStyle/>
                    <a:p>
                      <a:r>
                        <a:rPr lang="en-US" sz="1500" b="1" dirty="0" smtClean="0"/>
                        <a:t>False </a:t>
                      </a:r>
                      <a:r>
                        <a:rPr lang="en-US" sz="1500" b="1" baseline="0" dirty="0" smtClean="0"/>
                        <a:t>Positives (29)</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(271)</a:t>
                      </a:r>
                      <a:endParaRPr lang="en-US" sz="1500" b="1" dirty="0"/>
                    </a:p>
                  </a:txBody>
                  <a:tcPr/>
                </a:tc>
                <a:tc>
                  <a:txBody>
                    <a:bodyPr/>
                    <a:lstStyle/>
                    <a:p>
                      <a:r>
                        <a:rPr lang="en-US" sz="1500" b="1" dirty="0" smtClean="0"/>
                        <a:t>True </a:t>
                      </a:r>
                      <a:r>
                        <a:rPr lang="en-US" sz="1500" b="1" baseline="0" dirty="0" smtClean="0"/>
                        <a:t>Positives (12)</a:t>
                      </a:r>
                      <a:endParaRPr lang="en-US" sz="1500" b="1" dirty="0"/>
                    </a:p>
                  </a:txBody>
                  <a:tcPr/>
                </a:tc>
              </a:tr>
            </a:tbl>
          </a:graphicData>
        </a:graphic>
      </p:graphicFrame>
    </p:spTree>
    <p:extLst>
      <p:ext uri="{BB962C8B-B14F-4D97-AF65-F5344CB8AC3E}">
        <p14:creationId xmlns:p14="http://schemas.microsoft.com/office/powerpoint/2010/main" val="19468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Design</a:t>
            </a:r>
            <a:endParaRPr lang="en-US" dirty="0"/>
          </a:p>
        </p:txBody>
      </p:sp>
      <p:sp>
        <p:nvSpPr>
          <p:cNvPr id="3" name="Content Placeholder 2"/>
          <p:cNvSpPr>
            <a:spLocks noGrp="1"/>
          </p:cNvSpPr>
          <p:nvPr>
            <p:ph idx="1"/>
          </p:nvPr>
        </p:nvSpPr>
        <p:spPr>
          <a:xfrm>
            <a:off x="677334" y="1645435"/>
            <a:ext cx="8596668" cy="3880773"/>
          </a:xfrm>
        </p:spPr>
        <p:txBody>
          <a:bodyPr>
            <a:normAutofit/>
          </a:bodyPr>
          <a:lstStyle/>
          <a:p>
            <a:r>
              <a:rPr lang="en-US" sz="2000" dirty="0" smtClean="0"/>
              <a:t>Data Preparation</a:t>
            </a:r>
          </a:p>
          <a:p>
            <a:r>
              <a:rPr lang="en-US" sz="2000" dirty="0" smtClean="0"/>
              <a:t>Removing </a:t>
            </a:r>
            <a:r>
              <a:rPr lang="en-US" sz="2000" dirty="0" err="1" smtClean="0"/>
              <a:t>vaiables</a:t>
            </a:r>
            <a:r>
              <a:rPr lang="en-US" sz="2000" dirty="0" smtClean="0"/>
              <a:t>, age1, age2, </a:t>
            </a:r>
            <a:r>
              <a:rPr lang="en-US" sz="2000" dirty="0" err="1" smtClean="0"/>
              <a:t>mtrcycles</a:t>
            </a:r>
            <a:r>
              <a:rPr lang="en-US" sz="2000" dirty="0" smtClean="0"/>
              <a:t>, </a:t>
            </a:r>
            <a:r>
              <a:rPr lang="en-US" sz="2000" dirty="0" err="1" smtClean="0"/>
              <a:t>csa</a:t>
            </a:r>
            <a:r>
              <a:rPr lang="en-US" sz="2000" dirty="0" smtClean="0"/>
              <a:t>, </a:t>
            </a:r>
            <a:r>
              <a:rPr lang="en-US" sz="2000" dirty="0" err="1" smtClean="0"/>
              <a:t>dwlltype</a:t>
            </a:r>
            <a:r>
              <a:rPr lang="en-US" sz="2000" dirty="0" smtClean="0"/>
              <a:t>, </a:t>
            </a:r>
            <a:r>
              <a:rPr lang="en-US" sz="2000" dirty="0" err="1" smtClean="0"/>
              <a:t>dwllsize</a:t>
            </a:r>
            <a:r>
              <a:rPr lang="en-US" sz="2000" dirty="0" smtClean="0"/>
              <a:t>, </a:t>
            </a:r>
            <a:r>
              <a:rPr lang="en-US" sz="2000" dirty="0" err="1" smtClean="0"/>
              <a:t>div_type</a:t>
            </a:r>
            <a:r>
              <a:rPr lang="en-US" sz="2000" dirty="0" smtClean="0"/>
              <a:t>, </a:t>
            </a:r>
            <a:r>
              <a:rPr lang="en-US" sz="2000" dirty="0" err="1" smtClean="0"/>
              <a:t>proptype</a:t>
            </a:r>
            <a:r>
              <a:rPr lang="en-US" sz="2000" dirty="0" smtClean="0"/>
              <a:t>, </a:t>
            </a:r>
            <a:r>
              <a:rPr lang="en-US" sz="2000" dirty="0" err="1" smtClean="0"/>
              <a:t>car_buy</a:t>
            </a:r>
            <a:r>
              <a:rPr lang="en-US" sz="2000" dirty="0" smtClean="0"/>
              <a:t>, </a:t>
            </a:r>
            <a:r>
              <a:rPr lang="en-US" sz="2000" dirty="0" err="1" smtClean="0"/>
              <a:t>cartype</a:t>
            </a:r>
            <a:r>
              <a:rPr lang="en-US" sz="2000" dirty="0" smtClean="0"/>
              <a:t>, </a:t>
            </a:r>
            <a:r>
              <a:rPr lang="en-US" sz="2000" dirty="0" err="1" smtClean="0"/>
              <a:t>mailordr</a:t>
            </a:r>
            <a:r>
              <a:rPr lang="en-US" sz="2000" dirty="0" smtClean="0"/>
              <a:t>, </a:t>
            </a:r>
            <a:r>
              <a:rPr lang="en-US" sz="2000" dirty="0" err="1" smtClean="0"/>
              <a:t>mailresp</a:t>
            </a:r>
            <a:r>
              <a:rPr lang="en-US" sz="2000" dirty="0" smtClean="0"/>
              <a:t>, occu1, </a:t>
            </a:r>
            <a:r>
              <a:rPr lang="en-US" sz="2000" dirty="0" err="1" smtClean="0"/>
              <a:t>solflag</a:t>
            </a:r>
            <a:r>
              <a:rPr lang="en-US" sz="2000" dirty="0"/>
              <a:t> </a:t>
            </a:r>
            <a:r>
              <a:rPr lang="en-US" sz="2000" dirty="0" smtClean="0"/>
              <a:t>and </a:t>
            </a:r>
            <a:r>
              <a:rPr lang="en-US" sz="2000" dirty="0" err="1" smtClean="0"/>
              <a:t>wrkwoman</a:t>
            </a:r>
            <a:r>
              <a:rPr lang="en-US" sz="2000" dirty="0" smtClean="0"/>
              <a:t> as they have huge number of nulls.</a:t>
            </a:r>
          </a:p>
          <a:p>
            <a:r>
              <a:rPr lang="en-US" sz="2000" dirty="0" smtClean="0"/>
              <a:t>Clean data has 47451 observations</a:t>
            </a:r>
          </a:p>
          <a:p>
            <a:r>
              <a:rPr lang="en-US" sz="2000" dirty="0" smtClean="0"/>
              <a:t>Including new variables which are crucial for the industry to determine churn</a:t>
            </a:r>
          </a:p>
        </p:txBody>
      </p:sp>
      <p:pic>
        <p:nvPicPr>
          <p:cNvPr id="4" name="Picture 3"/>
          <p:cNvPicPr>
            <a:picLocks noChangeAspect="1"/>
          </p:cNvPicPr>
          <p:nvPr/>
        </p:nvPicPr>
        <p:blipFill>
          <a:blip r:embed="rId2"/>
          <a:stretch>
            <a:fillRect/>
          </a:stretch>
        </p:blipFill>
        <p:spPr>
          <a:xfrm>
            <a:off x="342483" y="4419387"/>
            <a:ext cx="11230473" cy="2142656"/>
          </a:xfrm>
          <a:prstGeom prst="rect">
            <a:avLst/>
          </a:prstGeom>
        </p:spPr>
      </p:pic>
    </p:spTree>
    <p:extLst>
      <p:ext uri="{BB962C8B-B14F-4D97-AF65-F5344CB8AC3E}">
        <p14:creationId xmlns:p14="http://schemas.microsoft.com/office/powerpoint/2010/main" val="12538073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28175108"/>
              </p:ext>
            </p:extLst>
          </p:nvPr>
        </p:nvGraphicFramePr>
        <p:xfrm>
          <a:off x="270456" y="218940"/>
          <a:ext cx="5447764" cy="352881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9703" y="3644722"/>
            <a:ext cx="6804271" cy="3013656"/>
          </a:xfrm>
          <a:prstGeom prst="rect">
            <a:avLst/>
          </a:prstGeom>
        </p:spPr>
      </p:pic>
    </p:spTree>
    <p:extLst>
      <p:ext uri="{BB962C8B-B14F-4D97-AF65-F5344CB8AC3E}">
        <p14:creationId xmlns:p14="http://schemas.microsoft.com/office/powerpoint/2010/main" val="2995032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140223475"/>
              </p:ext>
            </p:extLst>
          </p:nvPr>
        </p:nvGraphicFramePr>
        <p:xfrm>
          <a:off x="154547" y="167425"/>
          <a:ext cx="5589028" cy="36330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a:stretch>
            <a:fillRect/>
          </a:stretch>
        </p:blipFill>
        <p:spPr>
          <a:xfrm>
            <a:off x="5167312" y="3810000"/>
            <a:ext cx="6893719" cy="3048000"/>
          </a:xfrm>
          <a:prstGeom prst="rect">
            <a:avLst/>
          </a:prstGeom>
        </p:spPr>
      </p:pic>
    </p:spTree>
    <p:extLst>
      <p:ext uri="{BB962C8B-B14F-4D97-AF65-F5344CB8AC3E}">
        <p14:creationId xmlns:p14="http://schemas.microsoft.com/office/powerpoint/2010/main" val="9120182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016" y="197476"/>
            <a:ext cx="6723985" cy="1320800"/>
          </a:xfrm>
        </p:spPr>
        <p:txBody>
          <a:bodyPr/>
          <a:lstStyle/>
          <a:p>
            <a:pPr algn="ctr"/>
            <a:r>
              <a:rPr lang="en-US" dirty="0" smtClean="0"/>
              <a:t>Factors affecting churn for Cluster6</a:t>
            </a:r>
            <a:endParaRPr lang="en-US" dirty="0"/>
          </a:p>
        </p:txBody>
      </p:sp>
      <p:sp>
        <p:nvSpPr>
          <p:cNvPr id="3" name="Content Placeholder 2"/>
          <p:cNvSpPr>
            <a:spLocks noGrp="1"/>
          </p:cNvSpPr>
          <p:nvPr>
            <p:ph idx="1"/>
          </p:nvPr>
        </p:nvSpPr>
        <p:spPr>
          <a:xfrm>
            <a:off x="2550016" y="1518276"/>
            <a:ext cx="6723986" cy="5165859"/>
          </a:xfrm>
        </p:spPr>
        <p:txBody>
          <a:bodyPr/>
          <a:lstStyle/>
          <a:p>
            <a:r>
              <a:rPr lang="en-US" dirty="0" smtClean="0"/>
              <a:t>Customers of this segment are those whose proportion of adjusted amount in the bill is the largest.</a:t>
            </a:r>
          </a:p>
          <a:p>
            <a:r>
              <a:rPr lang="en-US" dirty="0" smtClean="0"/>
              <a:t>Top 5 factors for churn are :-</a:t>
            </a:r>
            <a:endParaRPr lang="en-US" b="1" dirty="0" smtClean="0"/>
          </a:p>
          <a:p>
            <a:pPr lvl="1"/>
            <a:r>
              <a:rPr lang="en-US" b="1" dirty="0"/>
              <a:t>South Europeans(D) and Arabs (R) have 3 times the odds of switching as compared to North European(N</a:t>
            </a:r>
            <a:r>
              <a:rPr lang="en-US" b="1" dirty="0" smtClean="0"/>
              <a:t>).</a:t>
            </a:r>
          </a:p>
          <a:p>
            <a:pPr lvl="1"/>
            <a:r>
              <a:rPr lang="en-US" b="1" dirty="0" smtClean="0"/>
              <a:t>Customers with a credit rating of B are twice as likely to switch as compared to those having a rating AA</a:t>
            </a:r>
          </a:p>
          <a:p>
            <a:pPr lvl="1"/>
            <a:r>
              <a:rPr lang="en-US" b="1" dirty="0" smtClean="0"/>
              <a:t>Italians have 65% less odds of switching as compared to </a:t>
            </a:r>
            <a:r>
              <a:rPr lang="en-US" b="1" dirty="0"/>
              <a:t>North European(N</a:t>
            </a:r>
            <a:r>
              <a:rPr lang="en-US" b="1" dirty="0" smtClean="0"/>
              <a:t>)</a:t>
            </a:r>
          </a:p>
          <a:p>
            <a:pPr lvl="1"/>
            <a:r>
              <a:rPr lang="en-US" b="1" dirty="0" smtClean="0"/>
              <a:t>0.1 </a:t>
            </a:r>
            <a:r>
              <a:rPr lang="en-US" b="1" dirty="0"/>
              <a:t>increase in adjust leads to an increase of </a:t>
            </a:r>
            <a:r>
              <a:rPr lang="en-US" b="1" dirty="0" smtClean="0"/>
              <a:t>(328^0.1=1.78) 78%in </a:t>
            </a:r>
            <a:r>
              <a:rPr lang="en-US" b="1" dirty="0"/>
              <a:t>the odds of switching.</a:t>
            </a:r>
            <a:r>
              <a:rPr lang="en-US" dirty="0"/>
              <a:t> </a:t>
            </a:r>
            <a:r>
              <a:rPr lang="en-US" b="1" dirty="0"/>
              <a:t>((</a:t>
            </a:r>
            <a:r>
              <a:rPr lang="en-US" b="1" dirty="0" err="1"/>
              <a:t>totrev-adjrev</a:t>
            </a:r>
            <a:r>
              <a:rPr lang="en-US" b="1" dirty="0"/>
              <a:t>)/</a:t>
            </a:r>
            <a:r>
              <a:rPr lang="en-US" b="1" dirty="0" err="1"/>
              <a:t>totrev</a:t>
            </a:r>
            <a:r>
              <a:rPr lang="en-US" b="1" dirty="0"/>
              <a:t>)</a:t>
            </a:r>
          </a:p>
          <a:p>
            <a:pPr lvl="1"/>
            <a:r>
              <a:rPr lang="en-US" b="1" dirty="0" smtClean="0"/>
              <a:t> </a:t>
            </a:r>
            <a:r>
              <a:rPr lang="en-US" b="1" dirty="0"/>
              <a:t>0.1 increase in </a:t>
            </a:r>
            <a:r>
              <a:rPr lang="en-US" b="1" dirty="0" err="1" smtClean="0"/>
              <a:t>drop_block</a:t>
            </a:r>
            <a:r>
              <a:rPr lang="en-US" b="1" dirty="0" smtClean="0"/>
              <a:t> leads </a:t>
            </a:r>
            <a:r>
              <a:rPr lang="en-US" b="1" dirty="0"/>
              <a:t>to an increase of </a:t>
            </a:r>
            <a:r>
              <a:rPr lang="en-US" b="1" dirty="0" smtClean="0"/>
              <a:t>(10^0.1=1.25) 25%in </a:t>
            </a:r>
            <a:r>
              <a:rPr lang="en-US" b="1" dirty="0"/>
              <a:t>the odds of switching.</a:t>
            </a:r>
            <a:r>
              <a:rPr lang="en-US" dirty="0"/>
              <a:t> </a:t>
            </a:r>
            <a:r>
              <a:rPr lang="en-US" b="1" dirty="0" smtClean="0"/>
              <a:t>(</a:t>
            </a:r>
            <a:r>
              <a:rPr lang="en-US" b="1" dirty="0" err="1"/>
              <a:t>drop_block</a:t>
            </a:r>
            <a:r>
              <a:rPr lang="en-US" b="1" dirty="0"/>
              <a:t> = </a:t>
            </a:r>
            <a:r>
              <a:rPr lang="en-US" b="1" dirty="0" err="1" smtClean="0"/>
              <a:t>drop_blk_mean</a:t>
            </a:r>
            <a:r>
              <a:rPr lang="en-US" b="1" dirty="0" smtClean="0"/>
              <a:t>*months/</a:t>
            </a:r>
            <a:r>
              <a:rPr lang="en-US" b="1" dirty="0" err="1" smtClean="0"/>
              <a:t>totcalls</a:t>
            </a:r>
            <a:r>
              <a:rPr lang="en-US" b="1" dirty="0" smtClean="0"/>
              <a:t>)</a:t>
            </a:r>
          </a:p>
          <a:p>
            <a:pPr lvl="1"/>
            <a:endParaRPr lang="en-US" b="1" dirty="0" smtClean="0"/>
          </a:p>
          <a:p>
            <a:pPr lvl="1"/>
            <a:endParaRPr lang="en-US" b="1" dirty="0" smtClean="0"/>
          </a:p>
          <a:p>
            <a:pPr lvl="1"/>
            <a:endParaRPr lang="en-US" b="1" dirty="0" smtClean="0"/>
          </a:p>
          <a:p>
            <a:pPr lvl="1"/>
            <a:endParaRPr lang="en-US" b="1" dirty="0"/>
          </a:p>
          <a:p>
            <a:pPr lvl="1"/>
            <a:endParaRPr lang="en-US" b="1" dirty="0"/>
          </a:p>
        </p:txBody>
      </p:sp>
      <p:pic>
        <p:nvPicPr>
          <p:cNvPr id="4" name="Picture 3"/>
          <p:cNvPicPr>
            <a:picLocks noChangeAspect="1"/>
          </p:cNvPicPr>
          <p:nvPr/>
        </p:nvPicPr>
        <p:blipFill>
          <a:blip r:embed="rId2"/>
          <a:stretch>
            <a:fillRect/>
          </a:stretch>
        </p:blipFill>
        <p:spPr>
          <a:xfrm>
            <a:off x="0" y="1630609"/>
            <a:ext cx="2550016" cy="3770998"/>
          </a:xfrm>
          <a:prstGeom prst="rect">
            <a:avLst/>
          </a:prstGeom>
        </p:spPr>
      </p:pic>
    </p:spTree>
    <p:extLst>
      <p:ext uri="{BB962C8B-B14F-4D97-AF65-F5344CB8AC3E}">
        <p14:creationId xmlns:p14="http://schemas.microsoft.com/office/powerpoint/2010/main" val="3610410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Retention strategy for high adjusted amount and low usage customers</a:t>
            </a:r>
            <a:endParaRPr lang="en-US" dirty="0"/>
          </a:p>
        </p:txBody>
      </p:sp>
      <p:sp>
        <p:nvSpPr>
          <p:cNvPr id="3" name="Content Placeholder 2"/>
          <p:cNvSpPr>
            <a:spLocks noGrp="1"/>
          </p:cNvSpPr>
          <p:nvPr>
            <p:ph idx="1"/>
          </p:nvPr>
        </p:nvSpPr>
        <p:spPr/>
        <p:txBody>
          <a:bodyPr/>
          <a:lstStyle/>
          <a:p>
            <a:r>
              <a:rPr lang="en-US" dirty="0" smtClean="0"/>
              <a:t>Introducing international calls/roaming plans for </a:t>
            </a:r>
            <a:r>
              <a:rPr lang="en-US" b="1" dirty="0"/>
              <a:t>South Europeans(D) and Arabs (R</a:t>
            </a:r>
            <a:r>
              <a:rPr lang="en-US" b="1" dirty="0" smtClean="0"/>
              <a:t>)</a:t>
            </a:r>
          </a:p>
          <a:p>
            <a:r>
              <a:rPr lang="en-US" dirty="0" smtClean="0"/>
              <a:t>Customers belonging to New Rocky Mountain area must be prioritized and should be given retention calls along with special plans customized for their needs</a:t>
            </a:r>
          </a:p>
          <a:p>
            <a:r>
              <a:rPr lang="en-US" dirty="0" smtClean="0"/>
              <a:t>Customers having credit rating B must be prioritized </a:t>
            </a:r>
          </a:p>
          <a:p>
            <a:r>
              <a:rPr lang="en-US" dirty="0" smtClean="0"/>
              <a:t>Customers facing issues of dropped and blocked calls must be focused and should be provided with optimal solutions</a:t>
            </a:r>
          </a:p>
          <a:p>
            <a:endParaRPr lang="en-US" dirty="0" smtClean="0"/>
          </a:p>
          <a:p>
            <a:endParaRPr lang="en-US" dirty="0" smtClean="0"/>
          </a:p>
          <a:p>
            <a:endParaRPr lang="en-US" dirty="0"/>
          </a:p>
        </p:txBody>
      </p:sp>
    </p:spTree>
    <p:extLst>
      <p:ext uri="{BB962C8B-B14F-4D97-AF65-F5344CB8AC3E}">
        <p14:creationId xmlns:p14="http://schemas.microsoft.com/office/powerpoint/2010/main" val="2787818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have seen top 5 factors across all the segments and </a:t>
            </a:r>
            <a:r>
              <a:rPr lang="en-US" dirty="0" smtClean="0"/>
              <a:t>leading to the churn and most common of them are (Other than regional and </a:t>
            </a:r>
            <a:r>
              <a:rPr lang="en-US" dirty="0" err="1" smtClean="0"/>
              <a:t>ethinic</a:t>
            </a:r>
            <a:r>
              <a:rPr lang="en-US" dirty="0" smtClean="0"/>
              <a:t> factors)</a:t>
            </a:r>
          </a:p>
          <a:p>
            <a:pPr lvl="1"/>
            <a:r>
              <a:rPr lang="en-US" dirty="0"/>
              <a:t>H</a:t>
            </a:r>
            <a:r>
              <a:rPr lang="en-US" dirty="0" smtClean="0"/>
              <a:t>igh number of dropped and blocked calls</a:t>
            </a:r>
          </a:p>
          <a:p>
            <a:pPr lvl="1"/>
            <a:r>
              <a:rPr lang="en-US" dirty="0" smtClean="0"/>
              <a:t>High overage charges</a:t>
            </a:r>
          </a:p>
          <a:p>
            <a:pPr lvl="1"/>
            <a:r>
              <a:rPr lang="en-US" dirty="0" smtClean="0"/>
              <a:t>High adjust amounts</a:t>
            </a:r>
          </a:p>
          <a:p>
            <a:pPr lvl="1"/>
            <a:r>
              <a:rPr lang="en-US" dirty="0" smtClean="0"/>
              <a:t>Recommendation of family </a:t>
            </a:r>
          </a:p>
          <a:p>
            <a:pPr lvl="1"/>
            <a:r>
              <a:rPr lang="en-US" dirty="0" smtClean="0"/>
              <a:t>Low usage</a:t>
            </a:r>
            <a:endParaRPr lang="en-US" dirty="0"/>
          </a:p>
          <a:p>
            <a:r>
              <a:rPr lang="en-US" dirty="0" smtClean="0"/>
              <a:t>We have also set different strategy for each segment and prioritized the customer base most likely to switch the operator, protect our high value customers and increasing the ARPU across the customer base.</a:t>
            </a:r>
          </a:p>
          <a:p>
            <a:endParaRPr lang="en-US" dirty="0"/>
          </a:p>
        </p:txBody>
      </p:sp>
    </p:spTree>
    <p:extLst>
      <p:ext uri="{BB962C8B-B14F-4D97-AF65-F5344CB8AC3E}">
        <p14:creationId xmlns:p14="http://schemas.microsoft.com/office/powerpoint/2010/main" val="2002740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9104"/>
            <a:ext cx="8596668" cy="3129565"/>
          </a:xfrm>
        </p:spPr>
        <p:txBody>
          <a:bodyPr>
            <a:noAutofit/>
          </a:bodyPr>
          <a:lstStyle/>
          <a:p>
            <a:pPr algn="ctr"/>
            <a:r>
              <a:rPr lang="en-US" sz="5400" dirty="0"/>
              <a:t>Thank You </a:t>
            </a:r>
            <a:r>
              <a:rPr lang="en-US" sz="5400" dirty="0" smtClean="0"/>
              <a:t/>
            </a:r>
            <a:br>
              <a:rPr lang="en-US" sz="5400" dirty="0" smtClean="0"/>
            </a:br>
            <a:r>
              <a:rPr lang="en-US" sz="5400" dirty="0" smtClean="0"/>
              <a:t>and </a:t>
            </a:r>
            <a:br>
              <a:rPr lang="en-US" sz="5400" dirty="0" smtClean="0"/>
            </a:br>
            <a:r>
              <a:rPr lang="en-US" sz="5400" dirty="0" smtClean="0"/>
              <a:t>Have </a:t>
            </a:r>
            <a:r>
              <a:rPr lang="en-US" sz="5400" dirty="0"/>
              <a:t>a Nice Day!!!!</a:t>
            </a:r>
            <a:br>
              <a:rPr lang="en-US" sz="5400" dirty="0"/>
            </a:br>
            <a:endParaRPr lang="en-US" sz="5400" dirty="0"/>
          </a:p>
        </p:txBody>
      </p:sp>
    </p:spTree>
    <p:extLst>
      <p:ext uri="{BB962C8B-B14F-4D97-AF65-F5344CB8AC3E}">
        <p14:creationId xmlns:p14="http://schemas.microsoft.com/office/powerpoint/2010/main" val="1202142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a:bodyPr>
          <a:lstStyle/>
          <a:p>
            <a:r>
              <a:rPr lang="en-US" sz="2000" dirty="0" smtClean="0"/>
              <a:t>Clustering is performed based on the following:</a:t>
            </a:r>
          </a:p>
          <a:p>
            <a:pPr lvl="1"/>
            <a:r>
              <a:rPr lang="en-US" sz="1800" dirty="0" smtClean="0"/>
              <a:t>Churn</a:t>
            </a:r>
          </a:p>
          <a:p>
            <a:pPr lvl="1"/>
            <a:r>
              <a:rPr lang="en-US" sz="1800" dirty="0" smtClean="0"/>
              <a:t>Overage</a:t>
            </a:r>
          </a:p>
          <a:p>
            <a:pPr lvl="1"/>
            <a:r>
              <a:rPr lang="en-US" sz="1800" dirty="0" err="1" smtClean="0"/>
              <a:t>Drop_block</a:t>
            </a:r>
            <a:endParaRPr lang="en-US" sz="1800" dirty="0" smtClean="0"/>
          </a:p>
          <a:p>
            <a:pPr lvl="1"/>
            <a:r>
              <a:rPr lang="en-US" sz="1800" dirty="0" smtClean="0"/>
              <a:t>Adjust</a:t>
            </a:r>
          </a:p>
          <a:p>
            <a:pPr lvl="1"/>
            <a:r>
              <a:rPr lang="en-US" sz="1800" dirty="0" err="1" smtClean="0"/>
              <a:t>Churn_home</a:t>
            </a:r>
            <a:endParaRPr lang="en-US" sz="1800" dirty="0" smtClean="0"/>
          </a:p>
          <a:p>
            <a:pPr lvl="1"/>
            <a:r>
              <a:rPr lang="en-US" sz="1800" dirty="0" smtClean="0"/>
              <a:t>Total recurring monthly charge</a:t>
            </a:r>
            <a:endParaRPr lang="en-US" sz="1800" dirty="0"/>
          </a:p>
        </p:txBody>
      </p:sp>
      <p:pic>
        <p:nvPicPr>
          <p:cNvPr id="4" name="Picture 3"/>
          <p:cNvPicPr>
            <a:picLocks noChangeAspect="1"/>
          </p:cNvPicPr>
          <p:nvPr/>
        </p:nvPicPr>
        <p:blipFill>
          <a:blip r:embed="rId2"/>
          <a:stretch>
            <a:fillRect/>
          </a:stretch>
        </p:blipFill>
        <p:spPr>
          <a:xfrm>
            <a:off x="5289796" y="2650059"/>
            <a:ext cx="3676412" cy="3391303"/>
          </a:xfrm>
          <a:prstGeom prst="rect">
            <a:avLst/>
          </a:prstGeom>
        </p:spPr>
      </p:pic>
    </p:spTree>
    <p:extLst>
      <p:ext uri="{BB962C8B-B14F-4D97-AF65-F5344CB8AC3E}">
        <p14:creationId xmlns:p14="http://schemas.microsoft.com/office/powerpoint/2010/main" val="2814353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7" y="583842"/>
            <a:ext cx="8809149" cy="1320800"/>
          </a:xfrm>
        </p:spPr>
        <p:txBody>
          <a:bodyPr/>
          <a:lstStyle/>
          <a:p>
            <a:r>
              <a:rPr lang="en-US" dirty="0" smtClean="0"/>
              <a:t>Cluster Size ,Churn Proportion and Profile</a:t>
            </a:r>
            <a:endParaRPr lang="en-US" dirty="0"/>
          </a:p>
        </p:txBody>
      </p:sp>
      <p:pic>
        <p:nvPicPr>
          <p:cNvPr id="4" name="Picture 3"/>
          <p:cNvPicPr>
            <a:picLocks noChangeAspect="1"/>
          </p:cNvPicPr>
          <p:nvPr/>
        </p:nvPicPr>
        <p:blipFill>
          <a:blip r:embed="rId2"/>
          <a:stretch>
            <a:fillRect/>
          </a:stretch>
        </p:blipFill>
        <p:spPr>
          <a:xfrm>
            <a:off x="1393669" y="1904643"/>
            <a:ext cx="6789080" cy="3585782"/>
          </a:xfrm>
          <a:prstGeom prst="rect">
            <a:avLst/>
          </a:prstGeom>
          <a:ln>
            <a:solidFill>
              <a:schemeClr val="accent1"/>
            </a:solidFill>
          </a:ln>
        </p:spPr>
      </p:pic>
    </p:spTree>
    <p:extLst>
      <p:ext uri="{BB962C8B-B14F-4D97-AF65-F5344CB8AC3E}">
        <p14:creationId xmlns:p14="http://schemas.microsoft.com/office/powerpoint/2010/main" val="1545061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504" y="609600"/>
            <a:ext cx="6350497" cy="1320800"/>
          </a:xfrm>
        </p:spPr>
        <p:txBody>
          <a:bodyPr>
            <a:normAutofit/>
          </a:bodyPr>
          <a:lstStyle/>
          <a:p>
            <a:r>
              <a:rPr lang="en-US" dirty="0" smtClean="0"/>
              <a:t>Combining clusters</a:t>
            </a:r>
            <a:endParaRPr lang="en-US" dirty="0"/>
          </a:p>
        </p:txBody>
      </p:sp>
      <p:pic>
        <p:nvPicPr>
          <p:cNvPr id="4" name="Picture 3"/>
          <p:cNvPicPr>
            <a:picLocks noChangeAspect="1"/>
          </p:cNvPicPr>
          <p:nvPr/>
        </p:nvPicPr>
        <p:blipFill>
          <a:blip r:embed="rId2"/>
          <a:stretch>
            <a:fillRect/>
          </a:stretch>
        </p:blipFill>
        <p:spPr>
          <a:xfrm>
            <a:off x="1464669" y="2257425"/>
            <a:ext cx="7444434" cy="3100388"/>
          </a:xfrm>
          <a:prstGeom prst="rect">
            <a:avLst/>
          </a:prstGeom>
        </p:spPr>
      </p:pic>
    </p:spTree>
    <p:extLst>
      <p:ext uri="{BB962C8B-B14F-4D97-AF65-F5344CB8AC3E}">
        <p14:creationId xmlns:p14="http://schemas.microsoft.com/office/powerpoint/2010/main" val="415509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 y="218941"/>
            <a:ext cx="8976575" cy="1737216"/>
          </a:xfrm>
        </p:spPr>
        <p:txBody>
          <a:bodyPr>
            <a:normAutofit fontScale="90000"/>
          </a:bodyPr>
          <a:lstStyle/>
          <a:p>
            <a:pPr algn="ctr"/>
            <a:r>
              <a:rPr lang="en-US" dirty="0" smtClean="0"/>
              <a:t>Cluster 17 – </a:t>
            </a:r>
            <a:br>
              <a:rPr lang="en-US" dirty="0" smtClean="0"/>
            </a:br>
            <a:r>
              <a:rPr lang="en-US" u="sng" dirty="0" smtClean="0"/>
              <a:t>High number of Dropped and Blocked calls</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138146" y="3759691"/>
            <a:ext cx="5854052" cy="2423373"/>
          </a:xfrm>
          <a:prstGeom prst="rect">
            <a:avLst/>
          </a:prstGeom>
        </p:spPr>
      </p:pic>
      <p:pic>
        <p:nvPicPr>
          <p:cNvPr id="5" name="Picture 4"/>
          <p:cNvPicPr>
            <a:picLocks noChangeAspect="1"/>
          </p:cNvPicPr>
          <p:nvPr/>
        </p:nvPicPr>
        <p:blipFill>
          <a:blip r:embed="rId3"/>
          <a:stretch>
            <a:fillRect/>
          </a:stretch>
        </p:blipFill>
        <p:spPr>
          <a:xfrm>
            <a:off x="6026963" y="2653048"/>
            <a:ext cx="6022049" cy="4045171"/>
          </a:xfrm>
          <a:prstGeom prst="rect">
            <a:avLst/>
          </a:prstGeom>
        </p:spPr>
      </p:pic>
    </p:spTree>
    <p:extLst>
      <p:ext uri="{BB962C8B-B14F-4D97-AF65-F5344CB8AC3E}">
        <p14:creationId xmlns:p14="http://schemas.microsoft.com/office/powerpoint/2010/main" val="367765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2905" y="326302"/>
            <a:ext cx="3594981" cy="1539979"/>
          </a:xfrm>
        </p:spPr>
        <p:txBody>
          <a:bodyPr>
            <a:normAutofit/>
          </a:bodyPr>
          <a:lstStyle/>
          <a:p>
            <a:pPr algn="ctr"/>
            <a:r>
              <a:rPr lang="en-US" dirty="0" smtClean="0"/>
              <a:t>C17_Train</a:t>
            </a:r>
            <a:br>
              <a:rPr lang="en-US" dirty="0" smtClean="0"/>
            </a:br>
            <a:r>
              <a:rPr lang="en-US" dirty="0" smtClean="0"/>
              <a:t>Goodness of Fit</a:t>
            </a:r>
            <a:endParaRPr lang="en-US" dirty="0"/>
          </a:p>
        </p:txBody>
      </p:sp>
      <p:sp>
        <p:nvSpPr>
          <p:cNvPr id="3" name="Content Placeholder 2"/>
          <p:cNvSpPr>
            <a:spLocks noGrp="1"/>
          </p:cNvSpPr>
          <p:nvPr>
            <p:ph idx="1"/>
          </p:nvPr>
        </p:nvSpPr>
        <p:spPr>
          <a:xfrm>
            <a:off x="3928134" y="1866280"/>
            <a:ext cx="4095404" cy="1870171"/>
          </a:xfrm>
        </p:spPr>
        <p:txBody>
          <a:bodyPr>
            <a:noAutofit/>
          </a:bodyPr>
          <a:lstStyle/>
          <a:p>
            <a:pPr marL="0" indent="0" algn="ctr">
              <a:buNone/>
            </a:pPr>
            <a:r>
              <a:rPr lang="en-US" sz="2400" dirty="0" smtClean="0"/>
              <a:t>Accuracy  </a:t>
            </a:r>
          </a:p>
          <a:p>
            <a:pPr marL="0" indent="0" algn="ctr">
              <a:buNone/>
            </a:pPr>
            <a:r>
              <a:rPr lang="en-US" sz="2400" dirty="0" smtClean="0"/>
              <a:t>= (1228+9)/(1228+9+15+236)</a:t>
            </a:r>
          </a:p>
          <a:p>
            <a:pPr marL="0" indent="0" algn="ctr">
              <a:buNone/>
            </a:pPr>
            <a:r>
              <a:rPr lang="en-US" sz="2400" dirty="0" smtClean="0"/>
              <a:t>= 83% </a:t>
            </a:r>
            <a:endParaRPr lang="en-US" sz="2400" dirty="0"/>
          </a:p>
        </p:txBody>
      </p:sp>
      <p:pic>
        <p:nvPicPr>
          <p:cNvPr id="4" name="Picture 3"/>
          <p:cNvPicPr>
            <a:picLocks noChangeAspect="1"/>
          </p:cNvPicPr>
          <p:nvPr/>
        </p:nvPicPr>
        <p:blipFill>
          <a:blip r:embed="rId2"/>
          <a:stretch>
            <a:fillRect/>
          </a:stretch>
        </p:blipFill>
        <p:spPr>
          <a:xfrm>
            <a:off x="114904" y="122550"/>
            <a:ext cx="3813230" cy="4642633"/>
          </a:xfrm>
          <a:prstGeom prst="rect">
            <a:avLst/>
          </a:prstGeom>
        </p:spPr>
      </p:pic>
      <p:pic>
        <p:nvPicPr>
          <p:cNvPr id="5" name="Picture 4"/>
          <p:cNvPicPr>
            <a:picLocks noChangeAspect="1"/>
          </p:cNvPicPr>
          <p:nvPr/>
        </p:nvPicPr>
        <p:blipFill>
          <a:blip r:embed="rId3"/>
          <a:stretch>
            <a:fillRect/>
          </a:stretch>
        </p:blipFill>
        <p:spPr>
          <a:xfrm>
            <a:off x="7905721" y="55847"/>
            <a:ext cx="4151472" cy="2910310"/>
          </a:xfrm>
          <a:prstGeom prst="rect">
            <a:avLst/>
          </a:prstGeom>
        </p:spPr>
      </p:pic>
      <p:pic>
        <p:nvPicPr>
          <p:cNvPr id="6" name="Picture 5"/>
          <p:cNvPicPr>
            <a:picLocks noChangeAspect="1"/>
          </p:cNvPicPr>
          <p:nvPr/>
        </p:nvPicPr>
        <p:blipFill>
          <a:blip r:embed="rId4"/>
          <a:stretch>
            <a:fillRect/>
          </a:stretch>
        </p:blipFill>
        <p:spPr>
          <a:xfrm>
            <a:off x="6355613" y="3402346"/>
            <a:ext cx="5701580" cy="148093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47809797"/>
              </p:ext>
            </p:extLst>
          </p:nvPr>
        </p:nvGraphicFramePr>
        <p:xfrm>
          <a:off x="605308" y="5436843"/>
          <a:ext cx="7044743" cy="1101152"/>
        </p:xfrm>
        <a:graphic>
          <a:graphicData uri="http://schemas.openxmlformats.org/drawingml/2006/table">
            <a:tbl>
              <a:tblPr firstRow="1" bandRow="1">
                <a:tableStyleId>{BC89EF96-8CEA-46FF-86C4-4CE0E7609802}</a:tableStyleId>
              </a:tblPr>
              <a:tblGrid>
                <a:gridCol w="2143999"/>
                <a:gridCol w="2450372"/>
                <a:gridCol w="2450372"/>
              </a:tblGrid>
              <a:tr h="461072">
                <a:tc>
                  <a:txBody>
                    <a:bodyPr/>
                    <a:lstStyle/>
                    <a:p>
                      <a:endParaRPr lang="en-US" sz="1500" b="1" dirty="0"/>
                    </a:p>
                  </a:txBody>
                  <a:tcPr/>
                </a:tc>
                <a:tc>
                  <a:txBody>
                    <a:bodyPr/>
                    <a:lstStyle/>
                    <a:p>
                      <a:r>
                        <a:rPr lang="en-US" sz="1500" b="1" dirty="0" smtClean="0"/>
                        <a:t>Predicted Non-Events (0)</a:t>
                      </a:r>
                      <a:endParaRPr lang="en-US" sz="1500" b="1" dirty="0"/>
                    </a:p>
                  </a:txBody>
                  <a:tcPr/>
                </a:tc>
                <a:tc>
                  <a:txBody>
                    <a:bodyPr/>
                    <a:lstStyle/>
                    <a:p>
                      <a:r>
                        <a:rPr lang="en-US" sz="1500" b="1" dirty="0" smtClean="0"/>
                        <a:t>Predicted Events (1)</a:t>
                      </a:r>
                      <a:endParaRPr lang="en-US" sz="1500" b="1" dirty="0"/>
                    </a:p>
                  </a:txBody>
                  <a:tcPr/>
                </a:tc>
              </a:tr>
              <a:tr h="267129">
                <a:tc>
                  <a:txBody>
                    <a:bodyPr/>
                    <a:lstStyle/>
                    <a:p>
                      <a:pPr algn="ctr"/>
                      <a:r>
                        <a:rPr lang="en-US" sz="1500" b="1" dirty="0" smtClean="0"/>
                        <a:t>Actual</a:t>
                      </a:r>
                      <a:r>
                        <a:rPr lang="en-US" sz="1500" b="1" baseline="0" dirty="0" smtClean="0"/>
                        <a:t> Non-Events (0)</a:t>
                      </a:r>
                      <a:endParaRPr lang="en-US" sz="1500" b="1" dirty="0"/>
                    </a:p>
                  </a:txBody>
                  <a:tcPr/>
                </a:tc>
                <a:tc>
                  <a:txBody>
                    <a:bodyPr/>
                    <a:lstStyle/>
                    <a:p>
                      <a:r>
                        <a:rPr lang="en-US" sz="1500" b="1" dirty="0" smtClean="0"/>
                        <a:t>True Negatives  (1228)</a:t>
                      </a:r>
                      <a:endParaRPr lang="en-US" sz="1500" b="1" dirty="0"/>
                    </a:p>
                  </a:txBody>
                  <a:tcPr/>
                </a:tc>
                <a:tc>
                  <a:txBody>
                    <a:bodyPr/>
                    <a:lstStyle/>
                    <a:p>
                      <a:r>
                        <a:rPr lang="en-US" sz="1500" b="1" dirty="0" smtClean="0"/>
                        <a:t>False </a:t>
                      </a:r>
                      <a:r>
                        <a:rPr lang="en-US" sz="1500" b="1" baseline="0" dirty="0" smtClean="0"/>
                        <a:t>Positives (15)</a:t>
                      </a:r>
                      <a:endParaRPr lang="en-US" sz="1500" b="1" dirty="0"/>
                    </a:p>
                  </a:txBody>
                  <a:tcPr/>
                </a:tc>
              </a:tr>
              <a:tr h="267129">
                <a:tc>
                  <a:txBody>
                    <a:bodyPr/>
                    <a:lstStyle/>
                    <a:p>
                      <a:pPr algn="ctr"/>
                      <a:r>
                        <a:rPr lang="en-US" sz="1500" b="1" dirty="0" smtClean="0"/>
                        <a:t>Actual Events (1)</a:t>
                      </a:r>
                      <a:endParaRPr lang="en-US" sz="1500" b="1" dirty="0"/>
                    </a:p>
                  </a:txBody>
                  <a:tcPr/>
                </a:tc>
                <a:tc>
                  <a:txBody>
                    <a:bodyPr/>
                    <a:lstStyle/>
                    <a:p>
                      <a:r>
                        <a:rPr lang="en-US" sz="1500" b="1" dirty="0" smtClean="0"/>
                        <a:t>False Negatives  (236)</a:t>
                      </a:r>
                      <a:endParaRPr lang="en-US" sz="1500" b="1" dirty="0"/>
                    </a:p>
                  </a:txBody>
                  <a:tcPr/>
                </a:tc>
                <a:tc>
                  <a:txBody>
                    <a:bodyPr/>
                    <a:lstStyle/>
                    <a:p>
                      <a:r>
                        <a:rPr lang="en-US" sz="1500" b="1" dirty="0" smtClean="0"/>
                        <a:t>True </a:t>
                      </a:r>
                      <a:r>
                        <a:rPr lang="en-US" sz="1500" b="1" baseline="0" dirty="0" smtClean="0"/>
                        <a:t>Positives (9)</a:t>
                      </a:r>
                      <a:endParaRPr lang="en-US" sz="1500" b="1" dirty="0"/>
                    </a:p>
                  </a:txBody>
                  <a:tcPr/>
                </a:tc>
              </a:tr>
            </a:tbl>
          </a:graphicData>
        </a:graphic>
      </p:graphicFrame>
      <p:pic>
        <p:nvPicPr>
          <p:cNvPr id="7" name="Picture 6"/>
          <p:cNvPicPr>
            <a:picLocks noChangeAspect="1"/>
          </p:cNvPicPr>
          <p:nvPr/>
        </p:nvPicPr>
        <p:blipFill>
          <a:blip r:embed="rId5"/>
          <a:stretch>
            <a:fillRect/>
          </a:stretch>
        </p:blipFill>
        <p:spPr>
          <a:xfrm>
            <a:off x="7777886" y="5653570"/>
            <a:ext cx="4142509" cy="982757"/>
          </a:xfrm>
          <a:prstGeom prst="rect">
            <a:avLst/>
          </a:prstGeom>
        </p:spPr>
      </p:pic>
    </p:spTree>
    <p:extLst>
      <p:ext uri="{BB962C8B-B14F-4D97-AF65-F5344CB8AC3E}">
        <p14:creationId xmlns:p14="http://schemas.microsoft.com/office/powerpoint/2010/main" val="349141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1462</TotalTime>
  <Words>1972</Words>
  <Application>Microsoft Office PowerPoint</Application>
  <PresentationFormat>Widescreen</PresentationFormat>
  <Paragraphs>235</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Trebuchet MS</vt:lpstr>
      <vt:lpstr>Wingdings 3</vt:lpstr>
      <vt:lpstr>Facet</vt:lpstr>
      <vt:lpstr>Capstone Project  Churn Modelling at Mobicom</vt:lpstr>
      <vt:lpstr>Introduction </vt:lpstr>
      <vt:lpstr>Proactive Retention Strategies</vt:lpstr>
      <vt:lpstr>Solution Design</vt:lpstr>
      <vt:lpstr>Clustering</vt:lpstr>
      <vt:lpstr>Cluster Size ,Churn Proportion and Profile</vt:lpstr>
      <vt:lpstr>Combining clusters</vt:lpstr>
      <vt:lpstr>Cluster 17 –  High number of Dropped and Blocked calls </vt:lpstr>
      <vt:lpstr>C17_Train Goodness of Fit</vt:lpstr>
      <vt:lpstr>PowerPoint Presentation</vt:lpstr>
      <vt:lpstr>PowerPoint Presentation</vt:lpstr>
      <vt:lpstr>Factors affecting churn for Cluster 17</vt:lpstr>
      <vt:lpstr>Retention strategy and prioritization of high churn possibility customers</vt:lpstr>
      <vt:lpstr>Cluster 28 – All crucial parameters low</vt:lpstr>
      <vt:lpstr>PowerPoint Presentation</vt:lpstr>
      <vt:lpstr>PowerPoint Presentation</vt:lpstr>
      <vt:lpstr>PowerPoint Presentation</vt:lpstr>
      <vt:lpstr>Factors affecting churn for Cluster 28 (Low crucial parameters)</vt:lpstr>
      <vt:lpstr>Retention strategy and prioritization of high churn possibility customers</vt:lpstr>
      <vt:lpstr>Cluster 3–  Highest proportion of family members who have switched operator</vt:lpstr>
      <vt:lpstr>C3_Train Goodness of Fit </vt:lpstr>
      <vt:lpstr>PowerPoint Presentation</vt:lpstr>
      <vt:lpstr>PowerPoint Presentation</vt:lpstr>
      <vt:lpstr>Factors affecting churn for Cluster3</vt:lpstr>
      <vt:lpstr>Bundling strategy to reduce the churn at home</vt:lpstr>
      <vt:lpstr>Cluster 4–  Highest proportion of Overage in revenue</vt:lpstr>
      <vt:lpstr>C4_Train Goodness of Fit </vt:lpstr>
      <vt:lpstr>PowerPoint Presentation</vt:lpstr>
      <vt:lpstr>PowerPoint Presentation</vt:lpstr>
      <vt:lpstr>Factors affecting churn for Cluster4</vt:lpstr>
      <vt:lpstr>Strategy to move customers to an optimal plan to minimize overage and hence churn</vt:lpstr>
      <vt:lpstr>Cluster 5 – High Monthly Recurring Amount </vt:lpstr>
      <vt:lpstr>C5_Train Goodness of Fit </vt:lpstr>
      <vt:lpstr>PowerPoint Presentation</vt:lpstr>
      <vt:lpstr>PowerPoint Presentation</vt:lpstr>
      <vt:lpstr>Factors affecting churn of Cluster 5</vt:lpstr>
      <vt:lpstr>Strategy to retain high usage customers</vt:lpstr>
      <vt:lpstr>Cluster 6  High proportion of Adjusted amount in the bill and lowest monthly usage</vt:lpstr>
      <vt:lpstr>C6_Train Goodness of Fit </vt:lpstr>
      <vt:lpstr>PowerPoint Presentation</vt:lpstr>
      <vt:lpstr>PowerPoint Presentation</vt:lpstr>
      <vt:lpstr>Factors affecting churn for Cluster6</vt:lpstr>
      <vt:lpstr>Retention strategy for high adjusted amount and low usage customers</vt:lpstr>
      <vt:lpstr>Conclusion</vt:lpstr>
      <vt:lpstr>Thank You  and  Have a Nice Day!!!!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Jig14480</dc:creator>
  <cp:lastModifiedBy>Jig14480</cp:lastModifiedBy>
  <cp:revision>111</cp:revision>
  <dcterms:created xsi:type="dcterms:W3CDTF">2017-06-03T09:29:06Z</dcterms:created>
  <dcterms:modified xsi:type="dcterms:W3CDTF">2017-06-08T11:23:37Z</dcterms:modified>
</cp:coreProperties>
</file>