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86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55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D58B-5F10-409F-9DD9-80F2A703E95C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8EE357-082F-4126-A7FD-CDF944C0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5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6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7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8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9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0.xls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9619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Customer Profiling for Loan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By – </a:t>
            </a:r>
            <a:r>
              <a:rPr lang="en-US" sz="2800" dirty="0" err="1" smtClean="0"/>
              <a:t>Digant</a:t>
            </a:r>
            <a:r>
              <a:rPr lang="en-US" sz="2800" dirty="0" smtClean="0"/>
              <a:t> </a:t>
            </a:r>
            <a:r>
              <a:rPr lang="en-US" sz="2800" dirty="0" err="1" smtClean="0"/>
              <a:t>Vaibhav</a:t>
            </a:r>
            <a:r>
              <a:rPr lang="en-US" sz="2800" dirty="0" smtClean="0"/>
              <a:t> Gupta</a:t>
            </a:r>
          </a:p>
          <a:p>
            <a:pPr algn="r"/>
            <a:r>
              <a:rPr lang="en-US" sz="2800" dirty="0" smtClean="0"/>
              <a:t>9745032462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82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007" y="208905"/>
            <a:ext cx="510687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</a:t>
            </a:r>
            <a:r>
              <a:rPr lang="en-US" dirty="0"/>
              <a:t>3</a:t>
            </a:r>
            <a:br>
              <a:rPr lang="en-US" dirty="0"/>
            </a:br>
            <a:r>
              <a:rPr lang="en-US" dirty="0" smtClean="0"/>
              <a:t>Non Defaulters</a:t>
            </a:r>
            <a:br>
              <a:rPr lang="en-US" dirty="0" smtClean="0"/>
            </a:br>
            <a:r>
              <a:rPr lang="en-US" dirty="0" smtClean="0"/>
              <a:t>Senior people having more income and dependents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2176529"/>
            <a:ext cx="5372192" cy="42629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cluster consist of 12659 people (11.5%)</a:t>
            </a:r>
          </a:p>
          <a:p>
            <a:r>
              <a:rPr lang="en-US" dirty="0" smtClean="0"/>
              <a:t>They have high monthly income </a:t>
            </a:r>
            <a:r>
              <a:rPr lang="en-US" dirty="0" err="1" smtClean="0"/>
              <a:t>i.e</a:t>
            </a:r>
            <a:r>
              <a:rPr lang="en-US" dirty="0" smtClean="0"/>
              <a:t> average of 15,430 as compared to 6679 of population.</a:t>
            </a:r>
          </a:p>
          <a:p>
            <a:r>
              <a:rPr lang="en-US" dirty="0" smtClean="0"/>
              <a:t>High number of open credit lines </a:t>
            </a:r>
            <a:r>
              <a:rPr lang="en-US" dirty="0" err="1" smtClean="0"/>
              <a:t>i.e</a:t>
            </a:r>
            <a:r>
              <a:rPr lang="en-US" dirty="0" smtClean="0"/>
              <a:t> average of 2 real estate credit lines as compared to 1 in population and average of  11.62 open credit lines as compared to 8.7 in the population.</a:t>
            </a:r>
          </a:p>
          <a:p>
            <a:r>
              <a:rPr lang="en-US" dirty="0" smtClean="0"/>
              <a:t>Number of dependents are high i.e. 1.3 on an average as compared to 0.85 of population.</a:t>
            </a:r>
          </a:p>
          <a:p>
            <a:r>
              <a:rPr lang="en-US" dirty="0" smtClean="0"/>
              <a:t>Low credit limit utilization i.e. 0.22 as compared to 0.31 of the population.</a:t>
            </a:r>
          </a:p>
          <a:p>
            <a:r>
              <a:rPr lang="en-US" dirty="0" smtClean="0"/>
              <a:t>Non defaulters and average age of 54.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53702"/>
              </p:ext>
            </p:extLst>
          </p:nvPr>
        </p:nvGraphicFramePr>
        <p:xfrm>
          <a:off x="141669" y="208905"/>
          <a:ext cx="4333338" cy="658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Worksheet" r:id="rId4" imgW="3867180" imgH="5876849" progId="Excel.Sheet.12">
                  <p:embed/>
                </p:oleObj>
              </mc:Choice>
              <mc:Fallback>
                <p:oleObj name="Worksheet" r:id="rId4" imgW="3867180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69" y="208905"/>
                        <a:ext cx="4333338" cy="6585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7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18" y="208905"/>
            <a:ext cx="447188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4</a:t>
            </a:r>
            <a:br>
              <a:rPr lang="en-US" dirty="0" smtClean="0"/>
            </a:br>
            <a:r>
              <a:rPr lang="en-US" dirty="0" smtClean="0"/>
              <a:t>Non defaulters</a:t>
            </a:r>
            <a:br>
              <a:rPr lang="en-US" dirty="0" smtClean="0"/>
            </a:br>
            <a:r>
              <a:rPr lang="en-US" dirty="0" smtClean="0"/>
              <a:t>Low income low credit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1957589"/>
            <a:ext cx="5372192" cy="4481848"/>
          </a:xfrm>
        </p:spPr>
        <p:txBody>
          <a:bodyPr>
            <a:normAutofit/>
          </a:bodyPr>
          <a:lstStyle/>
          <a:p>
            <a:r>
              <a:rPr lang="en-US" dirty="0" smtClean="0"/>
              <a:t>This cluster has 26108 people(23.83%)</a:t>
            </a:r>
          </a:p>
          <a:p>
            <a:r>
              <a:rPr lang="en-US" dirty="0" smtClean="0"/>
              <a:t>Average age is 40 years which is much less than average age of population i.e. 51 years.</a:t>
            </a:r>
          </a:p>
          <a:p>
            <a:r>
              <a:rPr lang="en-US" dirty="0" smtClean="0"/>
              <a:t>They have lower than average credit limit utilization, debt ratio and open credit lines.</a:t>
            </a:r>
          </a:p>
          <a:p>
            <a:r>
              <a:rPr lang="en-US" dirty="0" smtClean="0"/>
              <a:t>They are essentially non- defaulters</a:t>
            </a:r>
          </a:p>
          <a:p>
            <a:r>
              <a:rPr lang="en-US" dirty="0" smtClean="0"/>
              <a:t>They have lower than average monthly income.</a:t>
            </a:r>
          </a:p>
          <a:p>
            <a:r>
              <a:rPr lang="en-US" dirty="0" smtClean="0"/>
              <a:t>They also non defaulters essentially.</a:t>
            </a:r>
          </a:p>
          <a:p>
            <a:r>
              <a:rPr lang="en-US" dirty="0" smtClean="0"/>
              <a:t>Their previous record of dues payment is also better than the population.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62832"/>
              </p:ext>
            </p:extLst>
          </p:nvPr>
        </p:nvGraphicFramePr>
        <p:xfrm>
          <a:off x="180109" y="208905"/>
          <a:ext cx="4331063" cy="658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Worksheet" r:id="rId4" imgW="3867180" imgH="5876849" progId="Excel.Sheet.12">
                  <p:embed/>
                </p:oleObj>
              </mc:Choice>
              <mc:Fallback>
                <p:oleObj name="Worksheet" r:id="rId4" imgW="3867180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109" y="208905"/>
                        <a:ext cx="4331063" cy="6581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18" y="208905"/>
            <a:ext cx="447188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Defaulters </a:t>
            </a:r>
            <a:br>
              <a:rPr lang="en-US" dirty="0" smtClean="0"/>
            </a:br>
            <a:r>
              <a:rPr lang="en-US" dirty="0" smtClean="0"/>
              <a:t>Low income high credit 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2562895"/>
            <a:ext cx="5372192" cy="3876541"/>
          </a:xfrm>
        </p:spPr>
        <p:txBody>
          <a:bodyPr>
            <a:normAutofit/>
          </a:bodyPr>
          <a:lstStyle/>
          <a:p>
            <a:r>
              <a:rPr lang="en-US" dirty="0" smtClean="0"/>
              <a:t>This cluster consist of 2589 people(2.36%)</a:t>
            </a:r>
          </a:p>
          <a:p>
            <a:r>
              <a:rPr lang="en-US" dirty="0" smtClean="0"/>
              <a:t>Heavy defaulters</a:t>
            </a:r>
          </a:p>
          <a:p>
            <a:r>
              <a:rPr lang="en-US" dirty="0" smtClean="0"/>
              <a:t>78% credit limit utilization as compared to 31% of population.</a:t>
            </a:r>
          </a:p>
          <a:p>
            <a:r>
              <a:rPr lang="en-US" dirty="0" smtClean="0"/>
              <a:t>50% of them are from west as compared to 18% in the population.</a:t>
            </a:r>
          </a:p>
          <a:p>
            <a:r>
              <a:rPr lang="en-US" dirty="0" smtClean="0"/>
              <a:t>Average age is 40 years.</a:t>
            </a:r>
          </a:p>
          <a:p>
            <a:r>
              <a:rPr lang="en-US" dirty="0" smtClean="0"/>
              <a:t>They have less than average open credit lines</a:t>
            </a:r>
          </a:p>
          <a:p>
            <a:r>
              <a:rPr lang="en-US" dirty="0" smtClean="0"/>
              <a:t>More than average times default in payments</a:t>
            </a:r>
          </a:p>
          <a:p>
            <a:r>
              <a:rPr lang="en-US" dirty="0" smtClean="0"/>
              <a:t>Fairly lower income group.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58931"/>
              </p:ext>
            </p:extLst>
          </p:nvPr>
        </p:nvGraphicFramePr>
        <p:xfrm>
          <a:off x="0" y="21985"/>
          <a:ext cx="4498253" cy="68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Worksheet" r:id="rId4" imgW="3867180" imgH="5876849" progId="Excel.Sheet.12">
                  <p:embed/>
                </p:oleObj>
              </mc:Choice>
              <mc:Fallback>
                <p:oleObj name="Worksheet" r:id="rId4" imgW="3867180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1985"/>
                        <a:ext cx="4498253" cy="68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8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18" y="208905"/>
            <a:ext cx="447188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6</a:t>
            </a:r>
            <a:br>
              <a:rPr lang="en-US" dirty="0" smtClean="0"/>
            </a:br>
            <a:r>
              <a:rPr lang="en-US" dirty="0" smtClean="0"/>
              <a:t>Defaulters</a:t>
            </a:r>
            <a:br>
              <a:rPr lang="en-US" dirty="0" smtClean="0"/>
            </a:br>
            <a:r>
              <a:rPr lang="en-US" dirty="0" smtClean="0"/>
              <a:t>High credit high income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2962141"/>
            <a:ext cx="5372192" cy="3477296"/>
          </a:xfrm>
        </p:spPr>
        <p:txBody>
          <a:bodyPr>
            <a:normAutofit/>
          </a:bodyPr>
          <a:lstStyle/>
          <a:p>
            <a:r>
              <a:rPr lang="en-US" dirty="0" smtClean="0"/>
              <a:t>This cluster has 3173 people (2.89%)</a:t>
            </a:r>
          </a:p>
          <a:p>
            <a:r>
              <a:rPr lang="en-US" dirty="0" smtClean="0"/>
              <a:t>These people are defaulters.</a:t>
            </a:r>
          </a:p>
          <a:p>
            <a:r>
              <a:rPr lang="en-US" dirty="0" smtClean="0"/>
              <a:t>High number of late payments due 30-60 days.</a:t>
            </a:r>
          </a:p>
          <a:p>
            <a:r>
              <a:rPr lang="en-US" dirty="0" smtClean="0"/>
              <a:t>High debt ratio of 0.49 as compared to .3 of population.</a:t>
            </a:r>
          </a:p>
          <a:p>
            <a:r>
              <a:rPr lang="en-US" dirty="0" smtClean="0"/>
              <a:t>46% of them are from west.</a:t>
            </a:r>
          </a:p>
          <a:p>
            <a:r>
              <a:rPr lang="en-US" dirty="0" smtClean="0"/>
              <a:t>High number of open credit lines.</a:t>
            </a:r>
          </a:p>
          <a:p>
            <a:r>
              <a:rPr lang="en-US" dirty="0" smtClean="0"/>
              <a:t>High Income group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47538"/>
              </p:ext>
            </p:extLst>
          </p:nvPr>
        </p:nvGraphicFramePr>
        <p:xfrm>
          <a:off x="271919" y="208905"/>
          <a:ext cx="4127765" cy="627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Worksheet" r:id="rId4" imgW="3867180" imgH="5876849" progId="Excel.Sheet.12">
                  <p:embed/>
                </p:oleObj>
              </mc:Choice>
              <mc:Fallback>
                <p:oleObj name="Worksheet" r:id="rId4" imgW="3867180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919" y="208905"/>
                        <a:ext cx="4127765" cy="627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18" y="208905"/>
            <a:ext cx="447188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7</a:t>
            </a:r>
            <a:br>
              <a:rPr lang="en-US" dirty="0" smtClean="0"/>
            </a:br>
            <a:r>
              <a:rPr lang="en-US" dirty="0" smtClean="0"/>
              <a:t>Non defaulters</a:t>
            </a:r>
            <a:br>
              <a:rPr lang="en-US" dirty="0" smtClean="0"/>
            </a:br>
            <a:r>
              <a:rPr lang="en-US" dirty="0" smtClean="0"/>
              <a:t>Old age people less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2537137"/>
            <a:ext cx="5372192" cy="3902299"/>
          </a:xfrm>
        </p:spPr>
        <p:txBody>
          <a:bodyPr>
            <a:normAutofit/>
          </a:bodyPr>
          <a:lstStyle/>
          <a:p>
            <a:r>
              <a:rPr lang="en-US" dirty="0" smtClean="0"/>
              <a:t>This cluster has 25087 people.(22.89%)</a:t>
            </a:r>
          </a:p>
          <a:p>
            <a:r>
              <a:rPr lang="en-US" dirty="0" smtClean="0"/>
              <a:t>Average age of this cluster if 68 years.</a:t>
            </a:r>
          </a:p>
          <a:p>
            <a:r>
              <a:rPr lang="en-US" dirty="0" smtClean="0"/>
              <a:t>Low debt ratio and less number of dependents.</a:t>
            </a:r>
          </a:p>
          <a:p>
            <a:r>
              <a:rPr lang="en-US" dirty="0" smtClean="0"/>
              <a:t>Very less number of real estate open credit lines.</a:t>
            </a:r>
          </a:p>
          <a:p>
            <a:r>
              <a:rPr lang="en-US" dirty="0" smtClean="0"/>
              <a:t>Non defaulters</a:t>
            </a:r>
          </a:p>
          <a:p>
            <a:r>
              <a:rPr lang="en-US" dirty="0" smtClean="0"/>
              <a:t>Most of the payments have been done on time in the past as compared to the population.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023"/>
              </p:ext>
            </p:extLst>
          </p:nvPr>
        </p:nvGraphicFramePr>
        <p:xfrm>
          <a:off x="110836" y="208905"/>
          <a:ext cx="4073236" cy="648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Worksheet" r:id="rId4" imgW="3419358" imgH="5876849" progId="Excel.Sheet.12">
                  <p:embed/>
                </p:oleObj>
              </mc:Choice>
              <mc:Fallback>
                <p:oleObj name="Worksheet" r:id="rId4" imgW="3419358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836" y="208905"/>
                        <a:ext cx="4073236" cy="648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18" y="208905"/>
            <a:ext cx="4471884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8</a:t>
            </a:r>
            <a:br>
              <a:rPr lang="en-US" dirty="0" smtClean="0"/>
            </a:br>
            <a:r>
              <a:rPr lang="en-US" dirty="0" smtClean="0"/>
              <a:t>Non-defaulters</a:t>
            </a:r>
            <a:br>
              <a:rPr lang="en-US" dirty="0" smtClean="0"/>
            </a:br>
            <a:r>
              <a:rPr lang="en-US" dirty="0" smtClean="0"/>
              <a:t>Low income high credit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2897745"/>
            <a:ext cx="5372192" cy="3541691"/>
          </a:xfrm>
        </p:spPr>
        <p:txBody>
          <a:bodyPr>
            <a:normAutofit/>
          </a:bodyPr>
          <a:lstStyle/>
          <a:p>
            <a:r>
              <a:rPr lang="en-US" dirty="0" smtClean="0"/>
              <a:t>This cluster has  22038 population.(20.11%)</a:t>
            </a:r>
          </a:p>
          <a:p>
            <a:r>
              <a:rPr lang="en-US" dirty="0" smtClean="0"/>
              <a:t>They have very high </a:t>
            </a:r>
            <a:r>
              <a:rPr lang="en-US" dirty="0" err="1" smtClean="0"/>
              <a:t>debtratio</a:t>
            </a:r>
            <a:r>
              <a:rPr lang="en-US" dirty="0" smtClean="0"/>
              <a:t> of 0.6 as compared to .3 that of population</a:t>
            </a:r>
          </a:p>
          <a:p>
            <a:r>
              <a:rPr lang="en-US" dirty="0" smtClean="0"/>
              <a:t>High number of open credit lines.</a:t>
            </a:r>
          </a:p>
          <a:p>
            <a:r>
              <a:rPr lang="en-US" dirty="0" smtClean="0"/>
              <a:t>Lower than average income</a:t>
            </a:r>
            <a:r>
              <a:rPr lang="en-US" dirty="0"/>
              <a:t> </a:t>
            </a:r>
            <a:r>
              <a:rPr lang="en-US" dirty="0" smtClean="0"/>
              <a:t>but still they are not at all defaulters.</a:t>
            </a:r>
          </a:p>
          <a:p>
            <a:r>
              <a:rPr lang="en-US" dirty="0" smtClean="0"/>
              <a:t>Most of the past payments have been done on time as compared to the population.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26211"/>
              </p:ext>
            </p:extLst>
          </p:nvPr>
        </p:nvGraphicFramePr>
        <p:xfrm>
          <a:off x="166256" y="110836"/>
          <a:ext cx="4274993" cy="649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Worksheet" r:id="rId4" imgW="3867180" imgH="5876849" progId="Excel.Sheet.12">
                  <p:embed/>
                </p:oleObj>
              </mc:Choice>
              <mc:Fallback>
                <p:oleObj name="Worksheet" r:id="rId4" imgW="3867180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256" y="110836"/>
                        <a:ext cx="4274993" cy="6496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5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049268"/>
              </p:ext>
            </p:extLst>
          </p:nvPr>
        </p:nvGraphicFramePr>
        <p:xfrm>
          <a:off x="193184" y="837129"/>
          <a:ext cx="9478850" cy="462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5"/>
                <a:gridCol w="984224"/>
                <a:gridCol w="725218"/>
                <a:gridCol w="984225"/>
                <a:gridCol w="1605840"/>
                <a:gridCol w="1463387"/>
                <a:gridCol w="1346833"/>
                <a:gridCol w="1371948"/>
              </a:tblGrid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r>
                        <a:rPr lang="en-US" baseline="0" dirty="0" smtClean="0"/>
                        <a:t>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Loans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15,430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  <a:tr h="51359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 a lot</a:t>
            </a:r>
          </a:p>
          <a:p>
            <a:pPr marL="0" indent="0" algn="ctr">
              <a:buNone/>
            </a:pPr>
            <a:r>
              <a:rPr lang="en-US" sz="4800" dirty="0" smtClean="0"/>
              <a:t>Have a Nice Day!!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0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bank wants to create a profiling of customers to identify the segments of customers who more profitable and are less likely to default on the loans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data </a:t>
            </a:r>
            <a:r>
              <a:rPr lang="en-US" dirty="0" smtClean="0"/>
              <a:t>is available for 1,50,000 customers across 40 variables.</a:t>
            </a:r>
          </a:p>
          <a:p>
            <a:endParaRPr lang="en-US" dirty="0" smtClean="0"/>
          </a:p>
          <a:p>
            <a:r>
              <a:rPr lang="en-US" dirty="0"/>
              <a:t>The company has data on customers involving the details about the demographic and credit bureau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Design</a:t>
            </a:r>
            <a:br>
              <a:rPr lang="en-US" dirty="0" smtClean="0"/>
            </a:br>
            <a:r>
              <a:rPr lang="en-US" dirty="0" smtClean="0"/>
              <a:t>Clustering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26520" cy="388077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Solution Design is as follows:</a:t>
            </a:r>
          </a:p>
          <a:p>
            <a:pPr lvl="1"/>
            <a:r>
              <a:rPr lang="en-US" sz="1800" b="1" dirty="0" smtClean="0"/>
              <a:t>Data Cleaning and Preparation</a:t>
            </a:r>
          </a:p>
          <a:p>
            <a:pPr lvl="1"/>
            <a:r>
              <a:rPr lang="en-US" sz="1800" b="1" dirty="0" smtClean="0"/>
              <a:t>Scaling</a:t>
            </a:r>
          </a:p>
          <a:p>
            <a:pPr lvl="1"/>
            <a:r>
              <a:rPr lang="en-US" sz="1800" b="1" dirty="0" smtClean="0"/>
              <a:t>Weighting : - Giving a weight of 3 to </a:t>
            </a:r>
            <a:r>
              <a:rPr lang="en-US" sz="1800" b="1" dirty="0" err="1" smtClean="0"/>
              <a:t>NPA_status</a:t>
            </a:r>
            <a:r>
              <a:rPr lang="en-US" sz="1800" b="1" dirty="0" smtClean="0"/>
              <a:t> and a weight of 2 to age, income, </a:t>
            </a:r>
            <a:r>
              <a:rPr lang="en-US" sz="1800" b="1" dirty="0" err="1" smtClean="0"/>
              <a:t>debtRatio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cl_util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As we have a large number of records we will look for number of clusters in the range of 7-10. It will ensure easy interpretability and accuracy.</a:t>
            </a:r>
          </a:p>
          <a:p>
            <a:pPr lvl="1"/>
            <a:r>
              <a:rPr lang="en-US" sz="1800" b="1" dirty="0" smtClean="0"/>
              <a:t>The value of k which will give maximum CCC will be selected.</a:t>
            </a:r>
          </a:p>
          <a:p>
            <a:pPr lvl="1"/>
            <a:r>
              <a:rPr lang="en-US" sz="1800" b="1" dirty="0" smtClean="0"/>
              <a:t>Cluster strength analysis</a:t>
            </a:r>
          </a:p>
          <a:p>
            <a:pPr lvl="1"/>
            <a:r>
              <a:rPr lang="en-US" sz="1800" b="1" dirty="0" smtClean="0"/>
              <a:t>Cluster Profiling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34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15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Scaling and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68947"/>
            <a:ext cx="6460762" cy="2324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33" y="2160589"/>
            <a:ext cx="8182167" cy="46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fastclus</a:t>
            </a:r>
            <a:r>
              <a:rPr lang="en-US" dirty="0" smtClean="0"/>
              <a:t> for 7-10</a:t>
            </a:r>
            <a:br>
              <a:rPr lang="en-US" dirty="0" smtClean="0"/>
            </a:br>
            <a:r>
              <a:rPr lang="en-US" dirty="0" smtClean="0"/>
              <a:t>Clearly k should be taken as 8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38952"/>
              </p:ext>
            </p:extLst>
          </p:nvPr>
        </p:nvGraphicFramePr>
        <p:xfrm>
          <a:off x="3039413" y="3355157"/>
          <a:ext cx="3651161" cy="23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4" imgW="1524136" imgH="961949" progId="Excel.Sheet.12">
                  <p:embed/>
                </p:oleObj>
              </mc:Choice>
              <mc:Fallback>
                <p:oleObj name="Worksheet" r:id="rId4" imgW="1524136" imgH="9619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9413" y="3355157"/>
                        <a:ext cx="3651161" cy="230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9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fastclus</a:t>
            </a:r>
            <a:r>
              <a:rPr lang="en-US" dirty="0" smtClean="0"/>
              <a:t> with k=8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1" y="2484192"/>
            <a:ext cx="10914523" cy="18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Summary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942023"/>
              </p:ext>
            </p:extLst>
          </p:nvPr>
        </p:nvGraphicFramePr>
        <p:xfrm>
          <a:off x="1333405" y="1520385"/>
          <a:ext cx="7786051" cy="358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r:id="rId4" imgW="5819649" imgH="2676449" progId="Excel.Sheet.12">
                  <p:embed/>
                </p:oleObj>
              </mc:Choice>
              <mc:Fallback>
                <p:oleObj name="Worksheet" r:id="rId4" imgW="5819649" imgH="26764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405" y="1520385"/>
                        <a:ext cx="7786051" cy="3580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4250" y="5365658"/>
            <a:ext cx="87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ratio is 4.05 and maximum size of a cluster is 23% of the total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541" y="208905"/>
            <a:ext cx="5887345" cy="1320800"/>
          </a:xfrm>
        </p:spPr>
        <p:txBody>
          <a:bodyPr/>
          <a:lstStyle/>
          <a:p>
            <a:pPr algn="ctr"/>
            <a:r>
              <a:rPr lang="en-US" dirty="0" smtClean="0"/>
              <a:t>Cluster 1-Major defaulters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965915"/>
            <a:ext cx="5372192" cy="5473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cluster has 808 people having the following characteristics. (0.73 % of population)</a:t>
            </a:r>
          </a:p>
          <a:p>
            <a:r>
              <a:rPr lang="en-US" dirty="0" smtClean="0"/>
              <a:t>They have highest no of past defaults. </a:t>
            </a:r>
          </a:p>
          <a:p>
            <a:r>
              <a:rPr lang="en-US" dirty="0" smtClean="0"/>
              <a:t>A person on an average paid dues later than 90 days 3 times as compared to 0.078 per person in population.</a:t>
            </a:r>
          </a:p>
          <a:p>
            <a:r>
              <a:rPr lang="en-US" dirty="0"/>
              <a:t>A person on an average paid dues </a:t>
            </a:r>
            <a:r>
              <a:rPr lang="en-US" dirty="0" smtClean="0"/>
              <a:t>60-9 days late 1.3 times </a:t>
            </a:r>
            <a:r>
              <a:rPr lang="en-US" dirty="0"/>
              <a:t>as compared to </a:t>
            </a:r>
            <a:r>
              <a:rPr lang="en-US" dirty="0" smtClean="0"/>
              <a:t>0.058 </a:t>
            </a:r>
            <a:r>
              <a:rPr lang="en-US" dirty="0"/>
              <a:t>per person in population.</a:t>
            </a:r>
          </a:p>
          <a:p>
            <a:r>
              <a:rPr lang="en-US" dirty="0"/>
              <a:t>A person on an average paid dues </a:t>
            </a:r>
            <a:r>
              <a:rPr lang="en-US" dirty="0" smtClean="0"/>
              <a:t>30-60 days late 1.56 times as </a:t>
            </a:r>
            <a:r>
              <a:rPr lang="en-US" dirty="0"/>
              <a:t>compared to </a:t>
            </a:r>
            <a:r>
              <a:rPr lang="en-US" dirty="0" smtClean="0"/>
              <a:t>0.239 per </a:t>
            </a:r>
            <a:r>
              <a:rPr lang="en-US" dirty="0"/>
              <a:t>person in 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97 % people in this cluster are defaulters as compared to 6% in overall population.</a:t>
            </a:r>
          </a:p>
          <a:p>
            <a:r>
              <a:rPr lang="en-US" dirty="0" smtClean="0"/>
              <a:t>They have utilized on an average 80% of their credit limit as compared to 30% utilization in overall population.</a:t>
            </a:r>
          </a:p>
          <a:p>
            <a:r>
              <a:rPr lang="en-US" dirty="0" smtClean="0"/>
              <a:t>50% of the people in this cluster are from west as compared to 18% in overall population.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07864"/>
              </p:ext>
            </p:extLst>
          </p:nvPr>
        </p:nvGraphicFramePr>
        <p:xfrm>
          <a:off x="179165" y="211748"/>
          <a:ext cx="4365376" cy="636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Worksheet" r:id="rId4" imgW="4029175" imgH="5876849" progId="Excel.Sheet.12">
                  <p:embed/>
                </p:oleObj>
              </mc:Choice>
              <mc:Fallback>
                <p:oleObj name="Worksheet" r:id="rId4" imgW="4029175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165" y="211748"/>
                        <a:ext cx="4365376" cy="636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058" y="0"/>
            <a:ext cx="5879072" cy="9201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Cluster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Non-Defaulters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credit lesser open loans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118" y="1120462"/>
            <a:ext cx="5372192" cy="57375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cluster consist of 17095 people(15.6%)</a:t>
            </a:r>
          </a:p>
          <a:p>
            <a:r>
              <a:rPr lang="en-US" dirty="0" smtClean="0"/>
              <a:t>They have utilized 84% of their credit limit as compared to 31% utilization in population.</a:t>
            </a:r>
          </a:p>
          <a:p>
            <a:r>
              <a:rPr lang="en-US" dirty="0" smtClean="0"/>
              <a:t>They have lesser open credit lines as compared to population.</a:t>
            </a:r>
          </a:p>
          <a:p>
            <a:r>
              <a:rPr lang="en-US" dirty="0" smtClean="0"/>
              <a:t>They have on an average 6 open credit lines as compared to an average 9 in the population.</a:t>
            </a:r>
          </a:p>
          <a:p>
            <a:r>
              <a:rPr lang="en-US" dirty="0"/>
              <a:t>They have on an average </a:t>
            </a:r>
            <a:r>
              <a:rPr lang="en-US" dirty="0" smtClean="0"/>
              <a:t>0.55 open real estate credit line </a:t>
            </a:r>
            <a:r>
              <a:rPr lang="en-US" dirty="0"/>
              <a:t>as compared to an average </a:t>
            </a:r>
            <a:r>
              <a:rPr lang="en-US" dirty="0" smtClean="0"/>
              <a:t>1.025 in </a:t>
            </a:r>
            <a:r>
              <a:rPr lang="en-US" dirty="0"/>
              <a:t>the 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Average age is 43 as compared to 51 of population.</a:t>
            </a:r>
          </a:p>
          <a:p>
            <a:r>
              <a:rPr lang="en-US" dirty="0" smtClean="0"/>
              <a:t>They have very low default rate of nearly 0% as compared to 6% in population.</a:t>
            </a:r>
          </a:p>
          <a:p>
            <a:r>
              <a:rPr lang="en-US" dirty="0" smtClean="0"/>
              <a:t>Income is fairly less as compared to population.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66065"/>
              </p:ext>
            </p:extLst>
          </p:nvPr>
        </p:nvGraphicFramePr>
        <p:xfrm>
          <a:off x="103031" y="25757"/>
          <a:ext cx="4424027" cy="685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Worksheet" r:id="rId4" imgW="3790851" imgH="5876849" progId="Excel.Sheet.12">
                  <p:embed/>
                </p:oleObj>
              </mc:Choice>
              <mc:Fallback>
                <p:oleObj name="Worksheet" r:id="rId4" imgW="3790851" imgH="5876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31" y="25757"/>
                        <a:ext cx="4424027" cy="685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7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966</Words>
  <Application>Microsoft Office PowerPoint</Application>
  <PresentationFormat>Custom</PresentationFormat>
  <Paragraphs>163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Facet</vt:lpstr>
      <vt:lpstr>Worksheet</vt:lpstr>
      <vt:lpstr>Customer Profiling for Loan Applications</vt:lpstr>
      <vt:lpstr>Introduction</vt:lpstr>
      <vt:lpstr>Solution Design Clustering </vt:lpstr>
      <vt:lpstr>Scaling and Weighting</vt:lpstr>
      <vt:lpstr>Run Proc fastclus for 7-10 Clearly k should be taken as 8 </vt:lpstr>
      <vt:lpstr>Running proc fastclus with k=8</vt:lpstr>
      <vt:lpstr>Cluster Summary </vt:lpstr>
      <vt:lpstr>Cluster 1-Major defaulters</vt:lpstr>
      <vt:lpstr>Cluster 2 Non-Defaulters High credit lesser open loans</vt:lpstr>
      <vt:lpstr>Cluster 3 Non Defaulters Senior people having more income and dependents</vt:lpstr>
      <vt:lpstr>Cluster 4 Non defaulters Low income low credit </vt:lpstr>
      <vt:lpstr>Cluster 5 Defaulters  Low income high credit use </vt:lpstr>
      <vt:lpstr>Cluster 6 Defaulters High credit high income  </vt:lpstr>
      <vt:lpstr>Cluster 7 Non defaulters Old age people less credit</vt:lpstr>
      <vt:lpstr>Cluster 8 Non-defaulters Low income high credit use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11.2 Graded Assignment</dc:title>
  <dc:creator>Jig14480</dc:creator>
  <cp:lastModifiedBy>admin</cp:lastModifiedBy>
  <cp:revision>36</cp:revision>
  <dcterms:created xsi:type="dcterms:W3CDTF">2017-05-27T08:52:59Z</dcterms:created>
  <dcterms:modified xsi:type="dcterms:W3CDTF">2017-06-25T09:38:27Z</dcterms:modified>
</cp:coreProperties>
</file>