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87" r:id="rId10"/>
    <p:sldId id="264" r:id="rId11"/>
    <p:sldId id="285" r:id="rId12"/>
    <p:sldId id="279" r:id="rId13"/>
    <p:sldId id="265" r:id="rId14"/>
    <p:sldId id="267" r:id="rId15"/>
    <p:sldId id="268" r:id="rId16"/>
    <p:sldId id="286" r:id="rId17"/>
    <p:sldId id="280" r:id="rId18"/>
    <p:sldId id="272" r:id="rId19"/>
    <p:sldId id="276" r:id="rId20"/>
    <p:sldId id="277" r:id="rId21"/>
    <p:sldId id="288" r:id="rId22"/>
    <p:sldId id="278" r:id="rId23"/>
    <p:sldId id="289" r:id="rId24"/>
    <p:sldId id="273" r:id="rId25"/>
    <p:sldId id="290" r:id="rId26"/>
    <p:sldId id="274" r:id="rId27"/>
    <p:sldId id="291" r:id="rId28"/>
    <p:sldId id="275" r:id="rId29"/>
    <p:sldId id="281" r:id="rId30"/>
    <p:sldId id="292" r:id="rId31"/>
    <p:sldId id="282" r:id="rId32"/>
    <p:sldId id="283" r:id="rId33"/>
    <p:sldId id="284" r:id="rId34"/>
    <p:sldId id="293" r:id="rId35"/>
    <p:sldId id="294" r:id="rId36"/>
    <p:sldId id="295" r:id="rId37"/>
    <p:sldId id="296" r:id="rId38"/>
    <p:sldId id="297" r:id="rId39"/>
    <p:sldId id="298" r:id="rId40"/>
    <p:sldId id="29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84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Analytics%20Test%20Data_Order%20(Autosaved)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Analytics%20Test%20Data_Order%20(Autosaved)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Analytics%20Test%20Data_Order%20(Autosaved)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Analytics%20Test%20Data_Cart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Analytics%20Test%20Data_Cart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Analytics%20Test%20Data_Cart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Analytics%20Test%20Data_Cart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Analytics%20Test%20Data_Car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Analytics%20Test%20Data_Order%20(Autosaved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Analytics%20Test%20Data_Order%20(Autosaved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Analytics%20Test%20Data_Cart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Analytics%20Test%20Data_Order%20(Autosaved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Analytics%20Test%20Data_Order%20(Autosaved)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Analytics%20Test%20Data_Order%20(Autosaved)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Analytics%20Test%20Data_Cart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Analytics%20Test%20Data_Order%20(Autosaved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9"/>
    </mc:Choice>
    <mc:Fallback>
      <c:style val="29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3600" dirty="0"/>
              <a:t>Women’s TOP Choice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Women!$B$1</c:f>
              <c:strCache>
                <c:ptCount val="1"/>
                <c:pt idx="0">
                  <c:v>QTY Ordered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solidFill>
                      <a:schemeClr val="bg2">
                        <a:lumMod val="10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Women!$A$2:$A$17</c:f>
              <c:strCache>
                <c:ptCount val="16"/>
                <c:pt idx="0">
                  <c:v>PSJAI25265</c:v>
                </c:pt>
                <c:pt idx="1">
                  <c:v>SCBOM21693</c:v>
                </c:pt>
                <c:pt idx="2">
                  <c:v>JMJAI20330</c:v>
                </c:pt>
                <c:pt idx="3">
                  <c:v>PSJAI25268</c:v>
                </c:pt>
                <c:pt idx="4">
                  <c:v>SCBOM22813</c:v>
                </c:pt>
                <c:pt idx="5">
                  <c:v>PSJAI25278</c:v>
                </c:pt>
                <c:pt idx="6">
                  <c:v>PSJAI60009</c:v>
                </c:pt>
                <c:pt idx="7">
                  <c:v>AVJAI20441</c:v>
                </c:pt>
                <c:pt idx="8">
                  <c:v>PSJAI25272</c:v>
                </c:pt>
                <c:pt idx="9">
                  <c:v>SCBOM21694</c:v>
                </c:pt>
                <c:pt idx="10">
                  <c:v>SCBOM22653</c:v>
                </c:pt>
                <c:pt idx="11">
                  <c:v>SCBOM22483</c:v>
                </c:pt>
                <c:pt idx="12">
                  <c:v>SCBOM22814</c:v>
                </c:pt>
                <c:pt idx="13">
                  <c:v>AVJAI20364</c:v>
                </c:pt>
                <c:pt idx="14">
                  <c:v>XUDEL20055</c:v>
                </c:pt>
                <c:pt idx="15">
                  <c:v>SCBOM22816</c:v>
                </c:pt>
              </c:strCache>
            </c:strRef>
          </c:cat>
          <c:val>
            <c:numRef>
              <c:f>Women!$B$2:$B$17</c:f>
              <c:numCache>
                <c:formatCode>General</c:formatCode>
                <c:ptCount val="16"/>
                <c:pt idx="0">
                  <c:v>587</c:v>
                </c:pt>
                <c:pt idx="1">
                  <c:v>187</c:v>
                </c:pt>
                <c:pt idx="2">
                  <c:v>172</c:v>
                </c:pt>
                <c:pt idx="3">
                  <c:v>91</c:v>
                </c:pt>
                <c:pt idx="4">
                  <c:v>89</c:v>
                </c:pt>
                <c:pt idx="5">
                  <c:v>78</c:v>
                </c:pt>
                <c:pt idx="6">
                  <c:v>77</c:v>
                </c:pt>
                <c:pt idx="7">
                  <c:v>70</c:v>
                </c:pt>
                <c:pt idx="8">
                  <c:v>60</c:v>
                </c:pt>
                <c:pt idx="9">
                  <c:v>60</c:v>
                </c:pt>
                <c:pt idx="10">
                  <c:v>60</c:v>
                </c:pt>
                <c:pt idx="11">
                  <c:v>56</c:v>
                </c:pt>
                <c:pt idx="12">
                  <c:v>49</c:v>
                </c:pt>
                <c:pt idx="13">
                  <c:v>45</c:v>
                </c:pt>
                <c:pt idx="14">
                  <c:v>43</c:v>
                </c:pt>
                <c:pt idx="15">
                  <c:v>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2382592"/>
        <c:axId val="162384128"/>
      </c:barChart>
      <c:catAx>
        <c:axId val="162382592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bg2">
                    <a:lumMod val="10000"/>
                  </a:schemeClr>
                </a:solidFill>
              </a:defRPr>
            </a:pPr>
            <a:endParaRPr lang="en-US"/>
          </a:p>
        </c:txPr>
        <c:crossAx val="162384128"/>
        <c:crosses val="autoZero"/>
        <c:auto val="1"/>
        <c:lblAlgn val="ctr"/>
        <c:lblOffset val="100"/>
        <c:noMultiLvlLbl val="0"/>
      </c:catAx>
      <c:valAx>
        <c:axId val="16238412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bg2">
                    <a:lumMod val="10000"/>
                  </a:schemeClr>
                </a:solidFill>
              </a:defRPr>
            </a:pPr>
            <a:endParaRPr lang="en-US"/>
          </a:p>
        </c:txPr>
        <c:crossAx val="1623825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284085865475083"/>
          <c:y val="0.51444899157342172"/>
          <c:w val="0.14224870088122851"/>
          <c:h val="0.1019974163385826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2"/>
    </mc:Choice>
    <mc:Fallback>
      <c:style val="3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3600" dirty="0" smtClean="0"/>
              <a:t>Top Selling SKU in Channel5 </a:t>
            </a:r>
            <a:endParaRPr lang="en-US" sz="3600" dirty="0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'Ch5'!$B$1</c:f>
              <c:strCache>
                <c:ptCount val="1"/>
                <c:pt idx="0">
                  <c:v>QTY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solidFill>
                      <a:schemeClr val="bg2">
                        <a:lumMod val="10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'Ch5'!$A$2:$A$11</c:f>
              <c:strCache>
                <c:ptCount val="10"/>
                <c:pt idx="0">
                  <c:v>PSJAI25265</c:v>
                </c:pt>
                <c:pt idx="1">
                  <c:v>JMJAI20330</c:v>
                </c:pt>
                <c:pt idx="2">
                  <c:v>SCBOM21693</c:v>
                </c:pt>
                <c:pt idx="3">
                  <c:v>PSJAI60009</c:v>
                </c:pt>
                <c:pt idx="4">
                  <c:v>AVJAI20441</c:v>
                </c:pt>
                <c:pt idx="5">
                  <c:v>PSJAI25268</c:v>
                </c:pt>
                <c:pt idx="6">
                  <c:v>PSJAI25278</c:v>
                </c:pt>
                <c:pt idx="7">
                  <c:v>SCBOM22813</c:v>
                </c:pt>
                <c:pt idx="8">
                  <c:v>PSJAI25272</c:v>
                </c:pt>
                <c:pt idx="9">
                  <c:v>SCBOM22814</c:v>
                </c:pt>
              </c:strCache>
            </c:strRef>
          </c:cat>
          <c:val>
            <c:numRef>
              <c:f>'Ch5'!$B$2:$B$11</c:f>
              <c:numCache>
                <c:formatCode>General</c:formatCode>
                <c:ptCount val="10"/>
                <c:pt idx="0">
                  <c:v>564</c:v>
                </c:pt>
                <c:pt idx="1">
                  <c:v>170</c:v>
                </c:pt>
                <c:pt idx="2">
                  <c:v>111</c:v>
                </c:pt>
                <c:pt idx="3">
                  <c:v>72</c:v>
                </c:pt>
                <c:pt idx="4">
                  <c:v>65</c:v>
                </c:pt>
                <c:pt idx="5">
                  <c:v>63</c:v>
                </c:pt>
                <c:pt idx="6">
                  <c:v>54</c:v>
                </c:pt>
                <c:pt idx="7">
                  <c:v>50</c:v>
                </c:pt>
                <c:pt idx="8">
                  <c:v>40</c:v>
                </c:pt>
                <c:pt idx="9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5160320"/>
        <c:axId val="175166208"/>
      </c:barChart>
      <c:catAx>
        <c:axId val="175160320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bg2">
                    <a:lumMod val="10000"/>
                  </a:schemeClr>
                </a:solidFill>
              </a:defRPr>
            </a:pPr>
            <a:endParaRPr lang="en-US"/>
          </a:p>
        </c:txPr>
        <c:crossAx val="175166208"/>
        <c:crosses val="autoZero"/>
        <c:auto val="1"/>
        <c:lblAlgn val="ctr"/>
        <c:lblOffset val="100"/>
        <c:noMultiLvlLbl val="0"/>
      </c:catAx>
      <c:valAx>
        <c:axId val="17516620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bg2">
                    <a:lumMod val="10000"/>
                  </a:schemeClr>
                </a:solidFill>
              </a:defRPr>
            </a:pPr>
            <a:endParaRPr lang="en-US"/>
          </a:p>
        </c:txPr>
        <c:crossAx val="1751603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0"/>
    </mc:Choice>
    <mc:Fallback>
      <c:style val="3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3600" dirty="0" smtClean="0"/>
              <a:t>TOP Selling SKU in Channel10</a:t>
            </a:r>
            <a:endParaRPr lang="en-US" sz="3600" dirty="0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'CH10'!$B$1</c:f>
              <c:strCache>
                <c:ptCount val="1"/>
                <c:pt idx="0">
                  <c:v>QTY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solidFill>
                      <a:schemeClr val="bg2">
                        <a:lumMod val="10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'CH10'!$A$2:$A$8</c:f>
              <c:strCache>
                <c:ptCount val="7"/>
                <c:pt idx="0">
                  <c:v>SCBOM21694</c:v>
                </c:pt>
                <c:pt idx="1">
                  <c:v>SCBOM21693</c:v>
                </c:pt>
                <c:pt idx="2">
                  <c:v>PSJAI25278</c:v>
                </c:pt>
                <c:pt idx="3">
                  <c:v>SCBOM22190</c:v>
                </c:pt>
                <c:pt idx="4">
                  <c:v>AVJAI20273</c:v>
                </c:pt>
                <c:pt idx="5">
                  <c:v>JLJAI20356</c:v>
                </c:pt>
                <c:pt idx="6">
                  <c:v>SCBOM22198</c:v>
                </c:pt>
              </c:strCache>
            </c:strRef>
          </c:cat>
          <c:val>
            <c:numRef>
              <c:f>'CH10'!$B$2:$B$8</c:f>
              <c:numCache>
                <c:formatCode>General</c:formatCode>
                <c:ptCount val="7"/>
                <c:pt idx="0">
                  <c:v>36</c:v>
                </c:pt>
                <c:pt idx="1">
                  <c:v>32</c:v>
                </c:pt>
                <c:pt idx="2">
                  <c:v>15</c:v>
                </c:pt>
                <c:pt idx="3">
                  <c:v>12</c:v>
                </c:pt>
                <c:pt idx="4">
                  <c:v>11</c:v>
                </c:pt>
                <c:pt idx="5">
                  <c:v>10</c:v>
                </c:pt>
                <c:pt idx="6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5207936"/>
        <c:axId val="175209472"/>
      </c:barChart>
      <c:catAx>
        <c:axId val="1752079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bg2">
                    <a:lumMod val="10000"/>
                  </a:schemeClr>
                </a:solidFill>
              </a:defRPr>
            </a:pPr>
            <a:endParaRPr lang="en-US"/>
          </a:p>
        </c:txPr>
        <c:crossAx val="175209472"/>
        <c:crosses val="autoZero"/>
        <c:auto val="1"/>
        <c:lblAlgn val="ctr"/>
        <c:lblOffset val="100"/>
        <c:noMultiLvlLbl val="0"/>
      </c:catAx>
      <c:valAx>
        <c:axId val="17520947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bg2">
                    <a:lumMod val="10000"/>
                  </a:schemeClr>
                </a:solidFill>
              </a:defRPr>
            </a:pPr>
            <a:endParaRPr lang="en-US"/>
          </a:p>
        </c:txPr>
        <c:crossAx val="1752079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'Date Chart'!$D$1</c:f>
              <c:strCache>
                <c:ptCount val="1"/>
                <c:pt idx="0">
                  <c:v>Avg Discount</c:v>
                </c:pt>
              </c:strCache>
            </c:strRef>
          </c:tx>
          <c:invertIfNegative val="0"/>
          <c:cat>
            <c:strRef>
              <c:f>'Date Chart'!$A$2:$A$15</c:f>
              <c:strCache>
                <c:ptCount val="14"/>
                <c:pt idx="0">
                  <c:v>1/5/2015</c:v>
                </c:pt>
                <c:pt idx="1">
                  <c:v>2/5/2015</c:v>
                </c:pt>
                <c:pt idx="2">
                  <c:v>3/5/2015</c:v>
                </c:pt>
                <c:pt idx="3">
                  <c:v>4/5/2015</c:v>
                </c:pt>
                <c:pt idx="4">
                  <c:v>5/5/2015</c:v>
                </c:pt>
                <c:pt idx="5">
                  <c:v>6/5/2015</c:v>
                </c:pt>
                <c:pt idx="6">
                  <c:v>7/5/2015</c:v>
                </c:pt>
                <c:pt idx="7">
                  <c:v>8/5/2015</c:v>
                </c:pt>
                <c:pt idx="8">
                  <c:v>9/5/2015</c:v>
                </c:pt>
                <c:pt idx="9">
                  <c:v>10/5/2015</c:v>
                </c:pt>
                <c:pt idx="10">
                  <c:v>11/5/2015</c:v>
                </c:pt>
                <c:pt idx="11">
                  <c:v>12/5/2015</c:v>
                </c:pt>
                <c:pt idx="12">
                  <c:v>13/5/2015</c:v>
                </c:pt>
                <c:pt idx="13">
                  <c:v>14/5/2015</c:v>
                </c:pt>
              </c:strCache>
            </c:strRef>
          </c:cat>
          <c:val>
            <c:numRef>
              <c:f>'Date Chart'!$D$2:$D$15</c:f>
              <c:numCache>
                <c:formatCode>0%</c:formatCode>
                <c:ptCount val="14"/>
                <c:pt idx="0">
                  <c:v>0.37354110581618832</c:v>
                </c:pt>
                <c:pt idx="1">
                  <c:v>0.38109220873664812</c:v>
                </c:pt>
                <c:pt idx="2">
                  <c:v>0.3901136907744252</c:v>
                </c:pt>
                <c:pt idx="3">
                  <c:v>0.40898382836070768</c:v>
                </c:pt>
                <c:pt idx="4">
                  <c:v>0.40141552586144036</c:v>
                </c:pt>
                <c:pt idx="5">
                  <c:v>0.38905407858141866</c:v>
                </c:pt>
                <c:pt idx="6">
                  <c:v>0.62803363221696251</c:v>
                </c:pt>
                <c:pt idx="7">
                  <c:v>0.46712190971167833</c:v>
                </c:pt>
                <c:pt idx="8">
                  <c:v>0.41544400418684813</c:v>
                </c:pt>
                <c:pt idx="9">
                  <c:v>0.39398581539298722</c:v>
                </c:pt>
                <c:pt idx="10">
                  <c:v>0.42232087649955036</c:v>
                </c:pt>
                <c:pt idx="11">
                  <c:v>0.40657293336405692</c:v>
                </c:pt>
                <c:pt idx="12">
                  <c:v>0.38493785952813714</c:v>
                </c:pt>
                <c:pt idx="13">
                  <c:v>0.4002657894153116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5332352"/>
        <c:axId val="175330816"/>
      </c:barChart>
      <c:lineChart>
        <c:grouping val="stacked"/>
        <c:varyColors val="0"/>
        <c:ser>
          <c:idx val="0"/>
          <c:order val="0"/>
          <c:tx>
            <c:strRef>
              <c:f>'Date Chart'!$B$1</c:f>
              <c:strCache>
                <c:ptCount val="1"/>
                <c:pt idx="0">
                  <c:v>Profit</c:v>
                </c:pt>
              </c:strCache>
            </c:strRef>
          </c:tx>
          <c:cat>
            <c:strRef>
              <c:f>'Date Chart'!$A$2:$A$15</c:f>
              <c:strCache>
                <c:ptCount val="14"/>
                <c:pt idx="0">
                  <c:v>1/5/2015</c:v>
                </c:pt>
                <c:pt idx="1">
                  <c:v>2/5/2015</c:v>
                </c:pt>
                <c:pt idx="2">
                  <c:v>3/5/2015</c:v>
                </c:pt>
                <c:pt idx="3">
                  <c:v>4/5/2015</c:v>
                </c:pt>
                <c:pt idx="4">
                  <c:v>5/5/2015</c:v>
                </c:pt>
                <c:pt idx="5">
                  <c:v>6/5/2015</c:v>
                </c:pt>
                <c:pt idx="6">
                  <c:v>7/5/2015</c:v>
                </c:pt>
                <c:pt idx="7">
                  <c:v>8/5/2015</c:v>
                </c:pt>
                <c:pt idx="8">
                  <c:v>9/5/2015</c:v>
                </c:pt>
                <c:pt idx="9">
                  <c:v>10/5/2015</c:v>
                </c:pt>
                <c:pt idx="10">
                  <c:v>11/5/2015</c:v>
                </c:pt>
                <c:pt idx="11">
                  <c:v>12/5/2015</c:v>
                </c:pt>
                <c:pt idx="12">
                  <c:v>13/5/2015</c:v>
                </c:pt>
                <c:pt idx="13">
                  <c:v>14/5/2015</c:v>
                </c:pt>
              </c:strCache>
            </c:strRef>
          </c:cat>
          <c:val>
            <c:numRef>
              <c:f>'Date Chart'!$B$2:$B$15</c:f>
              <c:numCache>
                <c:formatCode>General</c:formatCode>
                <c:ptCount val="14"/>
                <c:pt idx="0">
                  <c:v>83360.02</c:v>
                </c:pt>
                <c:pt idx="1">
                  <c:v>72058.240000000005</c:v>
                </c:pt>
                <c:pt idx="2">
                  <c:v>72570.319999999992</c:v>
                </c:pt>
                <c:pt idx="3">
                  <c:v>102928.73000000001</c:v>
                </c:pt>
                <c:pt idx="4">
                  <c:v>92652.180000000008</c:v>
                </c:pt>
                <c:pt idx="5">
                  <c:v>91050.37</c:v>
                </c:pt>
                <c:pt idx="6">
                  <c:v>233281.39</c:v>
                </c:pt>
                <c:pt idx="7">
                  <c:v>166831.07</c:v>
                </c:pt>
                <c:pt idx="8">
                  <c:v>87518.440000000017</c:v>
                </c:pt>
                <c:pt idx="9">
                  <c:v>95388.529999999984</c:v>
                </c:pt>
                <c:pt idx="10">
                  <c:v>128441.69</c:v>
                </c:pt>
                <c:pt idx="11">
                  <c:v>117959.18000000002</c:v>
                </c:pt>
                <c:pt idx="12">
                  <c:v>94844.32</c:v>
                </c:pt>
                <c:pt idx="13">
                  <c:v>109648.14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'Date Chart'!$C$1</c:f>
              <c:strCache>
                <c:ptCount val="1"/>
                <c:pt idx="0">
                  <c:v>Revenue</c:v>
                </c:pt>
              </c:strCache>
            </c:strRef>
          </c:tx>
          <c:cat>
            <c:strRef>
              <c:f>'Date Chart'!$A$2:$A$15</c:f>
              <c:strCache>
                <c:ptCount val="14"/>
                <c:pt idx="0">
                  <c:v>1/5/2015</c:v>
                </c:pt>
                <c:pt idx="1">
                  <c:v>2/5/2015</c:v>
                </c:pt>
                <c:pt idx="2">
                  <c:v>3/5/2015</c:v>
                </c:pt>
                <c:pt idx="3">
                  <c:v>4/5/2015</c:v>
                </c:pt>
                <c:pt idx="4">
                  <c:v>5/5/2015</c:v>
                </c:pt>
                <c:pt idx="5">
                  <c:v>6/5/2015</c:v>
                </c:pt>
                <c:pt idx="6">
                  <c:v>7/5/2015</c:v>
                </c:pt>
                <c:pt idx="7">
                  <c:v>8/5/2015</c:v>
                </c:pt>
                <c:pt idx="8">
                  <c:v>9/5/2015</c:v>
                </c:pt>
                <c:pt idx="9">
                  <c:v>10/5/2015</c:v>
                </c:pt>
                <c:pt idx="10">
                  <c:v>11/5/2015</c:v>
                </c:pt>
                <c:pt idx="11">
                  <c:v>12/5/2015</c:v>
                </c:pt>
                <c:pt idx="12">
                  <c:v>13/5/2015</c:v>
                </c:pt>
                <c:pt idx="13">
                  <c:v>14/5/2015</c:v>
                </c:pt>
              </c:strCache>
            </c:strRef>
          </c:cat>
          <c:val>
            <c:numRef>
              <c:f>'Date Chart'!$C$2:$C$15</c:f>
              <c:numCache>
                <c:formatCode>General</c:formatCode>
                <c:ptCount val="14"/>
                <c:pt idx="0">
                  <c:v>187115.69999999998</c:v>
                </c:pt>
                <c:pt idx="1">
                  <c:v>163481.37</c:v>
                </c:pt>
                <c:pt idx="2">
                  <c:v>169840.64000000001</c:v>
                </c:pt>
                <c:pt idx="3">
                  <c:v>240138.96000000002</c:v>
                </c:pt>
                <c:pt idx="4">
                  <c:v>202273.9</c:v>
                </c:pt>
                <c:pt idx="5">
                  <c:v>193013.34</c:v>
                </c:pt>
                <c:pt idx="6">
                  <c:v>489573.64</c:v>
                </c:pt>
                <c:pt idx="7">
                  <c:v>371101.5</c:v>
                </c:pt>
                <c:pt idx="8">
                  <c:v>204756.66</c:v>
                </c:pt>
                <c:pt idx="9">
                  <c:v>212491.08000000002</c:v>
                </c:pt>
                <c:pt idx="10">
                  <c:v>266186.3</c:v>
                </c:pt>
                <c:pt idx="11">
                  <c:v>268035.8</c:v>
                </c:pt>
                <c:pt idx="12">
                  <c:v>204002.84</c:v>
                </c:pt>
                <c:pt idx="13">
                  <c:v>247652.03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323392"/>
        <c:axId val="175329280"/>
      </c:lineChart>
      <c:catAx>
        <c:axId val="17532339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bg2">
                    <a:lumMod val="10000"/>
                  </a:schemeClr>
                </a:solidFill>
              </a:defRPr>
            </a:pPr>
            <a:endParaRPr lang="en-US"/>
          </a:p>
        </c:txPr>
        <c:crossAx val="175329280"/>
        <c:crosses val="autoZero"/>
        <c:auto val="1"/>
        <c:lblAlgn val="ctr"/>
        <c:lblOffset val="100"/>
        <c:noMultiLvlLbl val="0"/>
      </c:catAx>
      <c:valAx>
        <c:axId val="1753292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bg2">
                    <a:lumMod val="10000"/>
                  </a:schemeClr>
                </a:solidFill>
              </a:defRPr>
            </a:pPr>
            <a:endParaRPr lang="en-US"/>
          </a:p>
        </c:txPr>
        <c:crossAx val="175323392"/>
        <c:crosses val="autoZero"/>
        <c:crossBetween val="between"/>
      </c:valAx>
      <c:valAx>
        <c:axId val="17533081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bg2">
                    <a:lumMod val="10000"/>
                  </a:schemeClr>
                </a:solidFill>
              </a:defRPr>
            </a:pPr>
            <a:endParaRPr lang="en-US"/>
          </a:p>
        </c:txPr>
        <c:crossAx val="175332352"/>
        <c:crosses val="max"/>
        <c:crossBetween val="between"/>
      </c:valAx>
      <c:catAx>
        <c:axId val="175332352"/>
        <c:scaling>
          <c:orientation val="minMax"/>
        </c:scaling>
        <c:delete val="1"/>
        <c:axPos val="b"/>
        <c:majorTickMark val="out"/>
        <c:minorTickMark val="none"/>
        <c:tickLblPos val="nextTo"/>
        <c:crossAx val="175330816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  <c:txPr>
        <a:bodyPr/>
        <a:lstStyle/>
        <a:p>
          <a:pPr>
            <a:defRPr b="1">
              <a:solidFill>
                <a:schemeClr val="bg2">
                  <a:lumMod val="10000"/>
                </a:schemeClr>
              </a:solidFill>
            </a:defRPr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3"/>
          <c:order val="3"/>
          <c:tx>
            <c:strRef>
              <c:f>'Hour Chart'!$D$1</c:f>
              <c:strCache>
                <c:ptCount val="1"/>
                <c:pt idx="0">
                  <c:v>#Orders</c:v>
                </c:pt>
              </c:strCache>
            </c:strRef>
          </c:tx>
          <c:invertIfNegative val="0"/>
          <c:val>
            <c:numRef>
              <c:f>'Hour Chart'!$D$2:$D$25</c:f>
              <c:numCache>
                <c:formatCode>General</c:formatCode>
                <c:ptCount val="24"/>
                <c:pt idx="0">
                  <c:v>95</c:v>
                </c:pt>
                <c:pt idx="1">
                  <c:v>125</c:v>
                </c:pt>
                <c:pt idx="2">
                  <c:v>25</c:v>
                </c:pt>
                <c:pt idx="3">
                  <c:v>11</c:v>
                </c:pt>
                <c:pt idx="4">
                  <c:v>18</c:v>
                </c:pt>
                <c:pt idx="5">
                  <c:v>7</c:v>
                </c:pt>
                <c:pt idx="6">
                  <c:v>7</c:v>
                </c:pt>
                <c:pt idx="7">
                  <c:v>39</c:v>
                </c:pt>
                <c:pt idx="8">
                  <c:v>163</c:v>
                </c:pt>
                <c:pt idx="9">
                  <c:v>188</c:v>
                </c:pt>
                <c:pt idx="10">
                  <c:v>347</c:v>
                </c:pt>
                <c:pt idx="11">
                  <c:v>455</c:v>
                </c:pt>
                <c:pt idx="12">
                  <c:v>787</c:v>
                </c:pt>
                <c:pt idx="13">
                  <c:v>399</c:v>
                </c:pt>
                <c:pt idx="14">
                  <c:v>409</c:v>
                </c:pt>
                <c:pt idx="15">
                  <c:v>693</c:v>
                </c:pt>
                <c:pt idx="16">
                  <c:v>389</c:v>
                </c:pt>
                <c:pt idx="17">
                  <c:v>429</c:v>
                </c:pt>
                <c:pt idx="18">
                  <c:v>343</c:v>
                </c:pt>
                <c:pt idx="19">
                  <c:v>363</c:v>
                </c:pt>
                <c:pt idx="20">
                  <c:v>206</c:v>
                </c:pt>
                <c:pt idx="21">
                  <c:v>295</c:v>
                </c:pt>
                <c:pt idx="22">
                  <c:v>218</c:v>
                </c:pt>
                <c:pt idx="23">
                  <c:v>153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176064000"/>
        <c:axId val="176062464"/>
      </c:barChart>
      <c:lineChart>
        <c:grouping val="standard"/>
        <c:varyColors val="0"/>
        <c:ser>
          <c:idx val="0"/>
          <c:order val="0"/>
          <c:tx>
            <c:strRef>
              <c:f>'Hour Chart'!$A$1</c:f>
              <c:strCache>
                <c:ptCount val="1"/>
                <c:pt idx="0">
                  <c:v>Hour Of Day</c:v>
                </c:pt>
              </c:strCache>
            </c:strRef>
          </c:tx>
          <c:marker>
            <c:symbol val="none"/>
          </c:marker>
          <c:val>
            <c:numRef>
              <c:f>'Hour Chart'!$A$2:$A$25</c:f>
              <c:numCache>
                <c:formatCode>0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'Hour Chart'!$B$1</c:f>
              <c:strCache>
                <c:ptCount val="1"/>
                <c:pt idx="0">
                  <c:v>Revenue</c:v>
                </c:pt>
              </c:strCache>
            </c:strRef>
          </c:tx>
          <c:val>
            <c:numRef>
              <c:f>'Hour Chart'!$B$2:$B$25</c:f>
              <c:numCache>
                <c:formatCode>General</c:formatCode>
                <c:ptCount val="24"/>
                <c:pt idx="0">
                  <c:v>55046</c:v>
                </c:pt>
                <c:pt idx="1">
                  <c:v>61759</c:v>
                </c:pt>
                <c:pt idx="2">
                  <c:v>13252</c:v>
                </c:pt>
                <c:pt idx="3">
                  <c:v>9399.2999999999993</c:v>
                </c:pt>
                <c:pt idx="4">
                  <c:v>8860</c:v>
                </c:pt>
                <c:pt idx="5">
                  <c:v>4249</c:v>
                </c:pt>
                <c:pt idx="6">
                  <c:v>7928</c:v>
                </c:pt>
                <c:pt idx="7">
                  <c:v>28159</c:v>
                </c:pt>
                <c:pt idx="8">
                  <c:v>82607</c:v>
                </c:pt>
                <c:pt idx="9">
                  <c:v>107710</c:v>
                </c:pt>
                <c:pt idx="10">
                  <c:v>230861.3</c:v>
                </c:pt>
                <c:pt idx="11">
                  <c:v>283122.08999999997</c:v>
                </c:pt>
                <c:pt idx="12">
                  <c:v>340830.18</c:v>
                </c:pt>
                <c:pt idx="13">
                  <c:v>278479.68000000005</c:v>
                </c:pt>
                <c:pt idx="14">
                  <c:v>246744.92</c:v>
                </c:pt>
                <c:pt idx="15">
                  <c:v>307207</c:v>
                </c:pt>
                <c:pt idx="16">
                  <c:v>225041.44999999998</c:v>
                </c:pt>
                <c:pt idx="17">
                  <c:v>243665.30000000002</c:v>
                </c:pt>
                <c:pt idx="18">
                  <c:v>225327.18</c:v>
                </c:pt>
                <c:pt idx="19">
                  <c:v>187444.18</c:v>
                </c:pt>
                <c:pt idx="20">
                  <c:v>112562.94</c:v>
                </c:pt>
                <c:pt idx="21">
                  <c:v>149894.24</c:v>
                </c:pt>
                <c:pt idx="22">
                  <c:v>121025</c:v>
                </c:pt>
                <c:pt idx="23">
                  <c:v>88489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'Hour Chart'!$C$1</c:f>
              <c:strCache>
                <c:ptCount val="1"/>
                <c:pt idx="0">
                  <c:v>Profit</c:v>
                </c:pt>
              </c:strCache>
            </c:strRef>
          </c:tx>
          <c:val>
            <c:numRef>
              <c:f>'Hour Chart'!$C$2:$C$25</c:f>
              <c:numCache>
                <c:formatCode>General</c:formatCode>
                <c:ptCount val="24"/>
                <c:pt idx="0">
                  <c:v>26935.649999999994</c:v>
                </c:pt>
                <c:pt idx="1">
                  <c:v>31048.45</c:v>
                </c:pt>
                <c:pt idx="2">
                  <c:v>5095.3600000000006</c:v>
                </c:pt>
                <c:pt idx="3">
                  <c:v>3651.34</c:v>
                </c:pt>
                <c:pt idx="4">
                  <c:v>5117.55</c:v>
                </c:pt>
                <c:pt idx="5">
                  <c:v>1589.9</c:v>
                </c:pt>
                <c:pt idx="6">
                  <c:v>2751.9</c:v>
                </c:pt>
                <c:pt idx="7">
                  <c:v>13085.4</c:v>
                </c:pt>
                <c:pt idx="8">
                  <c:v>37841.800000000003</c:v>
                </c:pt>
                <c:pt idx="9">
                  <c:v>47484.480000000003</c:v>
                </c:pt>
                <c:pt idx="10">
                  <c:v>102527.19</c:v>
                </c:pt>
                <c:pt idx="11">
                  <c:v>123311.19999999998</c:v>
                </c:pt>
                <c:pt idx="12">
                  <c:v>167473.90000000002</c:v>
                </c:pt>
                <c:pt idx="13">
                  <c:v>125633.98</c:v>
                </c:pt>
                <c:pt idx="14">
                  <c:v>107781.57999999999</c:v>
                </c:pt>
                <c:pt idx="15">
                  <c:v>142750.03999999998</c:v>
                </c:pt>
                <c:pt idx="16">
                  <c:v>102621.52</c:v>
                </c:pt>
                <c:pt idx="17">
                  <c:v>107787.29</c:v>
                </c:pt>
                <c:pt idx="18">
                  <c:v>95407.020000000019</c:v>
                </c:pt>
                <c:pt idx="19">
                  <c:v>85631.290000000008</c:v>
                </c:pt>
                <c:pt idx="20">
                  <c:v>51776.160000000003</c:v>
                </c:pt>
                <c:pt idx="21">
                  <c:v>68845.179999999993</c:v>
                </c:pt>
                <c:pt idx="22">
                  <c:v>53211.55</c:v>
                </c:pt>
                <c:pt idx="23">
                  <c:v>39172.89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034560"/>
        <c:axId val="176036096"/>
      </c:lineChart>
      <c:catAx>
        <c:axId val="17603456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 algn="ctr">
              <a:defRPr lang="en-US" sz="1800" b="1" i="0" u="none" strike="noStrike" kern="1200" baseline="0">
                <a:solidFill>
                  <a:srgbClr val="D2D2D2">
                    <a:lumMod val="10000"/>
                  </a:srgb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036096"/>
        <c:crosses val="autoZero"/>
        <c:auto val="1"/>
        <c:lblAlgn val="ctr"/>
        <c:lblOffset val="100"/>
        <c:noMultiLvlLbl val="0"/>
      </c:catAx>
      <c:valAx>
        <c:axId val="176036096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txPr>
          <a:bodyPr/>
          <a:lstStyle/>
          <a:p>
            <a:pPr>
              <a:defRPr b="1">
                <a:solidFill>
                  <a:schemeClr val="bg2">
                    <a:lumMod val="10000"/>
                  </a:schemeClr>
                </a:solidFill>
              </a:defRPr>
            </a:pPr>
            <a:endParaRPr lang="en-US"/>
          </a:p>
        </c:txPr>
        <c:crossAx val="176034560"/>
        <c:crosses val="autoZero"/>
        <c:crossBetween val="between"/>
      </c:valAx>
      <c:valAx>
        <c:axId val="17606246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 algn="ctr">
              <a:defRPr lang="en-US" sz="1800" b="1" i="0" u="none" strike="noStrike" kern="1200" baseline="0">
                <a:solidFill>
                  <a:srgbClr val="D2D2D2">
                    <a:lumMod val="10000"/>
                  </a:srgb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064000"/>
        <c:crosses val="max"/>
        <c:crossBetween val="between"/>
      </c:valAx>
      <c:catAx>
        <c:axId val="176064000"/>
        <c:scaling>
          <c:orientation val="minMax"/>
        </c:scaling>
        <c:delete val="1"/>
        <c:axPos val="b"/>
        <c:majorTickMark val="out"/>
        <c:minorTickMark val="none"/>
        <c:tickLblPos val="nextTo"/>
        <c:crossAx val="176062464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  <c:txPr>
        <a:bodyPr/>
        <a:lstStyle/>
        <a:p>
          <a:pPr algn="ctr">
            <a:defRPr lang="en-US" sz="1800" b="1" i="0" u="none" strike="noStrike" kern="1200" baseline="0">
              <a:solidFill>
                <a:srgbClr val="D2D2D2">
                  <a:lumMod val="10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6"/>
    </mc:Choice>
    <mc:Fallback>
      <c:style val="16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'Channel Chart'!$C$1</c:f>
              <c:strCache>
                <c:ptCount val="1"/>
                <c:pt idx="0">
                  <c:v>Avg Discount</c:v>
                </c:pt>
              </c:strCache>
            </c:strRef>
          </c:tx>
          <c:invertIfNegative val="0"/>
          <c:cat>
            <c:strRef>
              <c:f>'Channel Chart'!$A$2:$A$19</c:f>
              <c:strCache>
                <c:ptCount val="18"/>
                <c:pt idx="0">
                  <c:v>Channel5</c:v>
                </c:pt>
                <c:pt idx="1">
                  <c:v>Channel1</c:v>
                </c:pt>
                <c:pt idx="2">
                  <c:v>Channel10</c:v>
                </c:pt>
                <c:pt idx="3">
                  <c:v>Channel6</c:v>
                </c:pt>
                <c:pt idx="4">
                  <c:v>Channel3</c:v>
                </c:pt>
                <c:pt idx="5">
                  <c:v>Channel2</c:v>
                </c:pt>
                <c:pt idx="6">
                  <c:v>Channel8</c:v>
                </c:pt>
                <c:pt idx="7">
                  <c:v>Channel4</c:v>
                </c:pt>
                <c:pt idx="8">
                  <c:v>Channel11</c:v>
                </c:pt>
                <c:pt idx="9">
                  <c:v>Channel7</c:v>
                </c:pt>
                <c:pt idx="10">
                  <c:v>Channel12</c:v>
                </c:pt>
                <c:pt idx="11">
                  <c:v>Channel14</c:v>
                </c:pt>
                <c:pt idx="12">
                  <c:v>Channel17</c:v>
                </c:pt>
                <c:pt idx="13">
                  <c:v>Channel9</c:v>
                </c:pt>
                <c:pt idx="14">
                  <c:v>Channel13</c:v>
                </c:pt>
                <c:pt idx="15">
                  <c:v>Channel16</c:v>
                </c:pt>
                <c:pt idx="16">
                  <c:v>Channel15</c:v>
                </c:pt>
                <c:pt idx="17">
                  <c:v>Channel18</c:v>
                </c:pt>
              </c:strCache>
            </c:strRef>
          </c:cat>
          <c:val>
            <c:numRef>
              <c:f>'Channel Chart'!$C$2:$C$19</c:f>
              <c:numCache>
                <c:formatCode>General</c:formatCode>
                <c:ptCount val="18"/>
                <c:pt idx="0">
                  <c:v>0.55733091023315739</c:v>
                </c:pt>
                <c:pt idx="1">
                  <c:v>0.40999422841917155</c:v>
                </c:pt>
                <c:pt idx="2">
                  <c:v>0.35602668917343</c:v>
                </c:pt>
                <c:pt idx="3">
                  <c:v>0.46054201475070156</c:v>
                </c:pt>
                <c:pt idx="4">
                  <c:v>0.32051177023514305</c:v>
                </c:pt>
                <c:pt idx="5">
                  <c:v>0.36296133754003501</c:v>
                </c:pt>
                <c:pt idx="6">
                  <c:v>0.11778499793085717</c:v>
                </c:pt>
                <c:pt idx="7">
                  <c:v>0.42524148433898479</c:v>
                </c:pt>
                <c:pt idx="8">
                  <c:v>0.53856229775974573</c:v>
                </c:pt>
                <c:pt idx="9">
                  <c:v>0.22451827766294014</c:v>
                </c:pt>
                <c:pt idx="10">
                  <c:v>0.50235480326448256</c:v>
                </c:pt>
                <c:pt idx="11">
                  <c:v>0.18729193084266374</c:v>
                </c:pt>
                <c:pt idx="12">
                  <c:v>0.29488407568243657</c:v>
                </c:pt>
                <c:pt idx="13">
                  <c:v>0.38684195559061696</c:v>
                </c:pt>
                <c:pt idx="14">
                  <c:v>0.23708571150513044</c:v>
                </c:pt>
                <c:pt idx="15">
                  <c:v>0.40918900178776724</c:v>
                </c:pt>
                <c:pt idx="16">
                  <c:v>0.16286492467444039</c:v>
                </c:pt>
                <c:pt idx="17">
                  <c:v>0.13753581661891118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6089344"/>
        <c:axId val="176091136"/>
      </c:barChart>
      <c:lineChart>
        <c:grouping val="standard"/>
        <c:varyColors val="0"/>
        <c:ser>
          <c:idx val="1"/>
          <c:order val="1"/>
          <c:tx>
            <c:strRef>
              <c:f>'Channel Chart'!$B$1</c:f>
              <c:strCache>
                <c:ptCount val="1"/>
                <c:pt idx="0">
                  <c:v>#Orders</c:v>
                </c:pt>
              </c:strCache>
            </c:strRef>
          </c:tx>
          <c:val>
            <c:numRef>
              <c:f>'Channel Chart'!$B$2:$B$19</c:f>
              <c:numCache>
                <c:formatCode>General</c:formatCode>
                <c:ptCount val="18"/>
                <c:pt idx="0">
                  <c:v>2416</c:v>
                </c:pt>
                <c:pt idx="1">
                  <c:v>1842</c:v>
                </c:pt>
                <c:pt idx="2">
                  <c:v>795</c:v>
                </c:pt>
                <c:pt idx="3">
                  <c:v>339</c:v>
                </c:pt>
                <c:pt idx="4">
                  <c:v>310</c:v>
                </c:pt>
                <c:pt idx="5">
                  <c:v>227</c:v>
                </c:pt>
                <c:pt idx="6">
                  <c:v>88</c:v>
                </c:pt>
                <c:pt idx="7">
                  <c:v>42</c:v>
                </c:pt>
                <c:pt idx="8">
                  <c:v>34</c:v>
                </c:pt>
                <c:pt idx="9">
                  <c:v>19</c:v>
                </c:pt>
                <c:pt idx="10">
                  <c:v>15</c:v>
                </c:pt>
                <c:pt idx="11">
                  <c:v>11</c:v>
                </c:pt>
                <c:pt idx="12">
                  <c:v>10</c:v>
                </c:pt>
                <c:pt idx="13">
                  <c:v>5</c:v>
                </c:pt>
                <c:pt idx="14">
                  <c:v>5</c:v>
                </c:pt>
                <c:pt idx="15">
                  <c:v>3</c:v>
                </c:pt>
                <c:pt idx="16">
                  <c:v>2</c:v>
                </c:pt>
                <c:pt idx="17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094208"/>
        <c:axId val="176092672"/>
      </c:lineChart>
      <c:catAx>
        <c:axId val="1760893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bg2">
                    <a:lumMod val="10000"/>
                  </a:schemeClr>
                </a:solidFill>
              </a:defRPr>
            </a:pPr>
            <a:endParaRPr lang="en-US"/>
          </a:p>
        </c:txPr>
        <c:crossAx val="176091136"/>
        <c:crosses val="autoZero"/>
        <c:auto val="1"/>
        <c:lblAlgn val="ctr"/>
        <c:lblOffset val="100"/>
        <c:noMultiLvlLbl val="0"/>
      </c:catAx>
      <c:valAx>
        <c:axId val="176091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bg2">
                    <a:lumMod val="10000"/>
                  </a:schemeClr>
                </a:solidFill>
              </a:defRPr>
            </a:pPr>
            <a:endParaRPr lang="en-US"/>
          </a:p>
        </c:txPr>
        <c:crossAx val="176089344"/>
        <c:crosses val="autoZero"/>
        <c:crossBetween val="between"/>
      </c:valAx>
      <c:valAx>
        <c:axId val="1760926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bg2">
                    <a:lumMod val="10000"/>
                  </a:schemeClr>
                </a:solidFill>
              </a:defRPr>
            </a:pPr>
            <a:endParaRPr lang="en-US"/>
          </a:p>
        </c:txPr>
        <c:crossAx val="176094208"/>
        <c:crosses val="max"/>
        <c:crossBetween val="between"/>
      </c:valAx>
      <c:catAx>
        <c:axId val="176094208"/>
        <c:scaling>
          <c:orientation val="minMax"/>
        </c:scaling>
        <c:delete val="1"/>
        <c:axPos val="b"/>
        <c:majorTickMark val="out"/>
        <c:minorTickMark val="none"/>
        <c:tickLblPos val="nextTo"/>
        <c:crossAx val="176092672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3"/>
    </mc:Choice>
    <mc:Fallback>
      <c:style val="23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3600" dirty="0"/>
              <a:t>Cart </a:t>
            </a:r>
            <a:r>
              <a:rPr lang="en-US" sz="3600" dirty="0" smtClean="0"/>
              <a:t>Size V/S</a:t>
            </a:r>
            <a:r>
              <a:rPr lang="en-US" sz="3600" baseline="0" dirty="0" smtClean="0"/>
              <a:t> Channel</a:t>
            </a:r>
            <a:endParaRPr lang="en-US" sz="3600" dirty="0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'Channel Chart'!$F$1</c:f>
              <c:strCache>
                <c:ptCount val="1"/>
                <c:pt idx="0">
                  <c:v>Cart Size</c:v>
                </c:pt>
              </c:strCache>
            </c:strRef>
          </c:tx>
          <c:invertIfNegative val="0"/>
          <c:cat>
            <c:strRef>
              <c:f>'Channel Chart'!$A$2:$A$19</c:f>
              <c:strCache>
                <c:ptCount val="18"/>
                <c:pt idx="0">
                  <c:v>Channel5</c:v>
                </c:pt>
                <c:pt idx="1">
                  <c:v>Channel1</c:v>
                </c:pt>
                <c:pt idx="2">
                  <c:v>Channel10</c:v>
                </c:pt>
                <c:pt idx="3">
                  <c:v>Channel6</c:v>
                </c:pt>
                <c:pt idx="4">
                  <c:v>Channel3</c:v>
                </c:pt>
                <c:pt idx="5">
                  <c:v>Channel2</c:v>
                </c:pt>
                <c:pt idx="6">
                  <c:v>Channel8</c:v>
                </c:pt>
                <c:pt idx="7">
                  <c:v>Channel4</c:v>
                </c:pt>
                <c:pt idx="8">
                  <c:v>Channel11</c:v>
                </c:pt>
                <c:pt idx="9">
                  <c:v>Channel7</c:v>
                </c:pt>
                <c:pt idx="10">
                  <c:v>Channel12</c:v>
                </c:pt>
                <c:pt idx="11">
                  <c:v>Channel14</c:v>
                </c:pt>
                <c:pt idx="12">
                  <c:v>Channel17</c:v>
                </c:pt>
                <c:pt idx="13">
                  <c:v>Channel9</c:v>
                </c:pt>
                <c:pt idx="14">
                  <c:v>Channel13</c:v>
                </c:pt>
                <c:pt idx="15">
                  <c:v>Channel16</c:v>
                </c:pt>
                <c:pt idx="16">
                  <c:v>Channel15</c:v>
                </c:pt>
                <c:pt idx="17">
                  <c:v>Channel18</c:v>
                </c:pt>
              </c:strCache>
            </c:strRef>
          </c:cat>
          <c:val>
            <c:numRef>
              <c:f>'Channel Chart'!$F$2:$F$19</c:f>
              <c:numCache>
                <c:formatCode>General</c:formatCode>
                <c:ptCount val="18"/>
                <c:pt idx="0">
                  <c:v>1.1034768211920529</c:v>
                </c:pt>
                <c:pt idx="1">
                  <c:v>1.6150922909880565</c:v>
                </c:pt>
                <c:pt idx="2">
                  <c:v>1.0025157232704403</c:v>
                </c:pt>
                <c:pt idx="3">
                  <c:v>1.2005899705014749</c:v>
                </c:pt>
                <c:pt idx="4">
                  <c:v>1.0032258064516129</c:v>
                </c:pt>
                <c:pt idx="5">
                  <c:v>1.5682819383259912</c:v>
                </c:pt>
                <c:pt idx="6">
                  <c:v>1.0795454545454546</c:v>
                </c:pt>
                <c:pt idx="7">
                  <c:v>1.0238095238095237</c:v>
                </c:pt>
                <c:pt idx="8">
                  <c:v>1.088235294117647</c:v>
                </c:pt>
                <c:pt idx="9">
                  <c:v>1.263157894736842</c:v>
                </c:pt>
                <c:pt idx="10">
                  <c:v>13.6</c:v>
                </c:pt>
                <c:pt idx="11">
                  <c:v>2.3636363636363638</c:v>
                </c:pt>
                <c:pt idx="12">
                  <c:v>1.1000000000000001</c:v>
                </c:pt>
                <c:pt idx="13">
                  <c:v>1</c:v>
                </c:pt>
                <c:pt idx="14">
                  <c:v>1.2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6102784"/>
        <c:axId val="176133248"/>
      </c:barChart>
      <c:catAx>
        <c:axId val="176102784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bg2">
                    <a:lumMod val="10000"/>
                  </a:schemeClr>
                </a:solidFill>
              </a:defRPr>
            </a:pPr>
            <a:endParaRPr lang="en-US"/>
          </a:p>
        </c:txPr>
        <c:crossAx val="176133248"/>
        <c:crosses val="autoZero"/>
        <c:auto val="1"/>
        <c:lblAlgn val="ctr"/>
        <c:lblOffset val="100"/>
        <c:noMultiLvlLbl val="0"/>
      </c:catAx>
      <c:valAx>
        <c:axId val="17613324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bg2">
                    <a:lumMod val="10000"/>
                  </a:schemeClr>
                </a:solidFill>
              </a:defRPr>
            </a:pPr>
            <a:endParaRPr lang="en-US"/>
          </a:p>
        </c:txPr>
        <c:crossAx val="176102784"/>
        <c:crosses val="autoZero"/>
        <c:crossBetween val="between"/>
        <c:majorUnit val="1"/>
      </c:valAx>
    </c:plotArea>
    <c:legend>
      <c:legendPos val="r"/>
      <c:layout/>
      <c:overlay val="0"/>
      <c:txPr>
        <a:bodyPr/>
        <a:lstStyle/>
        <a:p>
          <a:pPr>
            <a:defRPr b="1">
              <a:solidFill>
                <a:schemeClr val="bg2">
                  <a:lumMod val="10000"/>
                </a:schemeClr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'Cart Size Chart'!$A$1</c:f>
              <c:strCache>
                <c:ptCount val="1"/>
                <c:pt idx="0">
                  <c:v>Cart Size</c:v>
                </c:pt>
              </c:strCache>
            </c:strRef>
          </c:tx>
          <c:val>
            <c:numRef>
              <c:f>'Cart Size Chart'!$A$2:$A$25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'Cart Size Chart'!$B$1</c:f>
              <c:strCache>
                <c:ptCount val="1"/>
                <c:pt idx="0">
                  <c:v>Average of Profit</c:v>
                </c:pt>
              </c:strCache>
            </c:strRef>
          </c:tx>
          <c:val>
            <c:numRef>
              <c:f>'Cart Size Chart'!$B$2:$B$25</c:f>
              <c:numCache>
                <c:formatCode>General</c:formatCode>
                <c:ptCount val="24"/>
                <c:pt idx="0">
                  <c:v>218.07035063928717</c:v>
                </c:pt>
                <c:pt idx="1">
                  <c:v>314.42287921348321</c:v>
                </c:pt>
                <c:pt idx="2">
                  <c:v>414.97138686131387</c:v>
                </c:pt>
                <c:pt idx="3">
                  <c:v>472.24068493150685</c:v>
                </c:pt>
                <c:pt idx="4">
                  <c:v>730.51954545454544</c:v>
                </c:pt>
                <c:pt idx="5">
                  <c:v>630.80315789473684</c:v>
                </c:pt>
                <c:pt idx="6">
                  <c:v>661.20833333333337</c:v>
                </c:pt>
                <c:pt idx="7">
                  <c:v>1154.6299999999999</c:v>
                </c:pt>
                <c:pt idx="8">
                  <c:v>1605.8333333333333</c:v>
                </c:pt>
                <c:pt idx="9">
                  <c:v>1708.5549999999998</c:v>
                </c:pt>
                <c:pt idx="10">
                  <c:v>1328.2</c:v>
                </c:pt>
                <c:pt idx="11">
                  <c:v>0</c:v>
                </c:pt>
                <c:pt idx="12">
                  <c:v>0</c:v>
                </c:pt>
                <c:pt idx="13">
                  <c:v>2682.1200000000003</c:v>
                </c:pt>
                <c:pt idx="14">
                  <c:v>2740.55</c:v>
                </c:pt>
                <c:pt idx="15">
                  <c:v>1958.0500000000002</c:v>
                </c:pt>
                <c:pt idx="16">
                  <c:v>3295.3999999999996</c:v>
                </c:pt>
                <c:pt idx="17">
                  <c:v>4614.7900000000009</c:v>
                </c:pt>
                <c:pt idx="18">
                  <c:v>3258.1499999999996</c:v>
                </c:pt>
                <c:pt idx="19">
                  <c:v>2815.7100000000009</c:v>
                </c:pt>
                <c:pt idx="20">
                  <c:v>0</c:v>
                </c:pt>
                <c:pt idx="21">
                  <c:v>7547.5</c:v>
                </c:pt>
                <c:pt idx="22">
                  <c:v>0</c:v>
                </c:pt>
                <c:pt idx="23">
                  <c:v>5179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158208"/>
        <c:axId val="176159744"/>
      </c:lineChart>
      <c:lineChart>
        <c:grouping val="standard"/>
        <c:varyColors val="0"/>
        <c:ser>
          <c:idx val="2"/>
          <c:order val="2"/>
          <c:tx>
            <c:strRef>
              <c:f>'Cart Size Chart'!$C$1</c:f>
              <c:strCache>
                <c:ptCount val="1"/>
                <c:pt idx="0">
                  <c:v>Average of Discount</c:v>
                </c:pt>
              </c:strCache>
            </c:strRef>
          </c:tx>
          <c:val>
            <c:numRef>
              <c:f>'Cart Size Chart'!$C$2:$C$25</c:f>
              <c:numCache>
                <c:formatCode>0%</c:formatCode>
                <c:ptCount val="24"/>
                <c:pt idx="0">
                  <c:v>0.44012130929898813</c:v>
                </c:pt>
                <c:pt idx="1">
                  <c:v>0.51518840048425107</c:v>
                </c:pt>
                <c:pt idx="2">
                  <c:v>0.52243343462709213</c:v>
                </c:pt>
                <c:pt idx="3">
                  <c:v>0.54642518715181632</c:v>
                </c:pt>
                <c:pt idx="4">
                  <c:v>0.47197631435371201</c:v>
                </c:pt>
                <c:pt idx="5">
                  <c:v>0.5700967384938036</c:v>
                </c:pt>
                <c:pt idx="6">
                  <c:v>0.54545490929940565</c:v>
                </c:pt>
                <c:pt idx="7">
                  <c:v>0.55911836554825878</c:v>
                </c:pt>
                <c:pt idx="8">
                  <c:v>0.45451412979997285</c:v>
                </c:pt>
                <c:pt idx="9">
                  <c:v>0.47228791556977745</c:v>
                </c:pt>
                <c:pt idx="10">
                  <c:v>0.477996297262896</c:v>
                </c:pt>
                <c:pt idx="11" formatCode="General">
                  <c:v>0</c:v>
                </c:pt>
                <c:pt idx="12" formatCode="General">
                  <c:v>0</c:v>
                </c:pt>
                <c:pt idx="13">
                  <c:v>0.48087168018383469</c:v>
                </c:pt>
                <c:pt idx="14">
                  <c:v>0.54761142498430637</c:v>
                </c:pt>
                <c:pt idx="15">
                  <c:v>0.5199835092348285</c:v>
                </c:pt>
                <c:pt idx="16">
                  <c:v>0.51609995903318318</c:v>
                </c:pt>
                <c:pt idx="17">
                  <c:v>0.4828290957585783</c:v>
                </c:pt>
                <c:pt idx="18">
                  <c:v>0.52020687946483879</c:v>
                </c:pt>
                <c:pt idx="19">
                  <c:v>0.54879555834154203</c:v>
                </c:pt>
                <c:pt idx="20" formatCode="General">
                  <c:v>0</c:v>
                </c:pt>
                <c:pt idx="21">
                  <c:v>0.30258701094693435</c:v>
                </c:pt>
                <c:pt idx="22" formatCode="General">
                  <c:v>0</c:v>
                </c:pt>
                <c:pt idx="23">
                  <c:v>0.47666940620505444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175360"/>
        <c:axId val="176173824"/>
      </c:lineChart>
      <c:catAx>
        <c:axId val="176158208"/>
        <c:scaling>
          <c:orientation val="minMax"/>
        </c:scaling>
        <c:delete val="0"/>
        <c:axPos val="b"/>
        <c:majorTickMark val="none"/>
        <c:minorTickMark val="none"/>
        <c:tickLblPos val="nextTo"/>
        <c:crossAx val="17615974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76159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176158208"/>
        <c:crosses val="autoZero"/>
        <c:crossBetween val="between"/>
      </c:valAx>
      <c:valAx>
        <c:axId val="176173824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crossAx val="176175360"/>
        <c:crosses val="max"/>
        <c:crossBetween val="between"/>
      </c:valAx>
      <c:catAx>
        <c:axId val="176175360"/>
        <c:scaling>
          <c:orientation val="minMax"/>
        </c:scaling>
        <c:delete val="1"/>
        <c:axPos val="b"/>
        <c:majorTickMark val="out"/>
        <c:minorTickMark val="none"/>
        <c:tickLblPos val="nextTo"/>
        <c:crossAx val="176173824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 algn="ctr">
        <a:defRPr lang="en-US" sz="1400" b="1" i="0" u="none" strike="noStrike" kern="1200" baseline="0">
          <a:solidFill>
            <a:srgbClr val="D2D2D2">
              <a:lumMod val="10000"/>
            </a:srgbClr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3"/>
    </mc:Choice>
    <mc:Fallback>
      <c:style val="23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3600" dirty="0"/>
              <a:t>Men’s TOP Choice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Men!$B$1</c:f>
              <c:strCache>
                <c:ptCount val="1"/>
                <c:pt idx="0">
                  <c:v>Qty Ordered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solidFill>
                      <a:schemeClr val="bg2">
                        <a:lumMod val="10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Men!$A$2:$A$14</c:f>
              <c:strCache>
                <c:ptCount val="13"/>
                <c:pt idx="0">
                  <c:v>RFBOM40199</c:v>
                </c:pt>
                <c:pt idx="1">
                  <c:v>SNJAI40285</c:v>
                </c:pt>
                <c:pt idx="2">
                  <c:v>SNJAI40512</c:v>
                </c:pt>
                <c:pt idx="3">
                  <c:v>SNJAI40769</c:v>
                </c:pt>
                <c:pt idx="4">
                  <c:v>RFBOM40159</c:v>
                </c:pt>
                <c:pt idx="5">
                  <c:v>SNJAI40286</c:v>
                </c:pt>
                <c:pt idx="6">
                  <c:v>SNJAI40447</c:v>
                </c:pt>
                <c:pt idx="7">
                  <c:v>XUDEL40038</c:v>
                </c:pt>
                <c:pt idx="8">
                  <c:v>DDJAI40014</c:v>
                </c:pt>
                <c:pt idx="9">
                  <c:v>RFBOM40195</c:v>
                </c:pt>
                <c:pt idx="10">
                  <c:v>SNJAI40284</c:v>
                </c:pt>
                <c:pt idx="11">
                  <c:v>SNJAI40422</c:v>
                </c:pt>
                <c:pt idx="12">
                  <c:v>SNJAI40971</c:v>
                </c:pt>
              </c:strCache>
            </c:strRef>
          </c:cat>
          <c:val>
            <c:numRef>
              <c:f>Men!$B$2:$B$14</c:f>
              <c:numCache>
                <c:formatCode>General</c:formatCode>
                <c:ptCount val="13"/>
                <c:pt idx="0">
                  <c:v>23</c:v>
                </c:pt>
                <c:pt idx="1">
                  <c:v>15</c:v>
                </c:pt>
                <c:pt idx="2">
                  <c:v>14</c:v>
                </c:pt>
                <c:pt idx="3">
                  <c:v>14</c:v>
                </c:pt>
                <c:pt idx="4">
                  <c:v>13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4742528"/>
        <c:axId val="174748416"/>
      </c:barChart>
      <c:catAx>
        <c:axId val="174742528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bg2">
                    <a:lumMod val="10000"/>
                  </a:schemeClr>
                </a:solidFill>
              </a:defRPr>
            </a:pPr>
            <a:endParaRPr lang="en-US"/>
          </a:p>
        </c:txPr>
        <c:crossAx val="174748416"/>
        <c:crosses val="autoZero"/>
        <c:auto val="1"/>
        <c:lblAlgn val="ctr"/>
        <c:lblOffset val="100"/>
        <c:noMultiLvlLbl val="0"/>
      </c:catAx>
      <c:valAx>
        <c:axId val="17474841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bg2">
                    <a:lumMod val="10000"/>
                  </a:schemeClr>
                </a:solidFill>
              </a:defRPr>
            </a:pPr>
            <a:endParaRPr lang="en-US"/>
          </a:p>
        </c:txPr>
        <c:crossAx val="1747425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743501413284877"/>
          <c:y val="0.42639238845144356"/>
          <c:w val="0.15339831920048455"/>
          <c:h val="0.1147150590551181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2"/>
    </mc:Choice>
    <mc:Fallback>
      <c:style val="22"/>
    </mc:Fallback>
  </mc:AlternateContent>
  <c:chart>
    <c:title>
      <c:tx>
        <c:rich>
          <a:bodyPr/>
          <a:lstStyle/>
          <a:p>
            <a:pPr>
              <a:defRPr sz="3600"/>
            </a:pPr>
            <a:r>
              <a:rPr lang="en-US" sz="3600"/>
              <a:t>Average of Profit Margin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'Profit Margin Chart'!$B$1</c:f>
              <c:strCache>
                <c:ptCount val="1"/>
                <c:pt idx="0">
                  <c:v>Average of Profit Margin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solidFill>
                      <a:schemeClr val="bg2">
                        <a:lumMod val="10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'Profit Margin Chart'!$A$2:$A$23</c:f>
              <c:strCache>
                <c:ptCount val="22"/>
                <c:pt idx="0">
                  <c:v>VLJAI40001</c:v>
                </c:pt>
                <c:pt idx="1">
                  <c:v>VNJAI20099</c:v>
                </c:pt>
                <c:pt idx="2">
                  <c:v>VNJAI20100</c:v>
                </c:pt>
                <c:pt idx="3">
                  <c:v>VNJAI20102</c:v>
                </c:pt>
                <c:pt idx="4">
                  <c:v>VNJAI20098</c:v>
                </c:pt>
                <c:pt idx="5">
                  <c:v>VNJAI20101</c:v>
                </c:pt>
                <c:pt idx="6">
                  <c:v>VNJAI20103</c:v>
                </c:pt>
                <c:pt idx="7">
                  <c:v>VNJAI20104</c:v>
                </c:pt>
                <c:pt idx="8">
                  <c:v>PSJAI25262</c:v>
                </c:pt>
                <c:pt idx="9">
                  <c:v>RSROT20007</c:v>
                </c:pt>
                <c:pt idx="10">
                  <c:v>RSROT20011</c:v>
                </c:pt>
                <c:pt idx="11">
                  <c:v>PSJAI25265</c:v>
                </c:pt>
                <c:pt idx="12">
                  <c:v>PSJAI25278</c:v>
                </c:pt>
                <c:pt idx="13">
                  <c:v>RSROT20002</c:v>
                </c:pt>
                <c:pt idx="14">
                  <c:v>RSROT20004</c:v>
                </c:pt>
                <c:pt idx="15">
                  <c:v>VNJAI20199</c:v>
                </c:pt>
                <c:pt idx="16">
                  <c:v>PSJAI25272</c:v>
                </c:pt>
                <c:pt idx="17">
                  <c:v>PSJAI60009</c:v>
                </c:pt>
                <c:pt idx="18">
                  <c:v>MNJAI20003</c:v>
                </c:pt>
                <c:pt idx="19">
                  <c:v>SCCCU20045</c:v>
                </c:pt>
                <c:pt idx="20">
                  <c:v>DADEL20480</c:v>
                </c:pt>
                <c:pt idx="21">
                  <c:v>PSJAI25268</c:v>
                </c:pt>
              </c:strCache>
            </c:strRef>
          </c:cat>
          <c:val>
            <c:numRef>
              <c:f>'Profit Margin Chart'!$B$2:$B$23</c:f>
              <c:numCache>
                <c:formatCode>0%</c:formatCode>
                <c:ptCount val="22"/>
                <c:pt idx="0">
                  <c:v>18.630769230769232</c:v>
                </c:pt>
                <c:pt idx="1">
                  <c:v>15.272727272727279</c:v>
                </c:pt>
                <c:pt idx="2">
                  <c:v>15.272727272727275</c:v>
                </c:pt>
                <c:pt idx="3">
                  <c:v>15.272727272727273</c:v>
                </c:pt>
                <c:pt idx="4">
                  <c:v>14.363636363636363</c:v>
                </c:pt>
                <c:pt idx="5">
                  <c:v>14.363636363636363</c:v>
                </c:pt>
                <c:pt idx="6">
                  <c:v>14.363636363636363</c:v>
                </c:pt>
                <c:pt idx="7">
                  <c:v>14.363636363636363</c:v>
                </c:pt>
                <c:pt idx="8">
                  <c:v>13.987500000000004</c:v>
                </c:pt>
                <c:pt idx="9">
                  <c:v>12.95</c:v>
                </c:pt>
                <c:pt idx="10">
                  <c:v>12.949999999999998</c:v>
                </c:pt>
                <c:pt idx="11">
                  <c:v>12.625</c:v>
                </c:pt>
                <c:pt idx="12">
                  <c:v>12.625</c:v>
                </c:pt>
                <c:pt idx="13">
                  <c:v>11.76</c:v>
                </c:pt>
                <c:pt idx="14">
                  <c:v>11.76</c:v>
                </c:pt>
                <c:pt idx="15">
                  <c:v>11.634920634920634</c:v>
                </c:pt>
                <c:pt idx="16">
                  <c:v>11.62105263157896</c:v>
                </c:pt>
                <c:pt idx="17">
                  <c:v>11.407407407407398</c:v>
                </c:pt>
                <c:pt idx="18">
                  <c:v>10.933333333333334</c:v>
                </c:pt>
                <c:pt idx="19">
                  <c:v>10.726666666666667</c:v>
                </c:pt>
                <c:pt idx="20">
                  <c:v>10.114285714285714</c:v>
                </c:pt>
                <c:pt idx="21">
                  <c:v>10.101851851851849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5060864"/>
        <c:axId val="175062400"/>
      </c:barChart>
      <c:catAx>
        <c:axId val="175060864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bg2">
                    <a:lumMod val="10000"/>
                  </a:schemeClr>
                </a:solidFill>
              </a:defRPr>
            </a:pPr>
            <a:endParaRPr lang="en-US"/>
          </a:p>
        </c:txPr>
        <c:crossAx val="175062400"/>
        <c:crosses val="autoZero"/>
        <c:auto val="1"/>
        <c:lblAlgn val="ctr"/>
        <c:lblOffset val="100"/>
        <c:noMultiLvlLbl val="0"/>
      </c:catAx>
      <c:valAx>
        <c:axId val="175062400"/>
        <c:scaling>
          <c:orientation val="minMax"/>
        </c:scaling>
        <c:delete val="0"/>
        <c:axPos val="b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400" b="1">
                <a:solidFill>
                  <a:schemeClr val="bg2">
                    <a:lumMod val="10000"/>
                  </a:schemeClr>
                </a:solidFill>
              </a:defRPr>
            </a:pPr>
            <a:endParaRPr lang="en-US"/>
          </a:p>
        </c:txPr>
        <c:crossAx val="1750608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0"/>
    </mc:Choice>
    <mc:Fallback>
      <c:style val="3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3600" dirty="0" smtClean="0"/>
              <a:t>TOP</a:t>
            </a:r>
            <a:r>
              <a:rPr lang="en-US" sz="3600" baseline="0" dirty="0" smtClean="0"/>
              <a:t> States by #Orders</a:t>
            </a:r>
            <a:endParaRPr lang="en-US" sz="3600" dirty="0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'State Chart'!$D$1</c:f>
              <c:strCache>
                <c:ptCount val="1"/>
                <c:pt idx="0">
                  <c:v>#Orders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solidFill>
                      <a:schemeClr val="bg2">
                        <a:lumMod val="10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'State Chart'!$A$2:$A$10</c:f>
              <c:strCache>
                <c:ptCount val="9"/>
                <c:pt idx="0">
                  <c:v>Maharashtra</c:v>
                </c:pt>
                <c:pt idx="1">
                  <c:v>Karnataka</c:v>
                </c:pt>
                <c:pt idx="2">
                  <c:v>Tamil Nadu</c:v>
                </c:pt>
                <c:pt idx="3">
                  <c:v>Delhi</c:v>
                </c:pt>
                <c:pt idx="4">
                  <c:v>Andhra Pradesh</c:v>
                </c:pt>
                <c:pt idx="5">
                  <c:v>Uttar Pradesh</c:v>
                </c:pt>
                <c:pt idx="6">
                  <c:v>Telangana</c:v>
                </c:pt>
                <c:pt idx="7">
                  <c:v>Gujarat</c:v>
                </c:pt>
                <c:pt idx="8">
                  <c:v>West Bengal</c:v>
                </c:pt>
              </c:strCache>
            </c:strRef>
          </c:cat>
          <c:val>
            <c:numRef>
              <c:f>'State Chart'!$D$2:$D$10</c:f>
              <c:numCache>
                <c:formatCode>General</c:formatCode>
                <c:ptCount val="9"/>
                <c:pt idx="0">
                  <c:v>1047</c:v>
                </c:pt>
                <c:pt idx="1">
                  <c:v>917</c:v>
                </c:pt>
                <c:pt idx="2">
                  <c:v>714</c:v>
                </c:pt>
                <c:pt idx="3">
                  <c:v>456</c:v>
                </c:pt>
                <c:pt idx="4">
                  <c:v>416</c:v>
                </c:pt>
                <c:pt idx="5">
                  <c:v>343</c:v>
                </c:pt>
                <c:pt idx="6">
                  <c:v>317</c:v>
                </c:pt>
                <c:pt idx="7">
                  <c:v>289</c:v>
                </c:pt>
                <c:pt idx="8">
                  <c:v>265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5074688"/>
        <c:axId val="175088768"/>
      </c:barChart>
      <c:catAx>
        <c:axId val="175074688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800" b="1">
                <a:solidFill>
                  <a:schemeClr val="bg2">
                    <a:lumMod val="10000"/>
                  </a:schemeClr>
                </a:solidFill>
              </a:defRPr>
            </a:pPr>
            <a:endParaRPr lang="en-US"/>
          </a:p>
        </c:txPr>
        <c:crossAx val="175088768"/>
        <c:crosses val="autoZero"/>
        <c:auto val="1"/>
        <c:lblAlgn val="ctr"/>
        <c:lblOffset val="100"/>
        <c:noMultiLvlLbl val="0"/>
      </c:catAx>
      <c:valAx>
        <c:axId val="17508876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bg2">
                    <a:lumMod val="10000"/>
                  </a:schemeClr>
                </a:solidFill>
              </a:defRPr>
            </a:pPr>
            <a:endParaRPr lang="en-US"/>
          </a:p>
        </c:txPr>
        <c:crossAx val="1750746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1"/>
    </mc:Choice>
    <mc:Fallback>
      <c:style val="31"/>
    </mc:Fallback>
  </mc:AlternateContent>
  <c:chart>
    <c:title>
      <c:tx>
        <c:rich>
          <a:bodyPr/>
          <a:lstStyle/>
          <a:p>
            <a:pPr>
              <a:defRPr sz="3600"/>
            </a:pPr>
            <a:r>
              <a:rPr lang="en-US" sz="3600"/>
              <a:t>Popular SKU in MAHARASHTRA</a:t>
            </a:r>
          </a:p>
        </c:rich>
      </c:tx>
      <c:layout>
        <c:manualLayout>
          <c:xMode val="edge"/>
          <c:yMode val="edge"/>
          <c:x val="0.30813383034567488"/>
          <c:y val="1.2500000000000001E-2"/>
        </c:manualLayout>
      </c:layout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MH!$B$1</c:f>
              <c:strCache>
                <c:ptCount val="1"/>
                <c:pt idx="0">
                  <c:v>Qty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solidFill>
                      <a:schemeClr val="bg2">
                        <a:lumMod val="10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MH!$A$2:$A$12</c:f>
              <c:strCache>
                <c:ptCount val="11"/>
                <c:pt idx="0">
                  <c:v>PSJAI25265</c:v>
                </c:pt>
                <c:pt idx="1">
                  <c:v>SCBOM21693</c:v>
                </c:pt>
                <c:pt idx="2">
                  <c:v>JMJAI20330</c:v>
                </c:pt>
                <c:pt idx="3">
                  <c:v>AVJAI20441</c:v>
                </c:pt>
                <c:pt idx="4">
                  <c:v>PSJAI25268</c:v>
                </c:pt>
                <c:pt idx="5">
                  <c:v>AVJAI20364</c:v>
                </c:pt>
                <c:pt idx="6">
                  <c:v>PSJAI60009</c:v>
                </c:pt>
                <c:pt idx="7">
                  <c:v>SCBOM22814</c:v>
                </c:pt>
                <c:pt idx="8">
                  <c:v>XUDEL20055</c:v>
                </c:pt>
                <c:pt idx="9">
                  <c:v>PSJAI25272</c:v>
                </c:pt>
                <c:pt idx="10">
                  <c:v>SCBOM22813</c:v>
                </c:pt>
              </c:strCache>
            </c:strRef>
          </c:cat>
          <c:val>
            <c:numRef>
              <c:f>MH!$B$2:$B$12</c:f>
              <c:numCache>
                <c:formatCode>General</c:formatCode>
                <c:ptCount val="11"/>
                <c:pt idx="0">
                  <c:v>102</c:v>
                </c:pt>
                <c:pt idx="1">
                  <c:v>43</c:v>
                </c:pt>
                <c:pt idx="2">
                  <c:v>37</c:v>
                </c:pt>
                <c:pt idx="3">
                  <c:v>18</c:v>
                </c:pt>
                <c:pt idx="4">
                  <c:v>16</c:v>
                </c:pt>
                <c:pt idx="5">
                  <c:v>13</c:v>
                </c:pt>
                <c:pt idx="6">
                  <c:v>13</c:v>
                </c:pt>
                <c:pt idx="7">
                  <c:v>13</c:v>
                </c:pt>
                <c:pt idx="8">
                  <c:v>13</c:v>
                </c:pt>
                <c:pt idx="9">
                  <c:v>11</c:v>
                </c:pt>
                <c:pt idx="10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4811008"/>
        <c:axId val="174812544"/>
      </c:barChart>
      <c:catAx>
        <c:axId val="174811008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bg2">
                    <a:lumMod val="10000"/>
                  </a:schemeClr>
                </a:solidFill>
              </a:defRPr>
            </a:pPr>
            <a:endParaRPr lang="en-US"/>
          </a:p>
        </c:txPr>
        <c:crossAx val="174812544"/>
        <c:crosses val="autoZero"/>
        <c:auto val="1"/>
        <c:lblAlgn val="ctr"/>
        <c:lblOffset val="100"/>
        <c:noMultiLvlLbl val="0"/>
      </c:catAx>
      <c:valAx>
        <c:axId val="17481254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bg2">
                    <a:lumMod val="10000"/>
                  </a:schemeClr>
                </a:solidFill>
              </a:defRPr>
            </a:pPr>
            <a:endParaRPr lang="en-US"/>
          </a:p>
        </c:txPr>
        <c:crossAx val="17481100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3"/>
    </mc:Choice>
    <mc:Fallback>
      <c:style val="23"/>
    </mc:Fallback>
  </mc:AlternateContent>
  <c:chart>
    <c:title>
      <c:tx>
        <c:rich>
          <a:bodyPr/>
          <a:lstStyle/>
          <a:p>
            <a:pPr>
              <a:defRPr sz="3200"/>
            </a:pPr>
            <a:r>
              <a:rPr lang="en-US" sz="3600" dirty="0"/>
              <a:t>Popular SKU in KARNATAKA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KTK!$B$1</c:f>
              <c:strCache>
                <c:ptCount val="1"/>
                <c:pt idx="0">
                  <c:v>QTY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solidFill>
                      <a:schemeClr val="bg2">
                        <a:lumMod val="10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KTK!$A$2:$A$11</c:f>
              <c:strCache>
                <c:ptCount val="10"/>
                <c:pt idx="0">
                  <c:v>PSJAI25265</c:v>
                </c:pt>
                <c:pt idx="1">
                  <c:v>SCBOM21693</c:v>
                </c:pt>
                <c:pt idx="2">
                  <c:v>JMJAI20330</c:v>
                </c:pt>
                <c:pt idx="3">
                  <c:v>PSJAI25268</c:v>
                </c:pt>
                <c:pt idx="4">
                  <c:v>PSJAI60009</c:v>
                </c:pt>
                <c:pt idx="5">
                  <c:v>SCBOM22653</c:v>
                </c:pt>
                <c:pt idx="6">
                  <c:v>SCBOM22816</c:v>
                </c:pt>
                <c:pt idx="7">
                  <c:v>PSJAI25278</c:v>
                </c:pt>
                <c:pt idx="8">
                  <c:v>SCBOM22813</c:v>
                </c:pt>
                <c:pt idx="9">
                  <c:v>AVJAI20441</c:v>
                </c:pt>
              </c:strCache>
            </c:strRef>
          </c:cat>
          <c:val>
            <c:numRef>
              <c:f>KTK!$B$2:$B$11</c:f>
              <c:numCache>
                <c:formatCode>General</c:formatCode>
                <c:ptCount val="10"/>
                <c:pt idx="0">
                  <c:v>106</c:v>
                </c:pt>
                <c:pt idx="1">
                  <c:v>26</c:v>
                </c:pt>
                <c:pt idx="2">
                  <c:v>18</c:v>
                </c:pt>
                <c:pt idx="3">
                  <c:v>18</c:v>
                </c:pt>
                <c:pt idx="4">
                  <c:v>16</c:v>
                </c:pt>
                <c:pt idx="5">
                  <c:v>16</c:v>
                </c:pt>
                <c:pt idx="6">
                  <c:v>15</c:v>
                </c:pt>
                <c:pt idx="7">
                  <c:v>14</c:v>
                </c:pt>
                <c:pt idx="8">
                  <c:v>14</c:v>
                </c:pt>
                <c:pt idx="9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4850432"/>
        <c:axId val="174851968"/>
      </c:barChart>
      <c:catAx>
        <c:axId val="174850432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bg2">
                    <a:lumMod val="10000"/>
                  </a:schemeClr>
                </a:solidFill>
              </a:defRPr>
            </a:pPr>
            <a:endParaRPr lang="en-US"/>
          </a:p>
        </c:txPr>
        <c:crossAx val="174851968"/>
        <c:crosses val="autoZero"/>
        <c:auto val="1"/>
        <c:lblAlgn val="ctr"/>
        <c:lblOffset val="100"/>
        <c:noMultiLvlLbl val="0"/>
      </c:catAx>
      <c:valAx>
        <c:axId val="17485196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 b="1">
                <a:solidFill>
                  <a:schemeClr val="bg2">
                    <a:lumMod val="10000"/>
                  </a:schemeClr>
                </a:solidFill>
              </a:defRPr>
            </a:pPr>
            <a:endParaRPr lang="en-US"/>
          </a:p>
        </c:txPr>
        <c:crossAx val="1748504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1"/>
    </mc:Choice>
    <mc:Fallback>
      <c:style val="31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3600" dirty="0" smtClean="0"/>
              <a:t>Popular SKU in DELHI</a:t>
            </a:r>
            <a:endParaRPr lang="en-US" sz="3600" dirty="0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DEL!$B$1</c:f>
              <c:strCache>
                <c:ptCount val="1"/>
                <c:pt idx="0">
                  <c:v>QTY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solidFill>
                      <a:schemeClr val="bg2">
                        <a:lumMod val="10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DEL!$A$2:$A$12</c:f>
              <c:strCache>
                <c:ptCount val="11"/>
                <c:pt idx="0">
                  <c:v>PSJAI25265</c:v>
                </c:pt>
                <c:pt idx="1">
                  <c:v>JMJAI20330</c:v>
                </c:pt>
                <c:pt idx="2">
                  <c:v>RFBOM40159</c:v>
                </c:pt>
                <c:pt idx="3">
                  <c:v>SCBOM21693</c:v>
                </c:pt>
                <c:pt idx="4">
                  <c:v>AVJAI20441</c:v>
                </c:pt>
                <c:pt idx="5">
                  <c:v>PSJAI25278</c:v>
                </c:pt>
                <c:pt idx="6">
                  <c:v>PSJAI60009</c:v>
                </c:pt>
                <c:pt idx="7">
                  <c:v>SCBOM22813</c:v>
                </c:pt>
                <c:pt idx="8">
                  <c:v>SCBOM20149</c:v>
                </c:pt>
                <c:pt idx="9">
                  <c:v>SCBOM22814</c:v>
                </c:pt>
                <c:pt idx="10">
                  <c:v>SNJAI40769</c:v>
                </c:pt>
              </c:strCache>
            </c:strRef>
          </c:cat>
          <c:val>
            <c:numRef>
              <c:f>DEL!$B$2:$B$12</c:f>
              <c:numCache>
                <c:formatCode>General</c:formatCode>
                <c:ptCount val="11"/>
                <c:pt idx="0">
                  <c:v>66</c:v>
                </c:pt>
                <c:pt idx="1">
                  <c:v>17</c:v>
                </c:pt>
                <c:pt idx="2">
                  <c:v>12</c:v>
                </c:pt>
                <c:pt idx="3">
                  <c:v>8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4873216"/>
        <c:axId val="174883200"/>
      </c:barChart>
      <c:catAx>
        <c:axId val="17487321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bg2">
                    <a:lumMod val="10000"/>
                  </a:schemeClr>
                </a:solidFill>
              </a:defRPr>
            </a:pPr>
            <a:endParaRPr lang="en-US"/>
          </a:p>
        </c:txPr>
        <c:crossAx val="174883200"/>
        <c:crosses val="autoZero"/>
        <c:auto val="1"/>
        <c:lblAlgn val="ctr"/>
        <c:lblOffset val="100"/>
        <c:noMultiLvlLbl val="0"/>
      </c:catAx>
      <c:valAx>
        <c:axId val="1748832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 b="1">
                <a:solidFill>
                  <a:schemeClr val="bg2">
                    <a:lumMod val="10000"/>
                  </a:schemeClr>
                </a:solidFill>
              </a:defRPr>
            </a:pPr>
            <a:endParaRPr lang="en-US"/>
          </a:p>
        </c:txPr>
        <c:crossAx val="1748732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2"/>
    </mc:Choice>
    <mc:Fallback>
      <c:style val="3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3600" dirty="0" smtClean="0"/>
              <a:t>TOP Channels by #Orders</a:t>
            </a:r>
            <a:endParaRPr lang="en-US" sz="3600" dirty="0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'Channel Chart'!$B$1</c:f>
              <c:strCache>
                <c:ptCount val="1"/>
                <c:pt idx="0">
                  <c:v>#Orders</c:v>
                </c:pt>
              </c:strCache>
            </c:strRef>
          </c:tx>
          <c:invertIfNegative val="0"/>
          <c:cat>
            <c:strRef>
              <c:f>'Channel Chart'!$A$2:$A$8</c:f>
              <c:strCache>
                <c:ptCount val="7"/>
                <c:pt idx="0">
                  <c:v>Channel5</c:v>
                </c:pt>
                <c:pt idx="1">
                  <c:v>Channel1</c:v>
                </c:pt>
                <c:pt idx="2">
                  <c:v>Channel10</c:v>
                </c:pt>
                <c:pt idx="3">
                  <c:v>Channel6</c:v>
                </c:pt>
                <c:pt idx="4">
                  <c:v>Channel3</c:v>
                </c:pt>
                <c:pt idx="5">
                  <c:v>Channel2</c:v>
                </c:pt>
                <c:pt idx="6">
                  <c:v>Channel8</c:v>
                </c:pt>
              </c:strCache>
            </c:strRef>
          </c:cat>
          <c:val>
            <c:numRef>
              <c:f>'Channel Chart'!$B$2:$B$8</c:f>
              <c:numCache>
                <c:formatCode>General</c:formatCode>
                <c:ptCount val="7"/>
                <c:pt idx="0">
                  <c:v>2416</c:v>
                </c:pt>
                <c:pt idx="1">
                  <c:v>1842</c:v>
                </c:pt>
                <c:pt idx="2">
                  <c:v>795</c:v>
                </c:pt>
                <c:pt idx="3">
                  <c:v>339</c:v>
                </c:pt>
                <c:pt idx="4">
                  <c:v>310</c:v>
                </c:pt>
                <c:pt idx="5">
                  <c:v>227</c:v>
                </c:pt>
                <c:pt idx="6">
                  <c:v>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5462656"/>
        <c:axId val="175489024"/>
      </c:barChart>
      <c:catAx>
        <c:axId val="17546265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b="0">
                <a:solidFill>
                  <a:schemeClr val="bg2">
                    <a:lumMod val="10000"/>
                  </a:schemeClr>
                </a:solidFill>
              </a:defRPr>
            </a:pPr>
            <a:endParaRPr lang="en-US"/>
          </a:p>
        </c:txPr>
        <c:crossAx val="175489024"/>
        <c:crosses val="autoZero"/>
        <c:auto val="1"/>
        <c:lblAlgn val="ctr"/>
        <c:lblOffset val="100"/>
        <c:noMultiLvlLbl val="0"/>
      </c:catAx>
      <c:valAx>
        <c:axId val="17548902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 b="1">
                <a:solidFill>
                  <a:schemeClr val="bg2">
                    <a:lumMod val="10000"/>
                  </a:schemeClr>
                </a:solidFill>
              </a:defRPr>
            </a:pPr>
            <a:endParaRPr lang="en-US"/>
          </a:p>
        </c:txPr>
        <c:crossAx val="1754626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9"/>
    </mc:Choice>
    <mc:Fallback>
      <c:style val="29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3600" dirty="0" smtClean="0"/>
              <a:t>TOP Selling SKU in Channel1</a:t>
            </a:r>
            <a:endParaRPr lang="en-US" sz="3600" dirty="0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'Ch1'!$B$1</c:f>
              <c:strCache>
                <c:ptCount val="1"/>
                <c:pt idx="0">
                  <c:v>QTY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solidFill>
                      <a:schemeClr val="bg2">
                        <a:lumMod val="10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'Ch1'!$A$2:$A$11</c:f>
              <c:strCache>
                <c:ptCount val="10"/>
                <c:pt idx="0">
                  <c:v>SCBOM22653</c:v>
                </c:pt>
                <c:pt idx="1">
                  <c:v>MNJAI60001</c:v>
                </c:pt>
                <c:pt idx="2">
                  <c:v>SCBOM22813</c:v>
                </c:pt>
                <c:pt idx="3">
                  <c:v>AVJAI20367</c:v>
                </c:pt>
                <c:pt idx="4">
                  <c:v>PSJAI25272</c:v>
                </c:pt>
                <c:pt idx="5">
                  <c:v>SCBOM22816</c:v>
                </c:pt>
                <c:pt idx="6">
                  <c:v>AVJAI20444</c:v>
                </c:pt>
                <c:pt idx="7">
                  <c:v>PSJAI25268</c:v>
                </c:pt>
                <c:pt idx="8">
                  <c:v>SCBOM22370</c:v>
                </c:pt>
                <c:pt idx="9">
                  <c:v>SCBOM22483</c:v>
                </c:pt>
              </c:strCache>
            </c:strRef>
          </c:cat>
          <c:val>
            <c:numRef>
              <c:f>'Ch1'!$B$2:$B$11</c:f>
              <c:numCache>
                <c:formatCode>General</c:formatCode>
                <c:ptCount val="10"/>
                <c:pt idx="0">
                  <c:v>22</c:v>
                </c:pt>
                <c:pt idx="1">
                  <c:v>21</c:v>
                </c:pt>
                <c:pt idx="2">
                  <c:v>17</c:v>
                </c:pt>
                <c:pt idx="3">
                  <c:v>16</c:v>
                </c:pt>
                <c:pt idx="4">
                  <c:v>16</c:v>
                </c:pt>
                <c:pt idx="5">
                  <c:v>16</c:v>
                </c:pt>
                <c:pt idx="6">
                  <c:v>15</c:v>
                </c:pt>
                <c:pt idx="7">
                  <c:v>14</c:v>
                </c:pt>
                <c:pt idx="8">
                  <c:v>14</c:v>
                </c:pt>
                <c:pt idx="9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5112960"/>
        <c:axId val="175114496"/>
      </c:barChart>
      <c:catAx>
        <c:axId val="175112960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bg2">
                    <a:lumMod val="10000"/>
                  </a:schemeClr>
                </a:solidFill>
              </a:defRPr>
            </a:pPr>
            <a:endParaRPr lang="en-US"/>
          </a:p>
        </c:txPr>
        <c:crossAx val="175114496"/>
        <c:crosses val="autoZero"/>
        <c:auto val="1"/>
        <c:lblAlgn val="ctr"/>
        <c:lblOffset val="100"/>
        <c:noMultiLvlLbl val="0"/>
      </c:catAx>
      <c:valAx>
        <c:axId val="17511449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bg2">
                    <a:lumMod val="10000"/>
                  </a:schemeClr>
                </a:solidFill>
              </a:defRPr>
            </a:pPr>
            <a:endParaRPr lang="en-US"/>
          </a:p>
        </c:txPr>
        <c:crossAx val="1751129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6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C315-3D9F-4466-BA0F-15036E79EFE6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87AD-F97B-4622-AD59-1F0515788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C315-3D9F-4466-BA0F-15036E79EFE6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87AD-F97B-4622-AD59-1F0515788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C315-3D9F-4466-BA0F-15036E79EFE6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87AD-F97B-4622-AD59-1F0515788C4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2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C315-3D9F-4466-BA0F-15036E79EFE6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87AD-F97B-4622-AD59-1F0515788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C315-3D9F-4466-BA0F-15036E79EFE6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87AD-F97B-4622-AD59-1F0515788C4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2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C315-3D9F-4466-BA0F-15036E79EFE6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87AD-F97B-4622-AD59-1F0515788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C315-3D9F-4466-BA0F-15036E79EFE6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87AD-F97B-4622-AD59-1F0515788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C315-3D9F-4466-BA0F-15036E79EFE6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87AD-F97B-4622-AD59-1F0515788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C315-3D9F-4466-BA0F-15036E79EFE6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87AD-F97B-4622-AD59-1F0515788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C315-3D9F-4466-BA0F-15036E79EFE6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87AD-F97B-4622-AD59-1F0515788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C315-3D9F-4466-BA0F-15036E79EFE6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87AD-F97B-4622-AD59-1F0515788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C315-3D9F-4466-BA0F-15036E79EFE6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87AD-F97B-4622-AD59-1F0515788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C315-3D9F-4466-BA0F-15036E79EFE6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87AD-F97B-4622-AD59-1F0515788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C315-3D9F-4466-BA0F-15036E79EFE6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87AD-F97B-4622-AD59-1F0515788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4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C315-3D9F-4466-BA0F-15036E79EFE6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87AD-F97B-4622-AD59-1F0515788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C315-3D9F-4466-BA0F-15036E79EFE6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87AD-F97B-4622-AD59-1F0515788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6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1C315-3D9F-4466-BA0F-15036E79EFE6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0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7787AD-F97B-4622-AD59-1F0515788C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838200"/>
            <a:ext cx="6282402" cy="294170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368486"/>
                </a:solidFill>
              </a:rPr>
              <a:t>Analysis </a:t>
            </a:r>
            <a:r>
              <a:rPr lang="en-US" dirty="0" smtClean="0">
                <a:solidFill>
                  <a:srgbClr val="368486"/>
                </a:solidFill>
              </a:rPr>
              <a:t>of</a:t>
            </a:r>
            <a:r>
              <a:rPr lang="en-US" dirty="0" smtClean="0">
                <a:solidFill>
                  <a:srgbClr val="368486"/>
                </a:solidFill>
              </a:rPr>
              <a:t/>
            </a:r>
            <a:br>
              <a:rPr lang="en-US" dirty="0" smtClean="0">
                <a:solidFill>
                  <a:srgbClr val="368486"/>
                </a:solidFill>
              </a:rPr>
            </a:br>
            <a:r>
              <a:rPr lang="en-US" dirty="0" smtClean="0">
                <a:solidFill>
                  <a:srgbClr val="368486"/>
                </a:solidFill>
              </a:rPr>
              <a:t>E-Commerce</a:t>
            </a:r>
            <a:r>
              <a:rPr lang="en-US" dirty="0" smtClean="0">
                <a:solidFill>
                  <a:srgbClr val="368486"/>
                </a:solidFill>
              </a:rPr>
              <a:t/>
            </a:r>
            <a:br>
              <a:rPr lang="en-US" dirty="0" smtClean="0">
                <a:solidFill>
                  <a:srgbClr val="368486"/>
                </a:solidFill>
              </a:rPr>
            </a:br>
            <a:r>
              <a:rPr lang="en-US" dirty="0" smtClean="0">
                <a:solidFill>
                  <a:srgbClr val="368486"/>
                </a:solidFill>
              </a:rPr>
              <a:t>Order Data</a:t>
            </a:r>
            <a:endParaRPr lang="en-US" dirty="0">
              <a:solidFill>
                <a:srgbClr val="36848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6108700" cy="1096899"/>
          </a:xfrm>
        </p:spPr>
        <p:txBody>
          <a:bodyPr>
            <a:noAutofit/>
          </a:bodyPr>
          <a:lstStyle/>
          <a:p>
            <a:pPr algn="ctr"/>
            <a:r>
              <a:rPr lang="en-US" sz="2200" i="1" dirty="0" smtClean="0">
                <a:solidFill>
                  <a:schemeClr val="tx2"/>
                </a:solidFill>
              </a:rPr>
              <a:t>Submitted by :-</a:t>
            </a:r>
          </a:p>
          <a:p>
            <a:pPr algn="ctr"/>
            <a:r>
              <a:rPr lang="en-US" sz="2200" i="1" dirty="0" err="1" smtClean="0">
                <a:solidFill>
                  <a:schemeClr val="tx2"/>
                </a:solidFill>
              </a:rPr>
              <a:t>Digant</a:t>
            </a:r>
            <a:r>
              <a:rPr lang="en-US" sz="2200" i="1" dirty="0" smtClean="0">
                <a:solidFill>
                  <a:schemeClr val="tx2"/>
                </a:solidFill>
              </a:rPr>
              <a:t> </a:t>
            </a:r>
            <a:r>
              <a:rPr lang="en-US" sz="2200" i="1" dirty="0" err="1" smtClean="0">
                <a:solidFill>
                  <a:schemeClr val="tx2"/>
                </a:solidFill>
              </a:rPr>
              <a:t>Vaibhav</a:t>
            </a:r>
            <a:r>
              <a:rPr lang="en-US" sz="2200" i="1" dirty="0" smtClean="0">
                <a:solidFill>
                  <a:schemeClr val="tx2"/>
                </a:solidFill>
              </a:rPr>
              <a:t> Gupta</a:t>
            </a:r>
          </a:p>
          <a:p>
            <a:pPr algn="ctr"/>
            <a:r>
              <a:rPr lang="en-US" sz="2200" i="1" dirty="0" smtClean="0">
                <a:solidFill>
                  <a:schemeClr val="tx2"/>
                </a:solidFill>
              </a:rPr>
              <a:t>Mob: 9745032462</a:t>
            </a:r>
            <a:endParaRPr lang="en-US" sz="22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53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3406836"/>
              </p:ext>
            </p:extLst>
          </p:nvPr>
        </p:nvGraphicFramePr>
        <p:xfrm>
          <a:off x="152401" y="0"/>
          <a:ext cx="70103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131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Recommendations for Discount on particular SKU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We can offer huge discounts on the SKU which are having high profit margins.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Cutting down the profit margin and offering discounts can actually drive higher sales.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The additional volume of sales derived from this strategy can results into: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Higher revenue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Cover the opportunity cost of offering high discounts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Customer delight and loyalty</a:t>
            </a:r>
          </a:p>
          <a:p>
            <a:pPr lvl="1"/>
            <a:endParaRPr lang="en-US" sz="2000" dirty="0" smtClean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93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9223695"/>
              </p:ext>
            </p:extLst>
          </p:nvPr>
        </p:nvGraphicFramePr>
        <p:xfrm>
          <a:off x="228600" y="152400"/>
          <a:ext cx="6629400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192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944609"/>
              </p:ext>
            </p:extLst>
          </p:nvPr>
        </p:nvGraphicFramePr>
        <p:xfrm>
          <a:off x="152400" y="152400"/>
          <a:ext cx="7162800" cy="60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423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2333288"/>
              </p:ext>
            </p:extLst>
          </p:nvPr>
        </p:nvGraphicFramePr>
        <p:xfrm>
          <a:off x="152400" y="76200"/>
          <a:ext cx="6781800" cy="647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921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026826"/>
              </p:ext>
            </p:extLst>
          </p:nvPr>
        </p:nvGraphicFramePr>
        <p:xfrm>
          <a:off x="152400" y="152400"/>
          <a:ext cx="6934200" cy="624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526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Recommendations for popular SKU by </a:t>
            </a:r>
            <a:r>
              <a:rPr lang="en-US" dirty="0" smtClean="0"/>
              <a:t>top 3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Different states may have different choice of jewelry depending on the lifestyle, culture and local trends.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We can determine the popular SKU for individual states and plan our promotions accordingly.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Popular SKU must be stocked in sufficient quantities so that we don’t face stock-out problems.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Product bundling strategy can be used to bundle the lesser popular SKU with the more popular ones where the customer can buy the products for a lesser amount as compared to sum of individual products.</a:t>
            </a:r>
          </a:p>
          <a:p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3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109688"/>
              </p:ext>
            </p:extLst>
          </p:nvPr>
        </p:nvGraphicFramePr>
        <p:xfrm>
          <a:off x="228600" y="228600"/>
          <a:ext cx="68580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963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4559477"/>
              </p:ext>
            </p:extLst>
          </p:nvPr>
        </p:nvGraphicFramePr>
        <p:xfrm>
          <a:off x="228600" y="228600"/>
          <a:ext cx="6781800" cy="624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940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3609591"/>
              </p:ext>
            </p:extLst>
          </p:nvPr>
        </p:nvGraphicFramePr>
        <p:xfrm>
          <a:off x="228600" y="152400"/>
          <a:ext cx="6858000" cy="617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57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368486"/>
                </a:solidFill>
              </a:rP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Introduction</a:t>
            </a:r>
          </a:p>
          <a:p>
            <a:r>
              <a:rPr lang="en-US" sz="2400" dirty="0" smtClean="0"/>
              <a:t>Solution Design</a:t>
            </a:r>
          </a:p>
          <a:p>
            <a:r>
              <a:rPr lang="en-US" sz="2400" dirty="0" smtClean="0"/>
              <a:t>Order Level Data</a:t>
            </a:r>
          </a:p>
          <a:p>
            <a:r>
              <a:rPr lang="en-US" sz="2400" dirty="0" smtClean="0"/>
              <a:t>Cart Level Data</a:t>
            </a:r>
          </a:p>
          <a:p>
            <a:r>
              <a:rPr lang="en-US" sz="2400" dirty="0" smtClean="0"/>
              <a:t>SKU Analysis with various factors</a:t>
            </a:r>
          </a:p>
          <a:p>
            <a:r>
              <a:rPr lang="en-US" sz="2400" dirty="0" smtClean="0"/>
              <a:t>Revenue/Profit analysis</a:t>
            </a:r>
          </a:p>
          <a:p>
            <a:r>
              <a:rPr lang="en-US" sz="2400" dirty="0" smtClean="0"/>
              <a:t>Cart Size Analysis</a:t>
            </a:r>
          </a:p>
          <a:p>
            <a:r>
              <a:rPr lang="en-US" sz="2400" dirty="0" smtClean="0"/>
              <a:t>Linear Regression model in 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377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856824"/>
              </p:ext>
            </p:extLst>
          </p:nvPr>
        </p:nvGraphicFramePr>
        <p:xfrm>
          <a:off x="152400" y="152400"/>
          <a:ext cx="7086600" cy="601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397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Recommendation on SKU sold by different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We can determine the customer behavior by analyzing the differences in top selling SKU by channel of sales.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Channels must be equipped with sufficient inventory to avoid stock-out problems.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Separate promotional strategy for every </a:t>
            </a:r>
            <a:r>
              <a:rPr lang="en-US" sz="2000" dirty="0">
                <a:solidFill>
                  <a:schemeClr val="tx2"/>
                </a:solidFill>
              </a:rPr>
              <a:t>c</a:t>
            </a:r>
            <a:r>
              <a:rPr lang="en-US" sz="2000" dirty="0" smtClean="0">
                <a:solidFill>
                  <a:schemeClr val="tx2"/>
                </a:solidFill>
              </a:rPr>
              <a:t>hannel targeted on individual segment of customers can be formulated.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Strategies for Channel efficiency, cost reduction and resource optimization can be built.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7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2916909"/>
              </p:ext>
            </p:extLst>
          </p:nvPr>
        </p:nvGraphicFramePr>
        <p:xfrm>
          <a:off x="0" y="1066800"/>
          <a:ext cx="9019309" cy="579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6447501" cy="9144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rgbClr val="368486"/>
                </a:solidFill>
              </a:rPr>
              <a:t>Revenue/Profit/Avg. Discount by DATE</a:t>
            </a:r>
            <a:endParaRPr lang="en-US" b="1" dirty="0">
              <a:solidFill>
                <a:srgbClr val="3684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01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 smtClean="0"/>
              <a:t>Interpretation and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438400"/>
            <a:ext cx="6447501" cy="3602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We can see from the graph that offering huge discounts drive the higher sales.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As opposed to the popular intuition that offering huge discount will reduce the profitability, the graph shows that by offering huge discount (from 40% to 60% ) on 7 May the revenue and profit both go up by 100%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This is primarily due to the higher sales achieved by offering great discounts.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97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7221687"/>
              </p:ext>
            </p:extLst>
          </p:nvPr>
        </p:nvGraphicFramePr>
        <p:xfrm>
          <a:off x="0" y="1143000"/>
          <a:ext cx="90678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6447501" cy="9144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rgbClr val="368486"/>
                </a:solidFill>
              </a:rPr>
              <a:t>Revenue/Profit/#Orders  by HOUR of the Day</a:t>
            </a:r>
            <a:endParaRPr lang="en-US" b="1" dirty="0">
              <a:solidFill>
                <a:srgbClr val="3684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30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7315199" cy="13208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Interpretation and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438400"/>
            <a:ext cx="6447501" cy="3602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We can interpret from the graph that maximum orders are placed during the time intervals 12PM to 2 PM and 3PM to 5PM.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Third peak is achieved during the time interval 5PM to 7 PM.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We must ensure the channels of sales are properly functional at these times.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Increase in traffic on websites must not reduce the efficiency and speed.</a:t>
            </a: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56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3723734"/>
              </p:ext>
            </p:extLst>
          </p:nvPr>
        </p:nvGraphicFramePr>
        <p:xfrm>
          <a:off x="0" y="1219200"/>
          <a:ext cx="91440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6447501" cy="9144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rgbClr val="368486"/>
                </a:solidFill>
              </a:rPr>
              <a:t>Avg. Discount/#Orders  by Sales Channels</a:t>
            </a:r>
            <a:endParaRPr lang="en-US" b="1" dirty="0">
              <a:solidFill>
                <a:srgbClr val="3684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21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Interpretation and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Channel5 is driving the maximum sales in terms of orders placed followed by Channel 1 and Channel 10.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If we look at the average discount being offered across various channels 11,12 and 6 are offering average discount equivalent to the top performing channels but they are driving very low sales.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Further analysis is required to determine the reasons and how we can improve these channels and drive higher sales.</a:t>
            </a:r>
          </a:p>
        </p:txBody>
      </p:sp>
    </p:spTree>
    <p:extLst>
      <p:ext uri="{BB962C8B-B14F-4D97-AF65-F5344CB8AC3E}">
        <p14:creationId xmlns:p14="http://schemas.microsoft.com/office/powerpoint/2010/main" val="301478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3741241"/>
              </p:ext>
            </p:extLst>
          </p:nvPr>
        </p:nvGraphicFramePr>
        <p:xfrm>
          <a:off x="228600" y="304800"/>
          <a:ext cx="8153400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130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rgbClr val="368486"/>
                </a:solidFill>
              </a:rPr>
              <a:t>Very High Cart Size for Channel 12 in Delhi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165" y="2652710"/>
            <a:ext cx="9192092" cy="4205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466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368486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1600200"/>
            <a:ext cx="6781800" cy="444116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The data given consists of total 7787 rows and 12 columns.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Columns: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</a:rPr>
              <a:t>Order Date (Date and Time)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</a:rPr>
              <a:t>Order Number (Order ID) 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</a:rPr>
              <a:t>SKU Code (Product ID)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</a:rPr>
              <a:t>Product Gender 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</a:rPr>
              <a:t>Quantity Ordered 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</a:rPr>
              <a:t>Cost (Cost per Unit)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</a:rPr>
              <a:t>MRP (MRP per Unit)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</a:rPr>
              <a:t>State 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</a:rPr>
              <a:t>Country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</a:rPr>
              <a:t>Order Total 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</a:rPr>
              <a:t>Channel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00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Interpretation and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We can see that the orders placed through Channel12  in Delhi are having exceptionally high cart size as compared to other channels and states.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Further analysis is required to determine the reasons behind this observation.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We can follow the same strategy used in this combination of channel and state to drive higher cart size for orders placed in other channels and states.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1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6447501" cy="13208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rgbClr val="368486"/>
                </a:solidFill>
              </a:rPr>
              <a:t>Avg. Profit /Avg. </a:t>
            </a:r>
            <a:r>
              <a:rPr lang="en-US" sz="4400" dirty="0" smtClean="0">
                <a:solidFill>
                  <a:srgbClr val="368486"/>
                </a:solidFill>
              </a:rPr>
              <a:t>Discount </a:t>
            </a:r>
            <a:r>
              <a:rPr lang="en-US" sz="4400" dirty="0">
                <a:solidFill>
                  <a:srgbClr val="368486"/>
                </a:solidFill>
              </a:rPr>
              <a:t>V/S Cart Size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171440"/>
              </p:ext>
            </p:extLst>
          </p:nvPr>
        </p:nvGraphicFramePr>
        <p:xfrm>
          <a:off x="0" y="2057400"/>
          <a:ext cx="9143999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466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Interpretation and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Data doesn’t exist for cart size 12, 13, 21 and 23.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 Average profit increases exponentially as the cart size of the orders increase.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It is evident from the graph that for orders of higher cart size increase in average discounts can decrease the profitability to an extent.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Similarly decrease in average discounts at higher cart size can shoot up the profits to a great extent.</a:t>
            </a: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69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Regression to determine the revenue and the factors behind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In order to run a linear regression we have used the cart level data.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Observations with negative and zero revenue has been removed from the dataset.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Observations with negative profitability have been removed from the dataset.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Observations having null values in states have been removed from the dataset.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Observation having Country other than Indian have been removed from the dataset as they are very few in number and insufficient to influence the model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99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Building the linear regression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828800"/>
            <a:ext cx="6447501" cy="4212563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Using Revenue (Order Total) as the dependent variable.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Using Hours, Cart Size, Total Cost, Listed Price, State, Channel, Discount and Profit as the independent variables.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Removing multicollinearity of the variables by removing variables one by one which have VIF &gt;2.5 (Variance Inflation Factor) 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Dividing the dataset into </a:t>
            </a:r>
            <a:r>
              <a:rPr lang="en-US" sz="2000" dirty="0" err="1" smtClean="0">
                <a:solidFill>
                  <a:schemeClr val="tx2"/>
                </a:solidFill>
              </a:rPr>
              <a:t>Train_Data</a:t>
            </a:r>
            <a:r>
              <a:rPr lang="en-US" sz="2000" dirty="0" smtClean="0">
                <a:solidFill>
                  <a:schemeClr val="tx2"/>
                </a:solidFill>
              </a:rPr>
              <a:t> and Test _Data in the ratio 7:3 respectively.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Running the model on Train Data and evaluating the model on </a:t>
            </a:r>
            <a:r>
              <a:rPr lang="en-US" sz="2000" dirty="0" err="1" smtClean="0">
                <a:solidFill>
                  <a:schemeClr val="tx2"/>
                </a:solidFill>
              </a:rPr>
              <a:t>Test_data</a:t>
            </a:r>
            <a:r>
              <a:rPr lang="en-US" sz="2000" dirty="0" smtClean="0">
                <a:solidFill>
                  <a:schemeClr val="tx2"/>
                </a:solidFill>
              </a:rPr>
              <a:t>.</a:t>
            </a:r>
          </a:p>
          <a:p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5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73"/>
            <a:ext cx="8100742" cy="6838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95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" y="1876425"/>
            <a:ext cx="9088076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733800"/>
            <a:ext cx="9130145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4962"/>
            <a:ext cx="9130144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146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5765467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85912"/>
            <a:ext cx="8373030" cy="298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55" y="4567636"/>
            <a:ext cx="6234545" cy="18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4755890"/>
            <a:ext cx="6324601" cy="1644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15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450029"/>
            <a:ext cx="6447501" cy="3880773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Regression Equation: -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Revenue = -107.7 + (-1.96)*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hours + 113.6*</a:t>
            </a:r>
            <a:r>
              <a:rPr lang="en-US" b="1" dirty="0" err="1" smtClean="0">
                <a:solidFill>
                  <a:schemeClr val="tx2"/>
                </a:solidFill>
              </a:rPr>
              <a:t>Cart_Size</a:t>
            </a:r>
            <a:r>
              <a:rPr lang="en-US" b="1" dirty="0" smtClean="0">
                <a:solidFill>
                  <a:schemeClr val="tx2"/>
                </a:solidFill>
              </a:rPr>
              <a:t> + 1.21*</a:t>
            </a:r>
            <a:r>
              <a:rPr lang="en-US" b="1" dirty="0" err="1" smtClean="0">
                <a:solidFill>
                  <a:schemeClr val="tx2"/>
                </a:solidFill>
              </a:rPr>
              <a:t>Total_Cost</a:t>
            </a:r>
            <a:r>
              <a:rPr lang="en-US" b="1" dirty="0" smtClean="0">
                <a:solidFill>
                  <a:schemeClr val="tx2"/>
                </a:solidFill>
              </a:rPr>
              <a:t>  + 691.2*(</a:t>
            </a:r>
            <a:r>
              <a:rPr lang="en-US" b="1" dirty="0" err="1" smtClean="0">
                <a:solidFill>
                  <a:schemeClr val="tx2"/>
                </a:solidFill>
              </a:rPr>
              <a:t>State_Dadar&amp;NagarHaweli</a:t>
            </a:r>
            <a:r>
              <a:rPr lang="en-US" b="1" dirty="0" smtClean="0">
                <a:solidFill>
                  <a:schemeClr val="tx2"/>
                </a:solidFill>
              </a:rPr>
              <a:t>) +   (-273.8)*Discount 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Where baseline state = Andaman &amp; Nicobar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Discount is measured with a baseline of 1 so we will divide the coefficient by 100 to measure the increase of 1 % in discount.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791200" cy="226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28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Interpretation of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600200"/>
            <a:ext cx="6447501" cy="4441163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Keeping all other factors constant, a unit increase in hours (0-24) will lead to a reduction of 1.96 units in the revenue.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Keeping all other factors constant, a</a:t>
            </a:r>
            <a:r>
              <a:rPr lang="en-US" sz="2000" dirty="0" smtClean="0">
                <a:solidFill>
                  <a:schemeClr val="tx2"/>
                </a:solidFill>
              </a:rPr>
              <a:t> unit increase in Cart Size will lead to an increase of 113.6 units in the revenue.</a:t>
            </a:r>
          </a:p>
          <a:p>
            <a:r>
              <a:rPr lang="en-US" sz="2000" dirty="0">
                <a:solidFill>
                  <a:schemeClr val="tx2"/>
                </a:solidFill>
              </a:rPr>
              <a:t>Keeping all other factors constant, a </a:t>
            </a:r>
            <a:r>
              <a:rPr lang="en-US" sz="2000" dirty="0" smtClean="0">
                <a:solidFill>
                  <a:schemeClr val="tx2"/>
                </a:solidFill>
              </a:rPr>
              <a:t>unit increase in Total Cost will lead to an increase of  1.21 units in the revenue.</a:t>
            </a:r>
          </a:p>
          <a:p>
            <a:r>
              <a:rPr lang="en-US" sz="2000" dirty="0">
                <a:solidFill>
                  <a:schemeClr val="tx2"/>
                </a:solidFill>
              </a:rPr>
              <a:t>Keeping all other factors constant, </a:t>
            </a:r>
            <a:r>
              <a:rPr lang="en-US" sz="2000" dirty="0" smtClean="0">
                <a:solidFill>
                  <a:schemeClr val="tx2"/>
                </a:solidFill>
              </a:rPr>
              <a:t>if the state of the customer changes from Andaman &amp; Nicobar to </a:t>
            </a:r>
            <a:r>
              <a:rPr lang="en-US" sz="2000" dirty="0" err="1" smtClean="0">
                <a:solidFill>
                  <a:schemeClr val="tx2"/>
                </a:solidFill>
              </a:rPr>
              <a:t>Dadar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&amp; Nagar </a:t>
            </a:r>
            <a:r>
              <a:rPr lang="en-US" sz="2000" dirty="0" err="1">
                <a:solidFill>
                  <a:schemeClr val="tx2"/>
                </a:solidFill>
              </a:rPr>
              <a:t>H</a:t>
            </a:r>
            <a:r>
              <a:rPr lang="en-US" sz="2000" dirty="0" err="1" smtClean="0">
                <a:solidFill>
                  <a:schemeClr val="tx2"/>
                </a:solidFill>
              </a:rPr>
              <a:t>aweli</a:t>
            </a:r>
            <a:r>
              <a:rPr lang="en-US" sz="2000" dirty="0" smtClean="0">
                <a:solidFill>
                  <a:schemeClr val="tx2"/>
                </a:solidFill>
              </a:rPr>
              <a:t> then it leads to an increase of 691 units in the revenue.</a:t>
            </a:r>
          </a:p>
          <a:p>
            <a:r>
              <a:rPr lang="en-US" sz="2000" dirty="0">
                <a:solidFill>
                  <a:schemeClr val="tx2"/>
                </a:solidFill>
              </a:rPr>
              <a:t>Keeping all other factors constant, </a:t>
            </a:r>
            <a:r>
              <a:rPr lang="en-US" sz="2000" dirty="0" smtClean="0">
                <a:solidFill>
                  <a:schemeClr val="tx2"/>
                </a:solidFill>
              </a:rPr>
              <a:t>a unit increase in discount percent will lead to a decrease of 2.73 units in the revenue.</a:t>
            </a: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52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368486"/>
                </a:solidFill>
              </a:rPr>
              <a:t>Solution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905000"/>
            <a:ext cx="6447501" cy="41363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Analysis of the data has been divided in two parts:-</a:t>
            </a: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1) Order Level data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It is the original form of data in which every order is treated as an individual source of information.</a:t>
            </a: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2) Cart Level Data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It is a modified form of original data where we have combined all orders belonging to a single customer having same Order Number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50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7086600" cy="5050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 smtClean="0"/>
              <a:t>Thank You</a:t>
            </a:r>
          </a:p>
          <a:p>
            <a:pPr marL="0" indent="0" algn="ctr">
              <a:buNone/>
            </a:pPr>
            <a:r>
              <a:rPr lang="en-US" sz="5400" b="1" dirty="0" smtClean="0"/>
              <a:t>and </a:t>
            </a:r>
          </a:p>
          <a:p>
            <a:pPr marL="0" indent="0" algn="ctr">
              <a:buNone/>
            </a:pPr>
            <a:r>
              <a:rPr lang="en-US" sz="5400" b="1" dirty="0" smtClean="0"/>
              <a:t>Have a Nice Day!!!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4590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368486"/>
                </a:solidFill>
              </a:rPr>
              <a:t>Order Level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u="sng" dirty="0" smtClean="0">
                <a:solidFill>
                  <a:schemeClr val="tx2"/>
                </a:solidFill>
              </a:rPr>
              <a:t>New Variable Introduced:</a:t>
            </a:r>
            <a:r>
              <a:rPr lang="en-US" sz="2000" dirty="0" smtClean="0">
                <a:solidFill>
                  <a:schemeClr val="tx2"/>
                </a:solidFill>
              </a:rPr>
              <a:t> Profit Margin</a:t>
            </a: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Profit Margin = MRP-Cost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Higher average profit margin for a SKU can yield higher revenues and can be sold on higher discounts. </a:t>
            </a: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Mainly focusses on the individual SKU Codes and their analysis across various factors like Gender, State, Sales Channel and Profit Margin</a:t>
            </a:r>
          </a:p>
          <a:p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86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368486"/>
                </a:solidFill>
              </a:rPr>
              <a:t>Cart Level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7162799" cy="4419600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Combining all orders for a customer having same Order ID</a:t>
            </a:r>
          </a:p>
          <a:p>
            <a:r>
              <a:rPr lang="en-US" sz="2000" b="1" u="sng" dirty="0" smtClean="0">
                <a:solidFill>
                  <a:schemeClr val="tx2"/>
                </a:solidFill>
              </a:rPr>
              <a:t>Variables Modified </a:t>
            </a:r>
            <a:r>
              <a:rPr lang="en-US" sz="2000" dirty="0" smtClean="0">
                <a:solidFill>
                  <a:schemeClr val="tx2"/>
                </a:solidFill>
              </a:rPr>
              <a:t>: Cost , MRP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Total Cost = Sum(Cost * Quantity) (Total cost of a cart)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Listed Price = Sum(MRP * Quantity) (Total MRP of a cart)</a:t>
            </a:r>
          </a:p>
          <a:p>
            <a:r>
              <a:rPr lang="en-US" sz="2000" b="1" u="sng" dirty="0" smtClean="0">
                <a:solidFill>
                  <a:schemeClr val="tx2"/>
                </a:solidFill>
              </a:rPr>
              <a:t>New </a:t>
            </a:r>
            <a:r>
              <a:rPr lang="en-US" sz="2000" b="1" u="sng" dirty="0">
                <a:solidFill>
                  <a:schemeClr val="tx2"/>
                </a:solidFill>
              </a:rPr>
              <a:t>Variable Introduced</a:t>
            </a:r>
            <a:r>
              <a:rPr lang="en-US" sz="2000" b="1" u="sng" dirty="0" smtClean="0">
                <a:solidFill>
                  <a:schemeClr val="tx2"/>
                </a:solidFill>
              </a:rPr>
              <a:t>:</a:t>
            </a:r>
            <a:r>
              <a:rPr lang="en-US" sz="2000" dirty="0" smtClean="0">
                <a:solidFill>
                  <a:schemeClr val="tx2"/>
                </a:solidFill>
              </a:rPr>
              <a:t> Cart Size, Discount and Profit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Cart Size = Sum(Quantity Ordered)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Discount = Listed Price – Revenue(Order Total)</a:t>
            </a: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Profit = Revenue – Total Cost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Mainly focusses on </a:t>
            </a:r>
            <a:r>
              <a:rPr lang="en-US" sz="2000" dirty="0" smtClean="0">
                <a:solidFill>
                  <a:schemeClr val="tx2"/>
                </a:solidFill>
              </a:rPr>
              <a:t>Revenue and Profit and </a:t>
            </a:r>
            <a:r>
              <a:rPr lang="en-US" sz="2000" dirty="0">
                <a:solidFill>
                  <a:schemeClr val="tx2"/>
                </a:solidFill>
              </a:rPr>
              <a:t>their analysis across various factors like </a:t>
            </a:r>
            <a:r>
              <a:rPr lang="en-US" sz="2000" dirty="0" smtClean="0">
                <a:solidFill>
                  <a:schemeClr val="tx2"/>
                </a:solidFill>
              </a:rPr>
              <a:t>Date of the Month, Hour of the Day, State ,Sales Channel and Cart Size</a:t>
            </a:r>
            <a:endParaRPr lang="en-US" sz="2000" dirty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043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1131791"/>
              </p:ext>
            </p:extLst>
          </p:nvPr>
        </p:nvGraphicFramePr>
        <p:xfrm>
          <a:off x="76200" y="152400"/>
          <a:ext cx="7987145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344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5336328"/>
              </p:ext>
            </p:extLst>
          </p:nvPr>
        </p:nvGraphicFramePr>
        <p:xfrm>
          <a:off x="152400" y="304800"/>
          <a:ext cx="7924800" cy="60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186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Recommendations for SKU by Gender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We can determine the popular SKU among men and women to decide on our promotional strategies.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By determining the popular trends we can target the masses using celebrity endorsements.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Popular products can be showcased in advertisements on online as well as offline channels of promotion.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We can segment our customers on demographic variables and recommend the products to them on our website.</a:t>
            </a:r>
          </a:p>
          <a:p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16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6">
      <a:dk1>
        <a:srgbClr val="678F7D"/>
      </a:dk1>
      <a:lt1>
        <a:sysClr val="window" lastClr="FFFFFF"/>
      </a:lt1>
      <a:dk2>
        <a:srgbClr val="666666"/>
      </a:dk2>
      <a:lt2>
        <a:srgbClr val="D2D2D2"/>
      </a:lt2>
      <a:accent1>
        <a:srgbClr val="25D1A8"/>
      </a:accent1>
      <a:accent2>
        <a:srgbClr val="47AF9E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</TotalTime>
  <Words>1360</Words>
  <Application>Microsoft Office PowerPoint</Application>
  <PresentationFormat>On-screen Show (4:3)</PresentationFormat>
  <Paragraphs>140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Facet</vt:lpstr>
      <vt:lpstr>Analysis of E-Commerce Order Data</vt:lpstr>
      <vt:lpstr>Roadmap</vt:lpstr>
      <vt:lpstr>Introduction</vt:lpstr>
      <vt:lpstr>Solution Design</vt:lpstr>
      <vt:lpstr>Order Level Data</vt:lpstr>
      <vt:lpstr>Cart Level Data</vt:lpstr>
      <vt:lpstr>PowerPoint Presentation</vt:lpstr>
      <vt:lpstr>PowerPoint Presentation</vt:lpstr>
      <vt:lpstr>Recommendations for SKU by Gender</vt:lpstr>
      <vt:lpstr>PowerPoint Presentation</vt:lpstr>
      <vt:lpstr>Recommendations for Discount on particular SKU</vt:lpstr>
      <vt:lpstr>PowerPoint Presentation</vt:lpstr>
      <vt:lpstr>PowerPoint Presentation</vt:lpstr>
      <vt:lpstr>PowerPoint Presentation</vt:lpstr>
      <vt:lpstr>PowerPoint Presentation</vt:lpstr>
      <vt:lpstr>Recommendations for popular SKU by top 3 States</vt:lpstr>
      <vt:lpstr>PowerPoint Presentation</vt:lpstr>
      <vt:lpstr>PowerPoint Presentation</vt:lpstr>
      <vt:lpstr>PowerPoint Presentation</vt:lpstr>
      <vt:lpstr>PowerPoint Presentation</vt:lpstr>
      <vt:lpstr>Recommendation on SKU sold by different channels</vt:lpstr>
      <vt:lpstr>Revenue/Profit/Avg. Discount by DATE</vt:lpstr>
      <vt:lpstr>Interpretation and Recommendations</vt:lpstr>
      <vt:lpstr>Revenue/Profit/#Orders  by HOUR of the Day</vt:lpstr>
      <vt:lpstr>Interpretation and Recommendations</vt:lpstr>
      <vt:lpstr>Avg. Discount/#Orders  by Sales Channels</vt:lpstr>
      <vt:lpstr>Interpretation and Recommendations</vt:lpstr>
      <vt:lpstr>PowerPoint Presentation</vt:lpstr>
      <vt:lpstr>Very High Cart Size for Channel 12 in Delhi</vt:lpstr>
      <vt:lpstr>Interpretation and Recommendations</vt:lpstr>
      <vt:lpstr>Avg. Profit /Avg. Discount V/S Cart Size</vt:lpstr>
      <vt:lpstr>Interpretation and Recommendations</vt:lpstr>
      <vt:lpstr>Linear Regression to determine the revenue and the factors behind it</vt:lpstr>
      <vt:lpstr>Building the linear regression model</vt:lpstr>
      <vt:lpstr>PowerPoint Presentation</vt:lpstr>
      <vt:lpstr>PowerPoint Presentation</vt:lpstr>
      <vt:lpstr>PowerPoint Presentation</vt:lpstr>
      <vt:lpstr>PowerPoint Presentation</vt:lpstr>
      <vt:lpstr>Interpretation of the Model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57</cp:revision>
  <dcterms:created xsi:type="dcterms:W3CDTF">2017-06-21T03:22:31Z</dcterms:created>
  <dcterms:modified xsi:type="dcterms:W3CDTF">2017-07-18T00:19:46Z</dcterms:modified>
</cp:coreProperties>
</file>