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P" initials="I" lastIdx="1" clrIdx="0">
    <p:extLst>
      <p:ext uri="{19B8F6BF-5375-455C-9EA6-DF929625EA0E}">
        <p15:presenceInfo xmlns:p15="http://schemas.microsoft.com/office/powerpoint/2012/main" xmlns="" userId="IN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164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15D7986-1914-4161-AF29-73CC3435C0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4585-BE8D-42AA-B125-37A1DB78E3D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225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986-1914-4161-AF29-73CC3435C0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4585-BE8D-42AA-B125-37A1DB78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2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986-1914-4161-AF29-73CC3435C0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4585-BE8D-42AA-B125-37A1DB78E3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74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986-1914-4161-AF29-73CC3435C0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4585-BE8D-42AA-B125-37A1DB78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986-1914-4161-AF29-73CC3435C0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4585-BE8D-42AA-B125-37A1DB78E3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66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986-1914-4161-AF29-73CC3435C0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4585-BE8D-42AA-B125-37A1DB78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986-1914-4161-AF29-73CC3435C0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4585-BE8D-42AA-B125-37A1DB78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986-1914-4161-AF29-73CC3435C0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4585-BE8D-42AA-B125-37A1DB78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986-1914-4161-AF29-73CC3435C0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4585-BE8D-42AA-B125-37A1DB78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986-1914-4161-AF29-73CC3435C0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4585-BE8D-42AA-B125-37A1DB78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986-1914-4161-AF29-73CC3435C0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4585-BE8D-42AA-B125-37A1DB78E3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5D7986-1914-4161-AF29-73CC3435C0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D24585-BE8D-42AA-B125-37A1DB78E3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49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903AF-E3C9-4361-B17F-FBCA6F00B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4086" y="4960137"/>
            <a:ext cx="8513685" cy="1463040"/>
          </a:xfrm>
        </p:spPr>
        <p:txBody>
          <a:bodyPr>
            <a:normAutofit/>
          </a:bodyPr>
          <a:lstStyle/>
          <a:p>
            <a:r>
              <a:rPr lang="en-US" sz="4000" dirty="0"/>
              <a:t>Automating Interface Control in Extractor/Stripper in Solvent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E71599-B28F-4B91-822B-0FF7D71A9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6"/>
            <a:ext cx="3581400" cy="170699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Project By:</a:t>
            </a:r>
          </a:p>
          <a:p>
            <a:r>
              <a:rPr lang="en-US" sz="1600" dirty="0"/>
              <a:t>  Yash Manohar Agarwal – BITS </a:t>
            </a:r>
            <a:r>
              <a:rPr lang="en-US" sz="1600" dirty="0" err="1"/>
              <a:t>Pilani</a:t>
            </a:r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Diganta</a:t>
            </a:r>
            <a:r>
              <a:rPr lang="en-US" sz="1600" dirty="0"/>
              <a:t> Das – NIT Agartala</a:t>
            </a:r>
          </a:p>
          <a:p>
            <a:endParaRPr lang="en-US" sz="1600" dirty="0"/>
          </a:p>
          <a:p>
            <a:r>
              <a:rPr lang="en-US" sz="1600" dirty="0"/>
              <a:t>Guided By:</a:t>
            </a:r>
          </a:p>
          <a:p>
            <a:r>
              <a:rPr lang="en-US" sz="1600" dirty="0"/>
              <a:t>  Smt. Jyoti Diwan</a:t>
            </a:r>
          </a:p>
          <a:p>
            <a:r>
              <a:rPr lang="en-US" sz="1600" dirty="0"/>
              <a:t>  Shri. Satheesh Kumar Pillai</a:t>
            </a:r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8AF1D35-BB12-43CA-BD6B-6CD9168F61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41" y="973138"/>
            <a:ext cx="1522915" cy="1554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62DD08-E1D1-4BBE-B303-D3E2FD70874E}"/>
              </a:ext>
            </a:extLst>
          </p:cNvPr>
          <p:cNvSpPr txBox="1"/>
          <p:nvPr/>
        </p:nvSpPr>
        <p:spPr>
          <a:xfrm>
            <a:off x="3722192" y="2616716"/>
            <a:ext cx="47476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</a:rPr>
              <a:t>Government of India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</a:rPr>
              <a:t>Waste Management Division (WMD)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</a:rPr>
              <a:t>Waste Immobilization Plant (WIP)</a:t>
            </a:r>
          </a:p>
          <a:p>
            <a:pPr algn="ctr"/>
            <a:r>
              <a:rPr lang="en-US" sz="1700" b="1" dirty="0" err="1">
                <a:solidFill>
                  <a:schemeClr val="bg1"/>
                </a:solidFill>
              </a:rPr>
              <a:t>Trombay</a:t>
            </a:r>
            <a:r>
              <a:rPr lang="en-US" sz="1700" b="1" dirty="0">
                <a:solidFill>
                  <a:schemeClr val="bg1"/>
                </a:solidFill>
              </a:rPr>
              <a:t>, Mumbai - 400085</a:t>
            </a:r>
          </a:p>
        </p:txBody>
      </p:sp>
    </p:spTree>
    <p:extLst>
      <p:ext uri="{BB962C8B-B14F-4D97-AF65-F5344CB8AC3E}">
        <p14:creationId xmlns:p14="http://schemas.microsoft.com/office/powerpoint/2010/main" val="9022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465928D-9FCC-445F-9B36-FD3ECC553942}"/>
              </a:ext>
            </a:extLst>
          </p:cNvPr>
          <p:cNvSpPr/>
          <p:nvPr/>
        </p:nvSpPr>
        <p:spPr>
          <a:xfrm>
            <a:off x="3999342" y="5176980"/>
            <a:ext cx="1311563" cy="58651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8A5E9AC-D38B-42A8-84A0-81E606F5FF71}"/>
              </a:ext>
            </a:extLst>
          </p:cNvPr>
          <p:cNvSpPr/>
          <p:nvPr/>
        </p:nvSpPr>
        <p:spPr>
          <a:xfrm>
            <a:off x="7352142" y="4599708"/>
            <a:ext cx="2872509" cy="116378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91C69AD-F07E-47E6-9AD9-212188BE8328}"/>
              </a:ext>
            </a:extLst>
          </p:cNvPr>
          <p:cNvSpPr/>
          <p:nvPr/>
        </p:nvSpPr>
        <p:spPr>
          <a:xfrm>
            <a:off x="3999342" y="4775201"/>
            <a:ext cx="1311563" cy="4017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7B47E51-4EBA-434B-B090-A91962E1E15A}"/>
              </a:ext>
            </a:extLst>
          </p:cNvPr>
          <p:cNvCxnSpPr>
            <a:cxnSpLocks/>
          </p:cNvCxnSpPr>
          <p:nvPr/>
        </p:nvCxnSpPr>
        <p:spPr>
          <a:xfrm flipH="1">
            <a:off x="4645886" y="5504873"/>
            <a:ext cx="2706254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F162E1A-A1DF-4634-9E76-F103C1DEFE88}"/>
              </a:ext>
            </a:extLst>
          </p:cNvPr>
          <p:cNvCxnSpPr>
            <a:cxnSpLocks/>
            <a:stCxn id="69" idx="0"/>
          </p:cNvCxnSpPr>
          <p:nvPr/>
        </p:nvCxnSpPr>
        <p:spPr>
          <a:xfrm>
            <a:off x="4655124" y="5176980"/>
            <a:ext cx="0" cy="318657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2BC8FC1-AC6A-4E7C-A47F-7B3A8D7F19E3}"/>
              </a:ext>
            </a:extLst>
          </p:cNvPr>
          <p:cNvCxnSpPr>
            <a:cxnSpLocks/>
          </p:cNvCxnSpPr>
          <p:nvPr/>
        </p:nvCxnSpPr>
        <p:spPr>
          <a:xfrm flipH="1">
            <a:off x="4655123" y="1754909"/>
            <a:ext cx="3" cy="335741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95149B9-45F6-46B9-8388-4A614BF4FD6E}"/>
              </a:ext>
            </a:extLst>
          </p:cNvPr>
          <p:cNvCxnSpPr>
            <a:cxnSpLocks/>
          </p:cNvCxnSpPr>
          <p:nvPr/>
        </p:nvCxnSpPr>
        <p:spPr>
          <a:xfrm flipH="1">
            <a:off x="3482105" y="1754909"/>
            <a:ext cx="117301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AE4D855D-E928-4D01-8439-79EA9B96F0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64" y="1263232"/>
            <a:ext cx="636831" cy="636831"/>
          </a:xfrm>
          <a:prstGeom prst="rect">
            <a:avLst/>
          </a:prstGeom>
          <a:noFill/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54ECE89F-D3FA-4480-983F-0A1CEDFC05C3}"/>
              </a:ext>
            </a:extLst>
          </p:cNvPr>
          <p:cNvCxnSpPr>
            <a:cxnSpLocks/>
          </p:cNvCxnSpPr>
          <p:nvPr/>
        </p:nvCxnSpPr>
        <p:spPr>
          <a:xfrm>
            <a:off x="1080650" y="2650836"/>
            <a:ext cx="10113818" cy="0"/>
          </a:xfrm>
          <a:prstGeom prst="line">
            <a:avLst/>
          </a:prstGeom>
          <a:ln w="1651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6EA3F100-7B10-49CE-A73E-33D6E30BC92A}"/>
              </a:ext>
            </a:extLst>
          </p:cNvPr>
          <p:cNvCxnSpPr>
            <a:cxnSpLocks/>
          </p:cNvCxnSpPr>
          <p:nvPr/>
        </p:nvCxnSpPr>
        <p:spPr>
          <a:xfrm>
            <a:off x="1089885" y="6336143"/>
            <a:ext cx="10113818" cy="0"/>
          </a:xfrm>
          <a:prstGeom prst="line">
            <a:avLst/>
          </a:prstGeom>
          <a:ln w="1651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43966697-A303-4FA6-9835-49C221BC6D77}"/>
              </a:ext>
            </a:extLst>
          </p:cNvPr>
          <p:cNvCxnSpPr>
            <a:cxnSpLocks/>
          </p:cNvCxnSpPr>
          <p:nvPr/>
        </p:nvCxnSpPr>
        <p:spPr>
          <a:xfrm flipH="1">
            <a:off x="11203703" y="2650836"/>
            <a:ext cx="1" cy="3685308"/>
          </a:xfrm>
          <a:prstGeom prst="line">
            <a:avLst/>
          </a:prstGeom>
          <a:ln w="1651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91C9FED7-367D-4E21-8B03-7F6D584CD4E4}"/>
              </a:ext>
            </a:extLst>
          </p:cNvPr>
          <p:cNvCxnSpPr>
            <a:cxnSpLocks/>
          </p:cNvCxnSpPr>
          <p:nvPr/>
        </p:nvCxnSpPr>
        <p:spPr>
          <a:xfrm flipH="1">
            <a:off x="1052939" y="2650835"/>
            <a:ext cx="1" cy="3685308"/>
          </a:xfrm>
          <a:prstGeom prst="line">
            <a:avLst/>
          </a:prstGeom>
          <a:ln w="1651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878156F-6566-4F63-B525-EEF4AC3A7D6E}"/>
              </a:ext>
            </a:extLst>
          </p:cNvPr>
          <p:cNvSpPr/>
          <p:nvPr/>
        </p:nvSpPr>
        <p:spPr>
          <a:xfrm>
            <a:off x="7352141" y="3953164"/>
            <a:ext cx="2872509" cy="6465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B1D19EDA-870D-4A46-8D8C-165B323FCB94}"/>
              </a:ext>
            </a:extLst>
          </p:cNvPr>
          <p:cNvSpPr/>
          <p:nvPr/>
        </p:nvSpPr>
        <p:spPr>
          <a:xfrm>
            <a:off x="7352140" y="3223490"/>
            <a:ext cx="2872509" cy="7296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8A4B01AF-8B11-41CF-98B2-75078BED0654}"/>
              </a:ext>
            </a:extLst>
          </p:cNvPr>
          <p:cNvCxnSpPr/>
          <p:nvPr/>
        </p:nvCxnSpPr>
        <p:spPr>
          <a:xfrm>
            <a:off x="7546105" y="3011055"/>
            <a:ext cx="0" cy="544945"/>
          </a:xfrm>
          <a:prstGeom prst="straightConnector1">
            <a:avLst/>
          </a:prstGeom>
          <a:ln w="1968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725345D6-8D4A-485E-88A8-4C3DD5272294}"/>
              </a:ext>
            </a:extLst>
          </p:cNvPr>
          <p:cNvCxnSpPr/>
          <p:nvPr/>
        </p:nvCxnSpPr>
        <p:spPr>
          <a:xfrm>
            <a:off x="9993741" y="3011055"/>
            <a:ext cx="0" cy="544945"/>
          </a:xfrm>
          <a:prstGeom prst="straightConnector1">
            <a:avLst/>
          </a:prstGeom>
          <a:ln w="1968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235EEE18-0250-459F-8CAE-99DCA7EC7B63}"/>
              </a:ext>
            </a:extLst>
          </p:cNvPr>
          <p:cNvCxnSpPr/>
          <p:nvPr/>
        </p:nvCxnSpPr>
        <p:spPr>
          <a:xfrm>
            <a:off x="6557814" y="3011055"/>
            <a:ext cx="98829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B771D00E-15F4-4912-B45E-39B2289EB5B5}"/>
              </a:ext>
            </a:extLst>
          </p:cNvPr>
          <p:cNvCxnSpPr/>
          <p:nvPr/>
        </p:nvCxnSpPr>
        <p:spPr>
          <a:xfrm>
            <a:off x="9993741" y="3024908"/>
            <a:ext cx="98829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6630027-FEA1-467F-8D60-7CE5825E805F}"/>
              </a:ext>
            </a:extLst>
          </p:cNvPr>
          <p:cNvSpPr txBox="1"/>
          <p:nvPr/>
        </p:nvSpPr>
        <p:spPr>
          <a:xfrm>
            <a:off x="5624942" y="2842785"/>
            <a:ext cx="106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Aqueous 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DEEBCE9-EF7E-40C9-8327-F7DCE127479C}"/>
              </a:ext>
            </a:extLst>
          </p:cNvPr>
          <p:cNvSpPr txBox="1"/>
          <p:nvPr/>
        </p:nvSpPr>
        <p:spPr>
          <a:xfrm>
            <a:off x="10113815" y="2966513"/>
            <a:ext cx="1089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Organic 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3BFE8C51-2BC6-4715-A4A4-518B5AB0D81A}"/>
                  </a:ext>
                </a:extLst>
              </p:cNvPr>
              <p:cNvSpPr txBox="1"/>
              <p:nvPr/>
            </p:nvSpPr>
            <p:spPr>
              <a:xfrm>
                <a:off x="8183415" y="5027710"/>
                <a:ext cx="12099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/>
                    </a:solidFill>
                  </a:rPr>
                  <a:t>Aqeouas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BFE8C51-2BC6-4715-A4A4-518B5AB0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15" y="5027710"/>
                <a:ext cx="1209962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005" r="-1005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AF71C318-2978-4654-9707-927F65F08A8D}"/>
                  </a:ext>
                </a:extLst>
              </p:cNvPr>
              <p:cNvSpPr txBox="1"/>
              <p:nvPr/>
            </p:nvSpPr>
            <p:spPr>
              <a:xfrm>
                <a:off x="8183415" y="4122546"/>
                <a:ext cx="12469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90000"/>
                        <a:lumOff val="10000"/>
                      </a:schemeClr>
                    </a:solidFill>
                  </a:rPr>
                  <a:t>Organic (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90000"/>
                        <a:lumOff val="10000"/>
                      </a:schemeClr>
                    </a:solidFill>
                  </a:rPr>
                  <a:t>o)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F71C318-2978-4654-9707-927F65F08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15" y="4122546"/>
                <a:ext cx="1246905" cy="307777"/>
              </a:xfrm>
              <a:prstGeom prst="rect">
                <a:avLst/>
              </a:prstGeom>
              <a:blipFill>
                <a:blip r:embed="rId4"/>
                <a:stretch>
                  <a:fillRect l="-146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9E4BE91-A1DA-46CE-B8DE-5A2C01CEB47A}"/>
              </a:ext>
            </a:extLst>
          </p:cNvPr>
          <p:cNvSpPr txBox="1"/>
          <p:nvPr/>
        </p:nvSpPr>
        <p:spPr>
          <a:xfrm>
            <a:off x="4068614" y="467839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C3C7E4B-17AA-4138-84C4-A371CE410BB0}"/>
              </a:ext>
            </a:extLst>
          </p:cNvPr>
          <p:cNvSpPr txBox="1"/>
          <p:nvPr/>
        </p:nvSpPr>
        <p:spPr>
          <a:xfrm>
            <a:off x="7767782" y="3283587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0000"/>
                    <a:lumOff val="10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08EDFF19-F187-4598-B44A-8AE17DC27F27}"/>
              </a:ext>
            </a:extLst>
          </p:cNvPr>
          <p:cNvCxnSpPr>
            <a:cxnSpLocks/>
          </p:cNvCxnSpPr>
          <p:nvPr/>
        </p:nvCxnSpPr>
        <p:spPr>
          <a:xfrm>
            <a:off x="5578759" y="5176980"/>
            <a:ext cx="0" cy="339438"/>
          </a:xfrm>
          <a:prstGeom prst="straightConnector1">
            <a:avLst/>
          </a:prstGeom>
          <a:ln w="1524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1B8F639-709E-4906-80BB-4F715A6C15A7}"/>
              </a:ext>
            </a:extLst>
          </p:cNvPr>
          <p:cNvSpPr txBox="1"/>
          <p:nvPr/>
        </p:nvSpPr>
        <p:spPr>
          <a:xfrm>
            <a:off x="5555668" y="5176980"/>
            <a:ext cx="411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D</a:t>
            </a:r>
            <a:r>
              <a:rPr lang="en-US" sz="1500" baseline="-25000" dirty="0">
                <a:solidFill>
                  <a:schemeClr val="bg1"/>
                </a:solidFill>
              </a:rPr>
              <a:t>2</a:t>
            </a:r>
            <a:endParaRPr lang="en-US" sz="15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500099F4-0EA7-4638-B66D-C72370F6DCCE}"/>
              </a:ext>
            </a:extLst>
          </p:cNvPr>
          <p:cNvCxnSpPr>
            <a:cxnSpLocks/>
          </p:cNvCxnSpPr>
          <p:nvPr/>
        </p:nvCxnSpPr>
        <p:spPr>
          <a:xfrm>
            <a:off x="6945738" y="4593597"/>
            <a:ext cx="4617" cy="902040"/>
          </a:xfrm>
          <a:prstGeom prst="straightConnector1">
            <a:avLst/>
          </a:prstGeom>
          <a:ln w="1524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0F35DC64-40E5-4341-B5B3-8BCE6480342C}"/>
              </a:ext>
            </a:extLst>
          </p:cNvPr>
          <p:cNvSpPr txBox="1"/>
          <p:nvPr/>
        </p:nvSpPr>
        <p:spPr>
          <a:xfrm>
            <a:off x="6162957" y="4488938"/>
            <a:ext cx="50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876130FD-4373-4385-83CA-32A77DEE1442}"/>
              </a:ext>
            </a:extLst>
          </p:cNvPr>
          <p:cNvSpPr txBox="1"/>
          <p:nvPr/>
        </p:nvSpPr>
        <p:spPr>
          <a:xfrm>
            <a:off x="1094748" y="5865151"/>
            <a:ext cx="214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HOT CELL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060D3E88-F3A0-4415-B47A-1264BF8ACAB2}"/>
              </a:ext>
            </a:extLst>
          </p:cNvPr>
          <p:cNvCxnSpPr/>
          <p:nvPr/>
        </p:nvCxnSpPr>
        <p:spPr>
          <a:xfrm flipH="1">
            <a:off x="1865741" y="1754909"/>
            <a:ext cx="115502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954E9583-6D18-4DC8-8B7B-0E54BA909106}"/>
              </a:ext>
            </a:extLst>
          </p:cNvPr>
          <p:cNvSpPr txBox="1"/>
          <p:nvPr/>
        </p:nvSpPr>
        <p:spPr>
          <a:xfrm>
            <a:off x="2895594" y="1879641"/>
            <a:ext cx="117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Fine PRV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CFCBACB8-6F90-48B0-846E-9F4410415728}"/>
              </a:ext>
            </a:extLst>
          </p:cNvPr>
          <p:cNvCxnSpPr>
            <a:cxnSpLocks/>
          </p:cNvCxnSpPr>
          <p:nvPr/>
        </p:nvCxnSpPr>
        <p:spPr>
          <a:xfrm>
            <a:off x="6317668" y="5326251"/>
            <a:ext cx="0" cy="134748"/>
          </a:xfrm>
          <a:prstGeom prst="straightConnector1">
            <a:avLst/>
          </a:prstGeom>
          <a:ln w="1524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ECB2716D-5646-47EA-AB70-E6B624CDDA54}"/>
              </a:ext>
            </a:extLst>
          </p:cNvPr>
          <p:cNvCxnSpPr>
            <a:cxnSpLocks/>
          </p:cNvCxnSpPr>
          <p:nvPr/>
        </p:nvCxnSpPr>
        <p:spPr>
          <a:xfrm flipV="1">
            <a:off x="6317668" y="5544126"/>
            <a:ext cx="0" cy="163946"/>
          </a:xfrm>
          <a:prstGeom prst="straightConnector1">
            <a:avLst/>
          </a:prstGeom>
          <a:ln w="1524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2A853D11-FF13-4AC2-9F64-82D22907D41C}"/>
              </a:ext>
            </a:extLst>
          </p:cNvPr>
          <p:cNvSpPr txBox="1"/>
          <p:nvPr/>
        </p:nvSpPr>
        <p:spPr>
          <a:xfrm>
            <a:off x="6299194" y="5460999"/>
            <a:ext cx="23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2324F80-1EB3-4795-A474-A36F2911AA35}"/>
              </a:ext>
            </a:extLst>
          </p:cNvPr>
          <p:cNvCxnSpPr/>
          <p:nvPr/>
        </p:nvCxnSpPr>
        <p:spPr>
          <a:xfrm>
            <a:off x="10224649" y="3953162"/>
            <a:ext cx="4987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B2EE2D0F-5C95-4C2B-9367-419D82C1B1B0}"/>
              </a:ext>
            </a:extLst>
          </p:cNvPr>
          <p:cNvSpPr txBox="1"/>
          <p:nvPr/>
        </p:nvSpPr>
        <p:spPr>
          <a:xfrm>
            <a:off x="10169232" y="3656111"/>
            <a:ext cx="1089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Organic Out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65FFCB8B-A5DC-41F9-BABC-537C1DD06A22}"/>
              </a:ext>
            </a:extLst>
          </p:cNvPr>
          <p:cNvSpPr txBox="1"/>
          <p:nvPr/>
        </p:nvSpPr>
        <p:spPr>
          <a:xfrm>
            <a:off x="6631717" y="5467972"/>
            <a:ext cx="11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Aqueous Out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ED6618F2-B2F8-43F3-8330-0BEA1FBD4B0A}"/>
              </a:ext>
            </a:extLst>
          </p:cNvPr>
          <p:cNvCxnSpPr>
            <a:cxnSpLocks/>
          </p:cNvCxnSpPr>
          <p:nvPr/>
        </p:nvCxnSpPr>
        <p:spPr>
          <a:xfrm flipH="1">
            <a:off x="4948390" y="5486400"/>
            <a:ext cx="2396836" cy="923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76635876-54C5-4001-800F-260347F06900}"/>
              </a:ext>
            </a:extLst>
          </p:cNvPr>
          <p:cNvSpPr txBox="1"/>
          <p:nvPr/>
        </p:nvSpPr>
        <p:spPr>
          <a:xfrm>
            <a:off x="4401129" y="5775749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IFCP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1104C4C6-C570-45A9-A7D6-C624940BB2C4}"/>
              </a:ext>
            </a:extLst>
          </p:cNvPr>
          <p:cNvCxnSpPr/>
          <p:nvPr/>
        </p:nvCxnSpPr>
        <p:spPr>
          <a:xfrm>
            <a:off x="7352140" y="4599708"/>
            <a:ext cx="2872509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0C479025-5ACA-4A15-A916-9107AE9F9DD1}"/>
              </a:ext>
            </a:extLst>
          </p:cNvPr>
          <p:cNvSpPr txBox="1"/>
          <p:nvPr/>
        </p:nvSpPr>
        <p:spPr>
          <a:xfrm>
            <a:off x="10196940" y="4439709"/>
            <a:ext cx="91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Interface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0DE14720-4A01-4D3D-9976-D683A9A20309}"/>
              </a:ext>
            </a:extLst>
          </p:cNvPr>
          <p:cNvCxnSpPr>
            <a:cxnSpLocks/>
          </p:cNvCxnSpPr>
          <p:nvPr/>
        </p:nvCxnSpPr>
        <p:spPr>
          <a:xfrm>
            <a:off x="6553198" y="3906979"/>
            <a:ext cx="4616" cy="1588658"/>
          </a:xfrm>
          <a:prstGeom prst="straightConnector1">
            <a:avLst/>
          </a:prstGeom>
          <a:ln w="1524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A266463D-3F62-4FC0-B97A-EC35186BF832}"/>
              </a:ext>
            </a:extLst>
          </p:cNvPr>
          <p:cNvSpPr txBox="1"/>
          <p:nvPr/>
        </p:nvSpPr>
        <p:spPr>
          <a:xfrm>
            <a:off x="6899558" y="4876896"/>
            <a:ext cx="503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0C0A02F8-014F-4130-8BBE-75F1E423424E}"/>
                  </a:ext>
                </a:extLst>
              </p:cNvPr>
              <p:cNvSpPr txBox="1"/>
              <p:nvPr/>
            </p:nvSpPr>
            <p:spPr>
              <a:xfrm>
                <a:off x="7176645" y="257285"/>
                <a:ext cx="4027055" cy="21031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Index</a:t>
                </a:r>
              </a:p>
              <a:p>
                <a14:m>
                  <m:oMath xmlns:m="http://schemas.openxmlformats.org/officeDocument/2006/math">
                    <m:r>
                      <a:rPr lang="en-US" sz="13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300" dirty="0">
                    <a:solidFill>
                      <a:schemeClr val="bg2">
                        <a:lumMod val="50000"/>
                      </a:schemeClr>
                    </a:solidFill>
                  </a:rPr>
                  <a:t>o = Density of Aqueous Component</a:t>
                </a:r>
              </a:p>
              <a:p>
                <a14:m>
                  <m:oMath xmlns:m="http://schemas.openxmlformats.org/officeDocument/2006/math">
                    <m:r>
                      <a:rPr lang="en-US" sz="13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3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300" dirty="0">
                    <a:solidFill>
                      <a:schemeClr val="bg2">
                        <a:lumMod val="50000"/>
                      </a:schemeClr>
                    </a:solidFill>
                  </a:rPr>
                  <a:t> = Density of Organic Component</a:t>
                </a:r>
              </a:p>
              <a:p>
                <a:r>
                  <a:rPr lang="en-US" sz="1300" dirty="0">
                    <a:solidFill>
                      <a:schemeClr val="bg2">
                        <a:lumMod val="50000"/>
                      </a:schemeClr>
                    </a:solidFill>
                  </a:rPr>
                  <a:t>h   = Level of Interface</a:t>
                </a:r>
              </a:p>
              <a:p>
                <a:r>
                  <a:rPr lang="en-US" sz="1300" dirty="0">
                    <a:solidFill>
                      <a:schemeClr val="bg2">
                        <a:lumMod val="50000"/>
                      </a:schemeClr>
                    </a:solidFill>
                  </a:rPr>
                  <a:t>D</a:t>
                </a:r>
                <a:r>
                  <a:rPr lang="en-US" sz="1300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1</a:t>
                </a:r>
                <a:r>
                  <a:rPr lang="en-US" sz="1300" dirty="0">
                    <a:solidFill>
                      <a:schemeClr val="bg2">
                        <a:lumMod val="50000"/>
                      </a:schemeClr>
                    </a:solidFill>
                  </a:rPr>
                  <a:t> = Fixed distance between outflows</a:t>
                </a:r>
              </a:p>
              <a:p>
                <a:r>
                  <a:rPr lang="en-US" sz="1300" dirty="0">
                    <a:solidFill>
                      <a:schemeClr val="bg2">
                        <a:lumMod val="50000"/>
                      </a:schemeClr>
                    </a:solidFill>
                  </a:rPr>
                  <a:t>D</a:t>
                </a:r>
                <a:r>
                  <a:rPr lang="en-US" sz="1300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2</a:t>
                </a:r>
                <a:r>
                  <a:rPr lang="en-US" sz="1300" dirty="0">
                    <a:solidFill>
                      <a:schemeClr val="bg2">
                        <a:lumMod val="50000"/>
                      </a:schemeClr>
                    </a:solidFill>
                  </a:rPr>
                  <a:t> = Fixed distance between air pressure head &amp; aq. out</a:t>
                </a:r>
              </a:p>
              <a:p>
                <a:r>
                  <a:rPr lang="en-US" sz="1300" dirty="0">
                    <a:solidFill>
                      <a:schemeClr val="bg2">
                        <a:lumMod val="50000"/>
                      </a:schemeClr>
                    </a:solidFill>
                  </a:rPr>
                  <a:t>D  =  Diameter of pipe for Aqueous out</a:t>
                </a:r>
              </a:p>
              <a:p>
                <a:r>
                  <a:rPr lang="en-US" sz="1300" dirty="0">
                    <a:solidFill>
                      <a:schemeClr val="bg2">
                        <a:lumMod val="50000"/>
                      </a:schemeClr>
                    </a:solidFill>
                  </a:rPr>
                  <a:t>P</a:t>
                </a:r>
                <a:r>
                  <a:rPr lang="en-US" sz="1300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1</a:t>
                </a:r>
                <a:r>
                  <a:rPr lang="en-US" sz="1300" dirty="0">
                    <a:solidFill>
                      <a:schemeClr val="bg2">
                        <a:lumMod val="50000"/>
                      </a:schemeClr>
                    </a:solidFill>
                  </a:rPr>
                  <a:t> = Pressure in Settler</a:t>
                </a:r>
              </a:p>
              <a:p>
                <a:r>
                  <a:rPr lang="en-US" sz="1300" dirty="0">
                    <a:solidFill>
                      <a:schemeClr val="bg1">
                        <a:lumMod val="90000"/>
                        <a:lumOff val="10000"/>
                      </a:schemeClr>
                    </a:solidFill>
                  </a:rPr>
                  <a:t>P</a:t>
                </a:r>
                <a:r>
                  <a:rPr lang="en-US" sz="1300" baseline="-25000" dirty="0">
                    <a:solidFill>
                      <a:schemeClr val="bg1">
                        <a:lumMod val="90000"/>
                        <a:lumOff val="10000"/>
                      </a:schemeClr>
                    </a:solidFill>
                  </a:rPr>
                  <a:t>2 </a:t>
                </a:r>
                <a:r>
                  <a:rPr lang="en-US" sz="1300" dirty="0">
                    <a:solidFill>
                      <a:schemeClr val="bg1">
                        <a:lumMod val="90000"/>
                        <a:lumOff val="10000"/>
                      </a:schemeClr>
                    </a:solidFill>
                  </a:rPr>
                  <a:t> = Pressure in IFCP</a:t>
                </a:r>
              </a:p>
              <a:p>
                <a:endParaRPr lang="en-US" sz="13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C0A02F8-014F-4130-8BBE-75F1E423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645" y="257285"/>
                <a:ext cx="4027055" cy="2103140"/>
              </a:xfrm>
              <a:prstGeom prst="rect">
                <a:avLst/>
              </a:prstGeom>
              <a:blipFill>
                <a:blip r:embed="rId5"/>
                <a:stretch>
                  <a:fillRect l="-1056" t="-115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716A9867-9C9D-4509-A1AF-A03B6E4B4551}"/>
              </a:ext>
            </a:extLst>
          </p:cNvPr>
          <p:cNvSpPr txBox="1"/>
          <p:nvPr/>
        </p:nvSpPr>
        <p:spPr>
          <a:xfrm>
            <a:off x="8492831" y="5774336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SETTLER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5ACAB92D-E93C-456A-93EC-9E5D67352B72}"/>
              </a:ext>
            </a:extLst>
          </p:cNvPr>
          <p:cNvSpPr txBox="1"/>
          <p:nvPr/>
        </p:nvSpPr>
        <p:spPr>
          <a:xfrm>
            <a:off x="258619" y="197740"/>
            <a:ext cx="3982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System Description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1CE73EB3-95D4-457E-BB82-B7CC67C41C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9" y="935352"/>
            <a:ext cx="984144" cy="9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4C0916-E004-4147-AAA5-4DD493E3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4" y="1921163"/>
            <a:ext cx="5708073" cy="2881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3FA64E-91D3-4256-91CA-493A9D29E9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6" y="1644074"/>
            <a:ext cx="711198" cy="711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68C9C62-1718-48AE-A78B-5618437F2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039" y="3220628"/>
            <a:ext cx="1937468" cy="13409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B0F7D17F-3017-47A1-9DA6-A3234D44CD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74" y="3817579"/>
            <a:ext cx="711198" cy="7111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A2BF40A-1299-42BE-A3AA-E527ECE82E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98" b="99383" l="556" r="98056">
                        <a14:foregroundMark x1="33611" y1="1440" x2="34444" y2="24074"/>
                        <a14:foregroundMark x1="34444" y1="24074" x2="40556" y2="11934"/>
                        <a14:foregroundMark x1="40556" y1="11934" x2="39444" y2="4527"/>
                        <a14:foregroundMark x1="39167" y1="4321" x2="38056" y2="3704"/>
                        <a14:foregroundMark x1="37778" y1="3498" x2="37778" y2="3498"/>
                        <a14:foregroundMark x1="25000" y1="2469" x2="12778" y2="8436"/>
                        <a14:foregroundMark x1="12778" y1="8436" x2="3333" y2="20370"/>
                        <a14:foregroundMark x1="3333" y1="20370" x2="5833" y2="44650"/>
                        <a14:foregroundMark x1="5833" y1="44650" x2="25278" y2="70576"/>
                        <a14:foregroundMark x1="25278" y1="70576" x2="47778" y2="88066"/>
                        <a14:foregroundMark x1="47778" y1="88066" x2="62500" y2="95062"/>
                        <a14:foregroundMark x1="62500" y1="95062" x2="78333" y2="89918"/>
                        <a14:foregroundMark x1="78333" y1="89918" x2="65278" y2="82510"/>
                        <a14:foregroundMark x1="65278" y1="82510" x2="43333" y2="77572"/>
                        <a14:foregroundMark x1="43333" y1="77572" x2="33333" y2="69342"/>
                        <a14:foregroundMark x1="33333" y1="69342" x2="20000" y2="39918"/>
                        <a14:foregroundMark x1="20000" y1="39918" x2="25000" y2="12140"/>
                        <a14:foregroundMark x1="25000" y1="12140" x2="22778" y2="4527"/>
                        <a14:foregroundMark x1="22778" y1="4527" x2="22778" y2="4527"/>
                        <a14:foregroundMark x1="22778" y1="4527" x2="22778" y2="4527"/>
                        <a14:foregroundMark x1="6944" y1="10082" x2="1111" y2="23868"/>
                        <a14:foregroundMark x1="1111" y1="23868" x2="6667" y2="42181"/>
                        <a14:foregroundMark x1="73056" y1="72428" x2="93333" y2="85391"/>
                        <a14:foregroundMark x1="97222" y1="83539" x2="98611" y2="85185"/>
                        <a14:foregroundMark x1="57778" y1="96296" x2="71667" y2="95267"/>
                        <a14:foregroundMark x1="71667" y1="95267" x2="72222" y2="95062"/>
                        <a14:foregroundMark x1="68889" y1="99383" x2="63333" y2="97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41" y="2676335"/>
            <a:ext cx="374994" cy="5062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39B65C7-A4DC-4635-B6C3-7F6118A63A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0000" y1="55556" x2="33333" y2="37333"/>
                        <a14:foregroundMark x1="33333" y1="37333" x2="61333" y2="34667"/>
                        <a14:foregroundMark x1="61333" y1="34667" x2="78222" y2="52889"/>
                        <a14:foregroundMark x1="60456" y1="43817" x2="59698" y2="43430"/>
                        <a14:foregroundMark x1="78222" y1="52889" x2="68685" y2="48019"/>
                        <a14:foregroundMark x1="35564" y1="47820" x2="26222" y2="50222"/>
                        <a14:foregroundMark x1="29333" y1="62222" x2="48636" y2="53778"/>
                        <a14:foregroundMark x1="51820" y1="53410" x2="69333" y2="61333"/>
                        <a14:foregroundMark x1="49778" y1="75111" x2="50667" y2="75556"/>
                        <a14:backgroundMark x1="34667" y1="49333" x2="57778" y2="46667"/>
                        <a14:backgroundMark x1="57778" y1="46667" x2="65778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0989">
            <a:off x="4082336" y="1866780"/>
            <a:ext cx="1106070" cy="110607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xmlns="" id="{8FCB3851-DC7B-4243-8AE1-F311118733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98" b="99383" l="556" r="98056">
                        <a14:foregroundMark x1="33611" y1="1440" x2="34444" y2="24074"/>
                        <a14:foregroundMark x1="34444" y1="24074" x2="40556" y2="11934"/>
                        <a14:foregroundMark x1="40556" y1="11934" x2="39444" y2="4527"/>
                        <a14:foregroundMark x1="39167" y1="4321" x2="38056" y2="3704"/>
                        <a14:foregroundMark x1="37778" y1="3498" x2="37778" y2="3498"/>
                        <a14:foregroundMark x1="25000" y1="2469" x2="12778" y2="8436"/>
                        <a14:foregroundMark x1="12778" y1="8436" x2="3333" y2="20370"/>
                        <a14:foregroundMark x1="3333" y1="20370" x2="5833" y2="44650"/>
                        <a14:foregroundMark x1="5833" y1="44650" x2="25278" y2="70576"/>
                        <a14:foregroundMark x1="25278" y1="70576" x2="47778" y2="88066"/>
                        <a14:foregroundMark x1="47778" y1="88066" x2="62500" y2="95062"/>
                        <a14:foregroundMark x1="62500" y1="95062" x2="78333" y2="89918"/>
                        <a14:foregroundMark x1="78333" y1="89918" x2="65278" y2="82510"/>
                        <a14:foregroundMark x1="65278" y1="82510" x2="43333" y2="77572"/>
                        <a14:foregroundMark x1="43333" y1="77572" x2="33333" y2="69342"/>
                        <a14:foregroundMark x1="33333" y1="69342" x2="20000" y2="39918"/>
                        <a14:foregroundMark x1="20000" y1="39918" x2="25000" y2="12140"/>
                        <a14:foregroundMark x1="25000" y1="12140" x2="22778" y2="4527"/>
                        <a14:foregroundMark x1="22778" y1="4527" x2="22778" y2="4527"/>
                        <a14:foregroundMark x1="22778" y1="4527" x2="22778" y2="4527"/>
                        <a14:foregroundMark x1="6944" y1="10082" x2="1111" y2="23868"/>
                        <a14:foregroundMark x1="1111" y1="23868" x2="6667" y2="42181"/>
                        <a14:foregroundMark x1="73056" y1="72428" x2="93333" y2="85391"/>
                        <a14:foregroundMark x1="97222" y1="83539" x2="98611" y2="85185"/>
                        <a14:foregroundMark x1="57778" y1="96296" x2="71667" y2="95267"/>
                        <a14:foregroundMark x1="71667" y1="95267" x2="72222" y2="95062"/>
                        <a14:foregroundMark x1="68889" y1="99383" x2="63333" y2="97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51" y="1746552"/>
            <a:ext cx="374994" cy="5062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2317547-D1E5-4568-AD98-F8F842D12C09}"/>
              </a:ext>
            </a:extLst>
          </p:cNvPr>
          <p:cNvSpPr txBox="1"/>
          <p:nvPr/>
        </p:nvSpPr>
        <p:spPr>
          <a:xfrm>
            <a:off x="3236030" y="4552258"/>
            <a:ext cx="693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 Room</a:t>
            </a:r>
          </a:p>
          <a:p>
            <a:r>
              <a:rPr lang="en-US" dirty="0">
                <a:solidFill>
                  <a:schemeClr val="bg1"/>
                </a:solidFill>
              </a:rPr>
              <a:t>(Monitors the parameters and communicates the changes to be made)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A8BEEF6-D4DC-4C23-8F64-DFAF507024BD}"/>
              </a:ext>
            </a:extLst>
          </p:cNvPr>
          <p:cNvSpPr txBox="1"/>
          <p:nvPr/>
        </p:nvSpPr>
        <p:spPr>
          <a:xfrm>
            <a:off x="4895271" y="1290079"/>
            <a:ext cx="159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Manual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851600D8-195D-4273-8EAE-424A6B0E9583}"/>
                  </a:ext>
                </a:extLst>
              </p:cNvPr>
              <p:cNvSpPr txBox="1"/>
              <p:nvPr/>
            </p:nvSpPr>
            <p:spPr>
              <a:xfrm>
                <a:off x="922440" y="3706417"/>
                <a:ext cx="2044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,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o 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, h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1600D8-195D-4273-8EAE-424A6B0E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40" y="3706417"/>
                <a:ext cx="2044599" cy="369332"/>
              </a:xfrm>
              <a:prstGeom prst="rect">
                <a:avLst/>
              </a:prstGeom>
              <a:blipFill>
                <a:blip r:embed="rId9"/>
                <a:stretch>
                  <a:fillRect l="-2381" t="-8197" r="-17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488580E-4429-4A4A-B73E-63557D316B48}"/>
              </a:ext>
            </a:extLst>
          </p:cNvPr>
          <p:cNvSpPr txBox="1"/>
          <p:nvPr/>
        </p:nvSpPr>
        <p:spPr>
          <a:xfrm>
            <a:off x="258619" y="197740"/>
            <a:ext cx="4910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Currently Used Method</a:t>
            </a:r>
          </a:p>
        </p:txBody>
      </p:sp>
    </p:spTree>
    <p:extLst>
      <p:ext uri="{BB962C8B-B14F-4D97-AF65-F5344CB8AC3E}">
        <p14:creationId xmlns:p14="http://schemas.microsoft.com/office/powerpoint/2010/main" val="3944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5ACAB92D-E93C-456A-93EC-9E5D67352B72}"/>
              </a:ext>
            </a:extLst>
          </p:cNvPr>
          <p:cNvSpPr txBox="1"/>
          <p:nvPr/>
        </p:nvSpPr>
        <p:spPr>
          <a:xfrm>
            <a:off x="840510" y="2521059"/>
            <a:ext cx="11194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 felt the need for a control system, which would work without an on-site operator.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We used an electronic air pressure controller. Next, we show the entire designing.</a:t>
            </a:r>
          </a:p>
        </p:txBody>
      </p:sp>
    </p:spTree>
    <p:extLst>
      <p:ext uri="{BB962C8B-B14F-4D97-AF65-F5344CB8AC3E}">
        <p14:creationId xmlns:p14="http://schemas.microsoft.com/office/powerpoint/2010/main" val="9348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5ACAB92D-E93C-456A-93EC-9E5D67352B72}"/>
              </a:ext>
            </a:extLst>
          </p:cNvPr>
          <p:cNvSpPr txBox="1"/>
          <p:nvPr/>
        </p:nvSpPr>
        <p:spPr>
          <a:xfrm>
            <a:off x="350982" y="1237673"/>
            <a:ext cx="11416145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Underlying principles: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We manipulate ‘h’ through ‘</a:t>
            </a:r>
            <a:r>
              <a:rPr lang="en-US" sz="2800" dirty="0" err="1">
                <a:solidFill>
                  <a:schemeClr val="bg1"/>
                </a:solidFill>
              </a:rPr>
              <a:t>q</a:t>
            </a:r>
            <a:r>
              <a:rPr lang="en-US" sz="2800" baseline="-25000" dirty="0" err="1">
                <a:solidFill>
                  <a:schemeClr val="bg1"/>
                </a:solidFill>
              </a:rPr>
              <a:t>o</a:t>
            </a:r>
            <a:r>
              <a:rPr lang="en-US" sz="2800" dirty="0">
                <a:solidFill>
                  <a:schemeClr val="bg1"/>
                </a:solidFill>
              </a:rPr>
              <a:t>’</a:t>
            </a:r>
            <a:r>
              <a:rPr lang="en-US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by manipulating ‘P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’</a:t>
            </a:r>
          </a:p>
          <a:p>
            <a:endParaRPr lang="en-US" sz="2800" baseline="-250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Poiseuille’s</a:t>
            </a:r>
          </a:p>
          <a:p>
            <a:endParaRPr lang="en-US" sz="2800" baseline="-25000" dirty="0">
              <a:solidFill>
                <a:schemeClr val="bg1"/>
              </a:solidFill>
            </a:endParaRPr>
          </a:p>
          <a:p>
            <a:endParaRPr lang="en-US" sz="2800" baseline="-25000" dirty="0">
              <a:solidFill>
                <a:schemeClr val="bg1"/>
              </a:solidFill>
            </a:endParaRPr>
          </a:p>
          <a:p>
            <a:endParaRPr lang="en-US" sz="2800" baseline="-25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Bernoulli’s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64A7FED-EB93-425C-BD6F-16CEB7D8265A}"/>
              </a:ext>
            </a:extLst>
          </p:cNvPr>
          <p:cNvSpPr txBox="1"/>
          <p:nvPr/>
        </p:nvSpPr>
        <p:spPr>
          <a:xfrm>
            <a:off x="258619" y="197740"/>
            <a:ext cx="9193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Proposed Method - Mathematical Approach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3707AEDF-9948-41FC-BD1A-BEC6814E4B19}"/>
              </a:ext>
            </a:extLst>
          </p:cNvPr>
          <p:cNvCxnSpPr/>
          <p:nvPr/>
        </p:nvCxnSpPr>
        <p:spPr>
          <a:xfrm flipV="1">
            <a:off x="2096655" y="3990109"/>
            <a:ext cx="1052945" cy="3140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D77E3C27-AB73-45E5-87C9-731ABD60CB04}"/>
              </a:ext>
            </a:extLst>
          </p:cNvPr>
          <p:cNvCxnSpPr>
            <a:cxnSpLocks/>
          </p:cNvCxnSpPr>
          <p:nvPr/>
        </p:nvCxnSpPr>
        <p:spPr>
          <a:xfrm>
            <a:off x="2096655" y="4451055"/>
            <a:ext cx="1052945" cy="2127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468E22-457D-4B01-9892-9E5F3BF7EB61}"/>
              </a:ext>
            </a:extLst>
          </p:cNvPr>
          <p:cNvSpPr txBox="1"/>
          <p:nvPr/>
        </p:nvSpPr>
        <p:spPr>
          <a:xfrm>
            <a:off x="3223490" y="3703980"/>
            <a:ext cx="1533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Advantages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Disadvantages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ADCF291-BF73-45CE-A44C-3D57ABA27B50}"/>
              </a:ext>
            </a:extLst>
          </p:cNvPr>
          <p:cNvCxnSpPr/>
          <p:nvPr/>
        </p:nvCxnSpPr>
        <p:spPr>
          <a:xfrm flipV="1">
            <a:off x="2096654" y="5306291"/>
            <a:ext cx="1052945" cy="3140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95F29D0-407E-44A8-9012-7E4DFD34E759}"/>
              </a:ext>
            </a:extLst>
          </p:cNvPr>
          <p:cNvCxnSpPr>
            <a:cxnSpLocks/>
          </p:cNvCxnSpPr>
          <p:nvPr/>
        </p:nvCxnSpPr>
        <p:spPr>
          <a:xfrm>
            <a:off x="2096653" y="5819776"/>
            <a:ext cx="1052945" cy="2127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E4D0BAB-CBCD-4509-95C8-54EA7F712DD2}"/>
              </a:ext>
            </a:extLst>
          </p:cNvPr>
          <p:cNvSpPr txBox="1"/>
          <p:nvPr/>
        </p:nvSpPr>
        <p:spPr>
          <a:xfrm>
            <a:off x="3223489" y="5020162"/>
            <a:ext cx="1533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Advantages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Disadvantages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xmlns="" id="{58E784A8-F84A-4202-8B99-8A31F6D45270}"/>
              </a:ext>
            </a:extLst>
          </p:cNvPr>
          <p:cNvSpPr/>
          <p:nvPr/>
        </p:nvSpPr>
        <p:spPr>
          <a:xfrm>
            <a:off x="4673631" y="3866978"/>
            <a:ext cx="1385423" cy="796797"/>
          </a:xfrm>
          <a:prstGeom prst="mathMultiply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1D2E511F-CAED-4530-9555-3F6FF325FFA6}"/>
              </a:ext>
            </a:extLst>
          </p:cNvPr>
          <p:cNvSpPr/>
          <p:nvPr/>
        </p:nvSpPr>
        <p:spPr>
          <a:xfrm>
            <a:off x="4895284" y="5409175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49DB91-3A7A-4854-BDCE-6E23375024A5}"/>
              </a:ext>
            </a:extLst>
          </p:cNvPr>
          <p:cNvSpPr txBox="1"/>
          <p:nvPr/>
        </p:nvSpPr>
        <p:spPr>
          <a:xfrm>
            <a:off x="6400800" y="5235992"/>
            <a:ext cx="4091709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Linearized Bernoulli’s Equation using Taylor’s Series Expansion!!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9DDF49A-A2A0-4022-8340-A5B3B6F556FE}"/>
              </a:ext>
            </a:extLst>
          </p:cNvPr>
          <p:cNvSpPr txBox="1"/>
          <p:nvPr/>
        </p:nvSpPr>
        <p:spPr>
          <a:xfrm>
            <a:off x="6900397" y="1300708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Governing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96D87DC-BEA0-4A2F-B7F8-713F2C1BECFE}"/>
                  </a:ext>
                </a:extLst>
              </p:cNvPr>
              <p:cNvSpPr txBox="1"/>
              <p:nvPr/>
            </p:nvSpPr>
            <p:spPr>
              <a:xfrm>
                <a:off x="7540591" y="1930288"/>
                <a:ext cx="2126159" cy="71288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q</a:t>
                </a:r>
                <a:r>
                  <a:rPr lang="en-US" sz="2800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US" sz="2800" dirty="0">
                    <a:solidFill>
                      <a:schemeClr val="bg1"/>
                    </a:solidFill>
                  </a:rPr>
                  <a:t> –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q</a:t>
                </a:r>
                <a:r>
                  <a:rPr lang="en-US" sz="2800" baseline="-25000" dirty="0" err="1">
                    <a:solidFill>
                      <a:schemeClr val="bg1"/>
                    </a:solidFill>
                  </a:rPr>
                  <a:t>o</a:t>
                </a:r>
                <a:r>
                  <a:rPr lang="en-US" sz="2800" dirty="0">
                    <a:solidFill>
                      <a:schemeClr val="bg1"/>
                    </a:solidFill>
                  </a:rPr>
                  <a:t> =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A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6D87DC-BEA0-4A2F-B7F8-713F2C1BE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591" y="1930288"/>
                <a:ext cx="2126159" cy="712887"/>
              </a:xfrm>
              <a:prstGeom prst="rect">
                <a:avLst/>
              </a:prstGeom>
              <a:blipFill>
                <a:blip r:embed="rId2"/>
                <a:stretch>
                  <a:fillRect l="-5698" b="-92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AF5E6B7-36BD-42BA-90FF-1D1D8D6F7C21}"/>
              </a:ext>
            </a:extLst>
          </p:cNvPr>
          <p:cNvSpPr txBox="1"/>
          <p:nvPr/>
        </p:nvSpPr>
        <p:spPr>
          <a:xfrm>
            <a:off x="773129" y="1795563"/>
            <a:ext cx="345712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Poiseuille’s Equation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2. Bernoulli’s Equation</a:t>
            </a:r>
          </a:p>
        </p:txBody>
      </p:sp>
    </p:spTree>
    <p:extLst>
      <p:ext uri="{BB962C8B-B14F-4D97-AF65-F5344CB8AC3E}">
        <p14:creationId xmlns:p14="http://schemas.microsoft.com/office/powerpoint/2010/main" val="28467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64A7FED-EB93-425C-BD6F-16CEB7D8265A}"/>
              </a:ext>
            </a:extLst>
          </p:cNvPr>
          <p:cNvSpPr txBox="1"/>
          <p:nvPr/>
        </p:nvSpPr>
        <p:spPr>
          <a:xfrm>
            <a:off x="258619" y="197740"/>
            <a:ext cx="7377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Derivation from Bernoulli’s Equation</a:t>
            </a:r>
            <a:endParaRPr lang="en-US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7933" y="1278467"/>
                <a:ext cx="9922934" cy="4033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By applying Bernoulli’s Equation in the plant we get</a:t>
                </a:r>
              </a:p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    h(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g + D</a:t>
                </a:r>
                <a:r>
                  <a:rPr lang="en-US" sz="2000" baseline="-25000" dirty="0" smtClean="0">
                    <a:solidFill>
                      <a:schemeClr val="bg1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𝑜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g + p</a:t>
                </a:r>
                <a:r>
                  <a:rPr lang="en-US" sz="2000" baseline="-25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= p</a:t>
                </a:r>
                <a:r>
                  <a:rPr lang="en-US" sz="2000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{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bg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chemeClr val="bg1"/>
                            </a:solidFill>
                          </a:rPr>
                          <m:t>o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π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}</a:t>
                </a:r>
                <a:r>
                  <a:rPr lang="en-US" sz="2000" baseline="30000" dirty="0" smtClean="0">
                    <a:solidFill>
                      <a:schemeClr val="bg1"/>
                    </a:solidFill>
                  </a:rPr>
                  <a:t>2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+</a:t>
                </a:r>
                <a:r>
                  <a:rPr lang="en-US" sz="2000" dirty="0">
                    <a:solidFill>
                      <a:schemeClr val="bg1"/>
                    </a:solidFill>
                  </a:rPr>
                  <a:t>D</a:t>
                </a:r>
                <a:r>
                  <a:rPr lang="en-US" sz="2000" baseline="-25000" dirty="0" smtClean="0">
                    <a:solidFill>
                      <a:schemeClr val="bg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g</a:t>
                </a:r>
              </a:p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    .</a:t>
                </a:r>
              </a:p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    .</a:t>
                </a:r>
              </a:p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    .</a:t>
                </a:r>
              </a:p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    .</a:t>
                </a:r>
              </a:p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    .</a:t>
                </a:r>
              </a:p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    q</a:t>
                </a:r>
                <a:r>
                  <a:rPr lang="en-US" sz="2000" baseline="-25000" dirty="0" err="1" smtClean="0">
                    <a:solidFill>
                      <a:schemeClr val="bg1"/>
                    </a:solidFill>
                  </a:rPr>
                  <a:t>o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[7.8378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−7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+5.5648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−7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>
                            <a:solidFill>
                              <a:schemeClr val="bg1"/>
                            </a:solidFill>
                            <a:latin typeface="Cambria Math"/>
                          </a:rPr>
                          <m:t>1.9974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−10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bg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chemeClr val="bg1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/>
                          </a:rPr>
                          <m:t>1.9974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−10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bg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chemeClr val="bg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−6.818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9</m:t>
                            </m:r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−7</m:t>
                            </m:r>
                          </m:sup>
                        </m:sSup>
                        <m:r>
                          <a:rPr lang="en-US" sz="2000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ra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From the above equation we can conclude that Bernoulli’s Equation doesn’t provide us linear output. Hence, we need to linearize the equation to proceed further .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33" y="1278467"/>
                <a:ext cx="9922934" cy="4033155"/>
              </a:xfrm>
              <a:prstGeom prst="rect">
                <a:avLst/>
              </a:prstGeom>
              <a:blipFill rotWithShape="1">
                <a:blip r:embed="rId2"/>
                <a:stretch>
                  <a:fillRect l="-614" t="-756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016282-531B-41CC-8EE0-100471A5CC7E}"/>
              </a:ext>
            </a:extLst>
          </p:cNvPr>
          <p:cNvSpPr txBox="1"/>
          <p:nvPr/>
        </p:nvSpPr>
        <p:spPr>
          <a:xfrm>
            <a:off x="240145" y="210127"/>
            <a:ext cx="7481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Linearizing The Bernoulli’s Equation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47DC99-94EA-480A-BBC9-7825FDC0D63D}"/>
              </a:ext>
            </a:extLst>
          </p:cNvPr>
          <p:cNvSpPr txBox="1"/>
          <p:nvPr/>
        </p:nvSpPr>
        <p:spPr>
          <a:xfrm>
            <a:off x="535709" y="3095717"/>
            <a:ext cx="736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 b/w Q</a:t>
            </a:r>
            <a:r>
              <a:rPr lang="en-US" baseline="-25000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 and other parameters in the operating region of interface.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q</a:t>
            </a:r>
            <a:r>
              <a:rPr lang="en-US" baseline="-25000" dirty="0" err="1" smtClean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f(p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baseline="-25000" dirty="0" smtClean="0">
                <a:solidFill>
                  <a:schemeClr val="bg1"/>
                </a:solidFill>
              </a:rPr>
              <a:t>2 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8C7F7D58-4F63-4363-84B5-727ABDA10F43}"/>
                  </a:ext>
                </a:extLst>
              </p:cNvPr>
              <p:cNvSpPr txBox="1"/>
              <p:nvPr/>
            </p:nvSpPr>
            <p:spPr>
              <a:xfrm>
                <a:off x="535709" y="1209964"/>
                <a:ext cx="2659254" cy="106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Taylor’s Series Expansion :-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If, y = f(x)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Then y = </a:t>
                </a:r>
                <a:r>
                  <a:rPr lang="en-US" dirty="0" err="1">
                    <a:solidFill>
                      <a:schemeClr val="bg1"/>
                    </a:solidFill>
                  </a:rPr>
                  <a:t>y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o</a:t>
                </a:r>
                <a:r>
                  <a:rPr lang="en-US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7F7D58-4F63-4363-84B5-727ABDA10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9" y="1209964"/>
                <a:ext cx="2659254" cy="1062535"/>
              </a:xfrm>
              <a:prstGeom prst="rect">
                <a:avLst/>
              </a:prstGeom>
              <a:blipFill>
                <a:blip r:embed="rId2"/>
                <a:stretch>
                  <a:fillRect l="-2064" t="-2857" r="-917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02E5C26C-839D-41B2-B46C-D2C31453E2DA}"/>
              </a:ext>
            </a:extLst>
          </p:cNvPr>
          <p:cNvCxnSpPr/>
          <p:nvPr/>
        </p:nvCxnSpPr>
        <p:spPr>
          <a:xfrm>
            <a:off x="2239818" y="1810327"/>
            <a:ext cx="0" cy="7204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99CFC9-3F44-4406-974D-F69D2EE30AAB}"/>
              </a:ext>
            </a:extLst>
          </p:cNvPr>
          <p:cNvSpPr txBox="1"/>
          <p:nvPr/>
        </p:nvSpPr>
        <p:spPr>
          <a:xfrm>
            <a:off x="2223246" y="222298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x=x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45BD3EE-D68F-4A2F-9081-F1CAB53E4183}"/>
                  </a:ext>
                </a:extLst>
              </p:cNvPr>
              <p:cNvSpPr txBox="1"/>
              <p:nvPr/>
            </p:nvSpPr>
            <p:spPr>
              <a:xfrm>
                <a:off x="2163708" y="1718207"/>
                <a:ext cx="715817" cy="48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400" baseline="-25000" dirty="0">
                              <a:solidFill>
                                <a:schemeClr val="bg1"/>
                              </a:solidFill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) 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5BD3EE-D68F-4A2F-9081-F1CAB53E4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08" y="1718207"/>
                <a:ext cx="715817" cy="489749"/>
              </a:xfrm>
              <a:prstGeom prst="rect">
                <a:avLst/>
              </a:prstGeom>
              <a:blipFill>
                <a:blip r:embed="rId3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B5B090-00AB-42DB-8DDE-A8199B09E5BC}"/>
              </a:ext>
            </a:extLst>
          </p:cNvPr>
          <p:cNvSpPr txBox="1"/>
          <p:nvPr/>
        </p:nvSpPr>
        <p:spPr>
          <a:xfrm>
            <a:off x="2713168" y="1810687"/>
            <a:ext cx="2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6A46B56-D071-4A91-B25B-CB3CBC00687D}"/>
                  </a:ext>
                </a:extLst>
              </p:cNvPr>
              <p:cNvSpPr txBox="1"/>
              <p:nvPr/>
            </p:nvSpPr>
            <p:spPr>
              <a:xfrm>
                <a:off x="2993378" y="1741231"/>
                <a:ext cx="348365" cy="469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A46B56-D071-4A91-B25B-CB3CBC00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378" y="1741231"/>
                <a:ext cx="348365" cy="469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1840D3F-9A85-43A2-9D26-E2DDA73D56F9}"/>
              </a:ext>
            </a:extLst>
          </p:cNvPr>
          <p:cNvCxnSpPr>
            <a:cxnSpLocks/>
          </p:cNvCxnSpPr>
          <p:nvPr/>
        </p:nvCxnSpPr>
        <p:spPr>
          <a:xfrm>
            <a:off x="3372031" y="1801213"/>
            <a:ext cx="0" cy="729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CB9AB4A-25FA-4F48-B619-DB7A9C5B4420}"/>
              </a:ext>
            </a:extLst>
          </p:cNvPr>
          <p:cNvSpPr txBox="1"/>
          <p:nvPr/>
        </p:nvSpPr>
        <p:spPr>
          <a:xfrm>
            <a:off x="3383988" y="224992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x=x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AE6D2178-F8B7-4CA3-ABDF-055A8E6F9C02}"/>
                  </a:ext>
                </a:extLst>
              </p:cNvPr>
              <p:cNvSpPr txBox="1"/>
              <p:nvPr/>
            </p:nvSpPr>
            <p:spPr>
              <a:xfrm>
                <a:off x="3320565" y="1733237"/>
                <a:ext cx="715817" cy="48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400" baseline="-25000" dirty="0">
                              <a:solidFill>
                                <a:schemeClr val="bg1"/>
                              </a:solidFill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) 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6D2178-F8B7-4CA3-ABDF-055A8E6F9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565" y="1733237"/>
                <a:ext cx="715817" cy="489749"/>
              </a:xfrm>
              <a:prstGeom prst="rect">
                <a:avLst/>
              </a:prstGeom>
              <a:blipFill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41016F6-81ED-4516-BC0D-154FB2716EBD}"/>
              </a:ext>
            </a:extLst>
          </p:cNvPr>
          <p:cNvSpPr txBox="1"/>
          <p:nvPr/>
        </p:nvSpPr>
        <p:spPr>
          <a:xfrm>
            <a:off x="3859876" y="1810687"/>
            <a:ext cx="2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8DB58678-B205-4D5C-819C-B8CCF047ED59}"/>
                  </a:ext>
                </a:extLst>
              </p:cNvPr>
              <p:cNvSpPr txBox="1"/>
              <p:nvPr/>
            </p:nvSpPr>
            <p:spPr>
              <a:xfrm>
                <a:off x="4140086" y="1741231"/>
                <a:ext cx="348365" cy="469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B58678-B205-4D5C-819C-B8CCF047E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086" y="1741231"/>
                <a:ext cx="348365" cy="469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F741C47-7B64-49C3-A737-DCD541FA9BF5}"/>
              </a:ext>
            </a:extLst>
          </p:cNvPr>
          <p:cNvCxnSpPr>
            <a:cxnSpLocks/>
          </p:cNvCxnSpPr>
          <p:nvPr/>
        </p:nvCxnSpPr>
        <p:spPr>
          <a:xfrm>
            <a:off x="4518739" y="1801213"/>
            <a:ext cx="0" cy="729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A33335-625B-4161-8647-6B295340DCEB}"/>
              </a:ext>
            </a:extLst>
          </p:cNvPr>
          <p:cNvSpPr txBox="1"/>
          <p:nvPr/>
        </p:nvSpPr>
        <p:spPr>
          <a:xfrm>
            <a:off x="4530696" y="224992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x=x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6AB7FE70-95D2-40FA-B4BF-A5779C1BA72C}"/>
                  </a:ext>
                </a:extLst>
              </p:cNvPr>
              <p:cNvSpPr txBox="1"/>
              <p:nvPr/>
            </p:nvSpPr>
            <p:spPr>
              <a:xfrm>
                <a:off x="4467273" y="1733237"/>
                <a:ext cx="715817" cy="48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400" baseline="-25000" dirty="0">
                              <a:solidFill>
                                <a:schemeClr val="bg1"/>
                              </a:solidFill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) 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B7FE70-95D2-40FA-B4BF-A5779C1BA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273" y="1733237"/>
                <a:ext cx="715817" cy="489749"/>
              </a:xfrm>
              <a:prstGeom prst="rect">
                <a:avLst/>
              </a:prstGeom>
              <a:blipFill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34918C-0CDD-4698-9AF6-FAA84C1F3235}"/>
              </a:ext>
            </a:extLst>
          </p:cNvPr>
          <p:cNvSpPr txBox="1"/>
          <p:nvPr/>
        </p:nvSpPr>
        <p:spPr>
          <a:xfrm>
            <a:off x="4989603" y="1824477"/>
            <a:ext cx="143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 ………….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0866EC0-543C-4C82-8FB8-FB78DC85CD0B}"/>
              </a:ext>
            </a:extLst>
          </p:cNvPr>
          <p:cNvSpPr txBox="1"/>
          <p:nvPr/>
        </p:nvSpPr>
        <p:spPr>
          <a:xfrm>
            <a:off x="535709" y="4420130"/>
            <a:ext cx="573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Using the above Expansion we can derive :-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= Q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87034F4-95D2-46BD-BDB3-3D6FE97E2E1D}"/>
              </a:ext>
            </a:extLst>
          </p:cNvPr>
          <p:cNvSpPr txBox="1"/>
          <p:nvPr/>
        </p:nvSpPr>
        <p:spPr>
          <a:xfrm>
            <a:off x="1308992" y="4948258"/>
            <a:ext cx="2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76E7E3D7-4EE5-4426-BC28-BF265114E156}"/>
                  </a:ext>
                </a:extLst>
              </p:cNvPr>
              <p:cNvSpPr txBox="1"/>
              <p:nvPr/>
            </p:nvSpPr>
            <p:spPr>
              <a:xfrm>
                <a:off x="1589202" y="4878802"/>
                <a:ext cx="329064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E7E3D7-4EE5-4426-BC28-BF265114E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02" y="4878802"/>
                <a:ext cx="329064" cy="409664"/>
              </a:xfrm>
              <a:prstGeom prst="rect">
                <a:avLst/>
              </a:prstGeom>
              <a:blipFill>
                <a:blip r:embed="rId8"/>
                <a:stretch>
                  <a:fillRect l="-12963" r="-1852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488C2673-DF3C-4F93-BBD6-5446E494CA2C}"/>
              </a:ext>
            </a:extLst>
          </p:cNvPr>
          <p:cNvCxnSpPr>
            <a:cxnSpLocks/>
          </p:cNvCxnSpPr>
          <p:nvPr/>
        </p:nvCxnSpPr>
        <p:spPr>
          <a:xfrm>
            <a:off x="1967855" y="4938784"/>
            <a:ext cx="0" cy="92096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964B05A-BD1A-46A9-94EE-56C343A5AB9D}"/>
              </a:ext>
            </a:extLst>
          </p:cNvPr>
          <p:cNvSpPr txBox="1"/>
          <p:nvPr/>
        </p:nvSpPr>
        <p:spPr>
          <a:xfrm>
            <a:off x="1950871" y="5317590"/>
            <a:ext cx="54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 = H</a:t>
            </a:r>
          </a:p>
          <a:p>
            <a:r>
              <a:rPr lang="en-US" sz="800" dirty="0">
                <a:solidFill>
                  <a:schemeClr val="bg1"/>
                </a:solidFill>
              </a:rPr>
              <a:t>p</a:t>
            </a:r>
            <a:r>
              <a:rPr lang="en-US" sz="800" baseline="-25000" dirty="0">
                <a:solidFill>
                  <a:schemeClr val="bg1"/>
                </a:solidFill>
              </a:rPr>
              <a:t>1</a:t>
            </a:r>
            <a:r>
              <a:rPr lang="en-US" sz="800" dirty="0">
                <a:solidFill>
                  <a:schemeClr val="bg1"/>
                </a:solidFill>
              </a:rPr>
              <a:t>= P</a:t>
            </a:r>
            <a:r>
              <a:rPr lang="en-US" sz="800" baseline="-25000" dirty="0">
                <a:solidFill>
                  <a:schemeClr val="bg1"/>
                </a:solidFill>
              </a:rPr>
              <a:t>1 </a:t>
            </a:r>
          </a:p>
          <a:p>
            <a:r>
              <a:rPr lang="en-US" sz="800" dirty="0">
                <a:solidFill>
                  <a:schemeClr val="bg1"/>
                </a:solidFill>
              </a:rPr>
              <a:t>p</a:t>
            </a:r>
            <a:r>
              <a:rPr lang="en-US" sz="800" baseline="-25000" dirty="0">
                <a:solidFill>
                  <a:schemeClr val="bg1"/>
                </a:solidFill>
              </a:rPr>
              <a:t>2</a:t>
            </a:r>
            <a:r>
              <a:rPr lang="en-US" sz="800" dirty="0">
                <a:solidFill>
                  <a:schemeClr val="bg1"/>
                </a:solidFill>
              </a:rPr>
              <a:t>= P</a:t>
            </a:r>
            <a:r>
              <a:rPr lang="en-US" sz="800" baseline="-25000" dirty="0">
                <a:solidFill>
                  <a:schemeClr val="bg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E343CA8A-3A41-4D45-944E-84BE8B627E97}"/>
                  </a:ext>
                </a:extLst>
              </p:cNvPr>
              <p:cNvSpPr txBox="1"/>
              <p:nvPr/>
            </p:nvSpPr>
            <p:spPr>
              <a:xfrm>
                <a:off x="1814407" y="4917009"/>
                <a:ext cx="715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343CA8A-3A41-4D45-944E-84BE8B627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407" y="4917009"/>
                <a:ext cx="71581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17770738-AEF7-41B5-822B-548FC8E9DF81}"/>
                  </a:ext>
                </a:extLst>
              </p:cNvPr>
              <p:cNvSpPr txBox="1"/>
              <p:nvPr/>
            </p:nvSpPr>
            <p:spPr>
              <a:xfrm>
                <a:off x="2816872" y="4878802"/>
                <a:ext cx="329064" cy="44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1400" baseline="-25000" dirty="0">
                              <a:solidFill>
                                <a:schemeClr val="bg1"/>
                              </a:solidFill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7770738-AEF7-41B5-822B-548FC8E9D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72" y="4878802"/>
                <a:ext cx="329064" cy="442172"/>
              </a:xfrm>
              <a:prstGeom prst="rect">
                <a:avLst/>
              </a:prstGeom>
              <a:blipFill>
                <a:blip r:embed="rId10"/>
                <a:stretch>
                  <a:fillRect l="-11111" r="-1852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B13E0504-8F4E-4BC8-80C8-D7C8DD000CEB}"/>
              </a:ext>
            </a:extLst>
          </p:cNvPr>
          <p:cNvCxnSpPr>
            <a:cxnSpLocks/>
          </p:cNvCxnSpPr>
          <p:nvPr/>
        </p:nvCxnSpPr>
        <p:spPr>
          <a:xfrm>
            <a:off x="3195525" y="4938784"/>
            <a:ext cx="0" cy="92096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58C764D-C4AE-4DE7-B2B7-55C290E4A3D6}"/>
              </a:ext>
            </a:extLst>
          </p:cNvPr>
          <p:cNvSpPr txBox="1"/>
          <p:nvPr/>
        </p:nvSpPr>
        <p:spPr>
          <a:xfrm>
            <a:off x="3194919" y="5328968"/>
            <a:ext cx="54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 = H</a:t>
            </a:r>
          </a:p>
          <a:p>
            <a:r>
              <a:rPr lang="en-US" sz="800" dirty="0">
                <a:solidFill>
                  <a:schemeClr val="bg1"/>
                </a:solidFill>
              </a:rPr>
              <a:t>p</a:t>
            </a:r>
            <a:r>
              <a:rPr lang="en-US" sz="800" baseline="-25000" dirty="0">
                <a:solidFill>
                  <a:schemeClr val="bg1"/>
                </a:solidFill>
              </a:rPr>
              <a:t>1</a:t>
            </a:r>
            <a:r>
              <a:rPr lang="en-US" sz="800" dirty="0">
                <a:solidFill>
                  <a:schemeClr val="bg1"/>
                </a:solidFill>
              </a:rPr>
              <a:t>= P</a:t>
            </a:r>
            <a:r>
              <a:rPr lang="en-US" sz="800" baseline="-25000" dirty="0">
                <a:solidFill>
                  <a:schemeClr val="bg1"/>
                </a:solidFill>
              </a:rPr>
              <a:t>1 </a:t>
            </a:r>
          </a:p>
          <a:p>
            <a:r>
              <a:rPr lang="en-US" sz="800" dirty="0">
                <a:solidFill>
                  <a:schemeClr val="bg1"/>
                </a:solidFill>
              </a:rPr>
              <a:t>p</a:t>
            </a:r>
            <a:r>
              <a:rPr lang="en-US" sz="800" baseline="-25000" dirty="0">
                <a:solidFill>
                  <a:schemeClr val="bg1"/>
                </a:solidFill>
              </a:rPr>
              <a:t>2</a:t>
            </a:r>
            <a:r>
              <a:rPr lang="en-US" sz="800" dirty="0">
                <a:solidFill>
                  <a:schemeClr val="bg1"/>
                </a:solidFill>
              </a:rPr>
              <a:t>= P</a:t>
            </a:r>
            <a:r>
              <a:rPr lang="en-US" sz="800" baseline="-25000" dirty="0">
                <a:solidFill>
                  <a:schemeClr val="bg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FCDD10D8-392D-4F52-93C6-5FAA4A45EB51}"/>
                  </a:ext>
                </a:extLst>
              </p:cNvPr>
              <p:cNvSpPr txBox="1"/>
              <p:nvPr/>
            </p:nvSpPr>
            <p:spPr>
              <a:xfrm>
                <a:off x="3100511" y="4917008"/>
                <a:ext cx="715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1400" baseline="-25000" dirty="0">
                          <a:solidFill>
                            <a:schemeClr val="bg1"/>
                          </a:solidFill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DD10D8-392D-4F52-93C6-5FAA4A45E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11" y="4917008"/>
                <a:ext cx="71581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8A2AAF6-BB04-46D7-8611-CE796B648A35}"/>
              </a:ext>
            </a:extLst>
          </p:cNvPr>
          <p:cNvSpPr txBox="1"/>
          <p:nvPr/>
        </p:nvSpPr>
        <p:spPr>
          <a:xfrm>
            <a:off x="2471172" y="4963510"/>
            <a:ext cx="2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80479008-8310-43C0-8D38-19D2246D8DBD}"/>
                  </a:ext>
                </a:extLst>
              </p:cNvPr>
              <p:cNvSpPr txBox="1"/>
              <p:nvPr/>
            </p:nvSpPr>
            <p:spPr>
              <a:xfrm>
                <a:off x="4140086" y="4886796"/>
                <a:ext cx="329064" cy="44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1400" baseline="-25000" dirty="0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0479008-8310-43C0-8D38-19D2246D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086" y="4886796"/>
                <a:ext cx="329064" cy="442172"/>
              </a:xfrm>
              <a:prstGeom prst="rect">
                <a:avLst/>
              </a:prstGeom>
              <a:blipFill>
                <a:blip r:embed="rId12"/>
                <a:stretch>
                  <a:fillRect l="-11111" t="-1389" r="-185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CAFB56AE-A056-4B69-BB30-34511634409F}"/>
              </a:ext>
            </a:extLst>
          </p:cNvPr>
          <p:cNvCxnSpPr>
            <a:cxnSpLocks/>
          </p:cNvCxnSpPr>
          <p:nvPr/>
        </p:nvCxnSpPr>
        <p:spPr>
          <a:xfrm>
            <a:off x="4518739" y="4946778"/>
            <a:ext cx="0" cy="92096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8142E91E-9C8C-42FB-8B34-17577078D86B}"/>
              </a:ext>
            </a:extLst>
          </p:cNvPr>
          <p:cNvSpPr txBox="1"/>
          <p:nvPr/>
        </p:nvSpPr>
        <p:spPr>
          <a:xfrm>
            <a:off x="4492447" y="5374762"/>
            <a:ext cx="54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 = H</a:t>
            </a:r>
          </a:p>
          <a:p>
            <a:r>
              <a:rPr lang="en-US" sz="800" dirty="0">
                <a:solidFill>
                  <a:schemeClr val="bg1"/>
                </a:solidFill>
              </a:rPr>
              <a:t>p</a:t>
            </a:r>
            <a:r>
              <a:rPr lang="en-US" sz="800" baseline="-25000" dirty="0">
                <a:solidFill>
                  <a:schemeClr val="bg1"/>
                </a:solidFill>
              </a:rPr>
              <a:t>1</a:t>
            </a:r>
            <a:r>
              <a:rPr lang="en-US" sz="800" dirty="0">
                <a:solidFill>
                  <a:schemeClr val="bg1"/>
                </a:solidFill>
              </a:rPr>
              <a:t>= P</a:t>
            </a:r>
            <a:r>
              <a:rPr lang="en-US" sz="800" baseline="-25000" dirty="0">
                <a:solidFill>
                  <a:schemeClr val="bg1"/>
                </a:solidFill>
              </a:rPr>
              <a:t>1 </a:t>
            </a:r>
          </a:p>
          <a:p>
            <a:r>
              <a:rPr lang="en-US" sz="800" dirty="0">
                <a:solidFill>
                  <a:schemeClr val="bg1"/>
                </a:solidFill>
              </a:rPr>
              <a:t>p</a:t>
            </a:r>
            <a:r>
              <a:rPr lang="en-US" sz="800" baseline="-25000" dirty="0">
                <a:solidFill>
                  <a:schemeClr val="bg1"/>
                </a:solidFill>
              </a:rPr>
              <a:t>2</a:t>
            </a:r>
            <a:r>
              <a:rPr lang="en-US" sz="800" dirty="0">
                <a:solidFill>
                  <a:schemeClr val="bg1"/>
                </a:solidFill>
              </a:rPr>
              <a:t>= P</a:t>
            </a:r>
            <a:r>
              <a:rPr lang="en-US" sz="800" baseline="-25000" dirty="0">
                <a:solidFill>
                  <a:schemeClr val="bg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973D985C-07C9-4054-862F-A7BA2588828B}"/>
                  </a:ext>
                </a:extLst>
              </p:cNvPr>
              <p:cNvSpPr txBox="1"/>
              <p:nvPr/>
            </p:nvSpPr>
            <p:spPr>
              <a:xfrm>
                <a:off x="4372999" y="4917007"/>
                <a:ext cx="715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1400" baseline="-25000" dirty="0">
                          <a:solidFill>
                            <a:schemeClr val="bg1"/>
                          </a:solidFill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73D985C-07C9-4054-862F-A7BA25888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999" y="4917007"/>
                <a:ext cx="71581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5191A900-8708-48C8-8D9E-86D40CE2616B}"/>
              </a:ext>
            </a:extLst>
          </p:cNvPr>
          <p:cNvSpPr txBox="1"/>
          <p:nvPr/>
        </p:nvSpPr>
        <p:spPr>
          <a:xfrm>
            <a:off x="3794386" y="4971504"/>
            <a:ext cx="2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0A453A1-7C63-4C73-AB88-31D320DF507E}"/>
              </a:ext>
            </a:extLst>
          </p:cNvPr>
          <p:cNvSpPr txBox="1"/>
          <p:nvPr/>
        </p:nvSpPr>
        <p:spPr>
          <a:xfrm>
            <a:off x="8271393" y="5163606"/>
            <a:ext cx="328606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N.B. :- As we have ruled out the other higher order terms which have very negligible effect.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39541BE0-DFE6-4B34-ABB1-CC0FD208B67B}"/>
                  </a:ext>
                </a:extLst>
              </p:cNvPr>
              <p:cNvSpPr txBox="1"/>
              <p:nvPr/>
            </p:nvSpPr>
            <p:spPr>
              <a:xfrm>
                <a:off x="6144492" y="3819965"/>
                <a:ext cx="1752600" cy="120032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bg1"/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bg1"/>
                          </a:solidFill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bg1"/>
                        </a:solidFill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bg1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bg1"/>
                        </a:solidFill>
                      </a:rPr>
                      <m:t>1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bg1"/>
                        </a:solidFill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bg1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bg1"/>
                        </a:solidFill>
                      </a:rPr>
                      <m:t>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9541BE0-DFE6-4B34-ABB1-CC0FD208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492" y="3819965"/>
                <a:ext cx="1752600" cy="1200329"/>
              </a:xfrm>
              <a:prstGeom prst="rect">
                <a:avLst/>
              </a:prstGeom>
              <a:blipFill rotWithShape="1">
                <a:blip r:embed="rId14"/>
                <a:stretch>
                  <a:fillRect l="-2768" t="-2010" b="-65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39541BE0-DFE6-4B34-ABB1-CC0FD208B67B}"/>
              </a:ext>
            </a:extLst>
          </p:cNvPr>
          <p:cNvSpPr txBox="1"/>
          <p:nvPr/>
        </p:nvSpPr>
        <p:spPr>
          <a:xfrm>
            <a:off x="8271394" y="3813510"/>
            <a:ext cx="254846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Operating Range :-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  = 180 mm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= -120 </a:t>
            </a:r>
            <a:r>
              <a:rPr lang="en-US" dirty="0" err="1" smtClean="0">
                <a:solidFill>
                  <a:schemeClr val="bg1"/>
                </a:solidFill>
              </a:rPr>
              <a:t>mmWc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= -113.0212 </a:t>
            </a:r>
            <a:r>
              <a:rPr lang="en-US" dirty="0" err="1" smtClean="0">
                <a:solidFill>
                  <a:schemeClr val="bg1"/>
                </a:solidFill>
              </a:rPr>
              <a:t>mmWc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39541BE0-DFE6-4B34-ABB1-CC0FD208B67B}"/>
              </a:ext>
            </a:extLst>
          </p:cNvPr>
          <p:cNvSpPr txBox="1"/>
          <p:nvPr/>
        </p:nvSpPr>
        <p:spPr>
          <a:xfrm>
            <a:off x="6830831" y="1330434"/>
            <a:ext cx="39890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Here,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Operating points are (x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 , y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016282-531B-41CC-8EE0-100471A5CC7E}"/>
              </a:ext>
            </a:extLst>
          </p:cNvPr>
          <p:cNvSpPr txBox="1"/>
          <p:nvPr/>
        </p:nvSpPr>
        <p:spPr>
          <a:xfrm>
            <a:off x="240145" y="210127"/>
            <a:ext cx="7481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Linearizing The Bernoulli’s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3BC574C-8E52-4439-98A1-4DC8920CC95F}"/>
                  </a:ext>
                </a:extLst>
              </p:cNvPr>
              <p:cNvSpPr txBox="1"/>
              <p:nvPr/>
            </p:nvSpPr>
            <p:spPr>
              <a:xfrm>
                <a:off x="240145" y="1554509"/>
                <a:ext cx="8785781" cy="175432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After the final derivation we find this relation :-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q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= Q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+ 0.00919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+ 0.000002342276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×∆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bg1"/>
                        </a:solidFill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- 0.00002342276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×∆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bg1"/>
                        </a:solidFill>
                      </a:rPr>
                      <m:t>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It is the final linearized equation.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BC574C-8E52-4439-98A1-4DC8920CC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5" y="1554509"/>
                <a:ext cx="8785781" cy="1754326"/>
              </a:xfrm>
              <a:prstGeom prst="rect">
                <a:avLst/>
              </a:prstGeom>
              <a:blipFill>
                <a:blip r:embed="rId2"/>
                <a:stretch>
                  <a:fillRect l="-485" t="-1379" b="-413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738990-81E9-42AF-89AB-22302EC9B8F5}"/>
                  </a:ext>
                </a:extLst>
              </p:cNvPr>
              <p:cNvSpPr txBox="1"/>
              <p:nvPr/>
            </p:nvSpPr>
            <p:spPr>
              <a:xfrm>
                <a:off x="240145" y="3731666"/>
                <a:ext cx="7915564" cy="200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Putting this equation in the Governing Equation we get :-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Q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Q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= A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Q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 – 0.00919∆H - 0.000002342276∆P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+ 0.000002342276∆P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 = A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738990-81E9-42AF-89AB-22302EC9B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5" y="3731666"/>
                <a:ext cx="7915564" cy="2000804"/>
              </a:xfrm>
              <a:prstGeom prst="rect">
                <a:avLst/>
              </a:prstGeom>
              <a:blipFill>
                <a:blip r:embed="rId3"/>
                <a:stretch>
                  <a:fillRect l="-616" t="-1524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5199D0A-E314-4169-88F7-D9580CFC5F5B}"/>
                  </a:ext>
                </a:extLst>
              </p:cNvPr>
              <p:cNvSpPr txBox="1"/>
              <p:nvPr/>
            </p:nvSpPr>
            <p:spPr>
              <a:xfrm>
                <a:off x="240145" y="6072175"/>
                <a:ext cx="8672946" cy="49257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Q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 – 0.00919∆H - 0.000002342276∆P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+ 0.000002342276∆P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 = 1.78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199D0A-E314-4169-88F7-D9580CFC5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5" y="6072175"/>
                <a:ext cx="8672946" cy="492571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35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497</TotalTime>
  <Words>736</Words>
  <Application>Microsoft Office PowerPoint</Application>
  <PresentationFormat>Custom</PresentationFormat>
  <Paragraphs>148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Integral</vt:lpstr>
      <vt:lpstr>Automating Interface Control in Extractor/Stripper in Solvent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INP</dc:creator>
  <cp:lastModifiedBy>hp</cp:lastModifiedBy>
  <cp:revision>38</cp:revision>
  <dcterms:created xsi:type="dcterms:W3CDTF">2024-06-26T05:34:57Z</dcterms:created>
  <dcterms:modified xsi:type="dcterms:W3CDTF">2024-06-26T16:41:07Z</dcterms:modified>
</cp:coreProperties>
</file>