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varScale="1">
        <p:scale>
          <a:sx n="19" d="100"/>
          <a:sy n="19" d="100"/>
        </p:scale>
        <p:origin x="9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5D9D6-0F70-4127-BED4-4BD73FF21940}" type="datetimeFigureOut">
              <a:rPr lang="en-IN" smtClean="0"/>
              <a:t>01-08-2023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C4F39-3803-4D9B-9921-311DCB7970E4}" type="slidenum">
              <a:rPr lang="en-IN" smtClean="0"/>
              <a:t>‹#›</a:t>
            </a:fld>
            <a:endParaRPr lang="en-IN"/>
          </a:p>
        </p:txBody>
      </p:sp>
    </p:spTree>
    <p:extLst>
      <p:ext uri="{BB962C8B-B14F-4D97-AF65-F5344CB8AC3E}">
        <p14:creationId xmlns:p14="http://schemas.microsoft.com/office/powerpoint/2010/main" val="41948290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950208" y="3642970"/>
            <a:ext cx="36210240" cy="17117568"/>
          </a:xfrm>
        </p:spPr>
        <p:txBody>
          <a:bodyPr anchor="b">
            <a:normAutofit/>
          </a:bodyPr>
          <a:lstStyle>
            <a:lvl1pPr algn="l">
              <a:lnSpc>
                <a:spcPct val="85000"/>
              </a:lnSpc>
              <a:defRPr sz="38400" spc="-24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3960182" y="21386981"/>
            <a:ext cx="36210240" cy="5486400"/>
          </a:xfrm>
        </p:spPr>
        <p:txBody>
          <a:bodyPr lIns="91440" rIns="91440">
            <a:normAutofit/>
          </a:bodyPr>
          <a:lstStyle>
            <a:lvl1pPr marL="0" indent="0" algn="l">
              <a:buNone/>
              <a:defRPr sz="11520" cap="all" spc="960" baseline="0">
                <a:solidFill>
                  <a:schemeClr val="tx2"/>
                </a:solidFill>
                <a:latin typeface="+mj-lt"/>
              </a:defRPr>
            </a:lvl1pPr>
            <a:lvl2pPr marL="2194560" indent="0" algn="ctr">
              <a:buNone/>
              <a:defRPr sz="1152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21AE2-FB4A-4C3B-AA13-91400C46D789}"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5A19C-F471-48F1-860F-BBEA4CA0A1A9}" type="slidenum">
              <a:rPr lang="en-IN" smtClean="0"/>
              <a:t>‹#›</a:t>
            </a:fld>
            <a:endParaRPr lang="en-IN"/>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 y="30404715"/>
            <a:ext cx="43891205" cy="316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381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21AE2-FB4A-4C3B-AA13-91400C46D789}"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416893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30404717"/>
            <a:ext cx="43891147" cy="30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31409642" y="1979050"/>
            <a:ext cx="9464040" cy="276475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979050"/>
            <a:ext cx="27843480" cy="2764751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21AE2-FB4A-4C3B-AA13-91400C46D789}"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397692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21AE2-FB4A-4C3B-AA13-91400C46D789}"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76868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3642970"/>
            <a:ext cx="36210240" cy="17117568"/>
          </a:xfrm>
        </p:spPr>
        <p:txBody>
          <a:bodyPr anchor="b" anchorCtr="0">
            <a:normAutofit/>
          </a:bodyPr>
          <a:lstStyle>
            <a:lvl1pPr>
              <a:lnSpc>
                <a:spcPct val="85000"/>
              </a:lnSpc>
              <a:defRPr sz="38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950208" y="21375014"/>
            <a:ext cx="36210240" cy="5486400"/>
          </a:xfrm>
        </p:spPr>
        <p:txBody>
          <a:bodyPr lIns="91440" rIns="91440" anchor="t" anchorCtr="0">
            <a:normAutofit/>
          </a:bodyPr>
          <a:lstStyle>
            <a:lvl1pPr marL="0" indent="0">
              <a:buNone/>
              <a:defRPr sz="11520" cap="all" spc="960" baseline="0">
                <a:solidFill>
                  <a:schemeClr val="tx2"/>
                </a:solidFill>
                <a:latin typeface="+mj-lt"/>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21AE2-FB4A-4C3B-AA13-91400C46D789}"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5A19C-F471-48F1-860F-BBEA4CA0A1A9}" type="slidenum">
              <a:rPr lang="en-IN" smtClean="0"/>
              <a:t>‹#›</a:t>
            </a:fld>
            <a:endParaRPr lang="en-IN"/>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 y="30404715"/>
            <a:ext cx="43891205" cy="316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375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950208" y="1375701"/>
            <a:ext cx="36210240" cy="696363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950208" y="8859523"/>
            <a:ext cx="17775936" cy="19312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4512" y="8859528"/>
            <a:ext cx="17775936" cy="19312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21AE2-FB4A-4C3B-AA13-91400C46D789}"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204289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950208" y="1375701"/>
            <a:ext cx="36210240" cy="6963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3950208"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950208" y="12395203"/>
            <a:ext cx="17775936" cy="16215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384512"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384512" y="12395203"/>
            <a:ext cx="17775936" cy="16215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21AE2-FB4A-4C3B-AA13-91400C46D789}"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269571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21AE2-FB4A-4C3B-AA13-91400C46D789}"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62079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436" y="30723840"/>
            <a:ext cx="43879771" cy="21945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60" y="30404717"/>
            <a:ext cx="43879771" cy="30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A21AE2-FB4A-4C3B-AA13-91400C46D789}" type="datetimeFigureOut">
              <a:rPr lang="en-IN" smtClean="0"/>
              <a:t>01-08-2023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402499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5" y="0"/>
            <a:ext cx="14582846" cy="32918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544254" y="0"/>
            <a:ext cx="230429" cy="3291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2852923"/>
            <a:ext cx="11521440" cy="10972800"/>
          </a:xfrm>
        </p:spPr>
        <p:txBody>
          <a:bodyPr anchor="b">
            <a:normAutofit/>
          </a:bodyPr>
          <a:lstStyle>
            <a:lvl1pPr>
              <a:defRPr sz="1728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7282160" y="3511296"/>
            <a:ext cx="23372064" cy="25237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45920" y="14045184"/>
            <a:ext cx="11521440" cy="16219795"/>
          </a:xfrm>
        </p:spPr>
        <p:txBody>
          <a:bodyPr lIns="91440" rIns="91440">
            <a:normAutofit/>
          </a:bodyPr>
          <a:lstStyle>
            <a:lvl1pPr marL="0" indent="0">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a:xfrm>
            <a:off x="1675846" y="31006975"/>
            <a:ext cx="9426638" cy="1752600"/>
          </a:xfrm>
        </p:spPr>
        <p:txBody>
          <a:bodyPr/>
          <a:lstStyle>
            <a:lvl1pPr algn="l">
              <a:defRPr/>
            </a:lvl1pPr>
          </a:lstStyle>
          <a:p>
            <a:fld id="{B1A21AE2-FB4A-4C3B-AA13-91400C46D789}" type="datetimeFigureOut">
              <a:rPr lang="en-IN" smtClean="0"/>
              <a:t>01-08-2023</a:t>
            </a:fld>
            <a:endParaRPr lang="en-IN"/>
          </a:p>
        </p:txBody>
      </p:sp>
      <p:sp>
        <p:nvSpPr>
          <p:cNvPr id="6" name="Footer Placeholder 5"/>
          <p:cNvSpPr>
            <a:spLocks noGrp="1"/>
          </p:cNvSpPr>
          <p:nvPr>
            <p:ph type="ftr" sz="quarter" idx="11"/>
          </p:nvPr>
        </p:nvSpPr>
        <p:spPr>
          <a:xfrm>
            <a:off x="17282160" y="31006975"/>
            <a:ext cx="16733520" cy="1752600"/>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15A19C-F471-48F1-860F-BBEA4CA0A1A9}" type="slidenum">
              <a:rPr lang="en-IN" smtClean="0"/>
              <a:t>‹#›</a:t>
            </a:fld>
            <a:endParaRPr lang="en-IN"/>
          </a:p>
        </p:txBody>
      </p:sp>
    </p:spTree>
    <p:extLst>
      <p:ext uri="{BB962C8B-B14F-4D97-AF65-F5344CB8AC3E}">
        <p14:creationId xmlns:p14="http://schemas.microsoft.com/office/powerpoint/2010/main" val="323683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 y="23774400"/>
            <a:ext cx="43879771" cy="914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 y="23592365"/>
            <a:ext cx="43879771" cy="30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24359616"/>
            <a:ext cx="36409123" cy="3950208"/>
          </a:xfrm>
        </p:spPr>
        <p:txBody>
          <a:bodyPr tIns="0" bIns="0" anchor="b">
            <a:noAutofit/>
          </a:bodyPr>
          <a:lstStyle>
            <a:lvl1pPr>
              <a:defRPr sz="1728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 y="0"/>
            <a:ext cx="43891147" cy="23592365"/>
          </a:xfrm>
          <a:solidFill>
            <a:schemeClr val="bg2">
              <a:lumMod val="90000"/>
            </a:schemeClr>
          </a:solidFill>
        </p:spPr>
        <p:txBody>
          <a:bodyPr lIns="457200" tIns="457200"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950208" y="28353715"/>
            <a:ext cx="36429696" cy="2852928"/>
          </a:xfrm>
        </p:spPr>
        <p:txBody>
          <a:bodyPr lIns="91440" tIns="0" rIns="91440" bIns="0">
            <a:normAutofit/>
          </a:bodyPr>
          <a:lstStyle>
            <a:lvl1pPr marL="0" indent="0">
              <a:spcBef>
                <a:spcPts val="0"/>
              </a:spcBef>
              <a:spcAft>
                <a:spcPts val="2880"/>
              </a:spcAft>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B1A21AE2-FB4A-4C3B-AA13-91400C46D789}"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5A19C-F471-48F1-860F-BBEA4CA0A1A9}" type="slidenum">
              <a:rPr lang="en-IN" smtClean="0"/>
              <a:t>‹#›</a:t>
            </a:fld>
            <a:endParaRPr lang="en-IN"/>
          </a:p>
        </p:txBody>
      </p:sp>
    </p:spTree>
    <p:extLst>
      <p:ext uri="{BB962C8B-B14F-4D97-AF65-F5344CB8AC3E}">
        <p14:creationId xmlns:p14="http://schemas.microsoft.com/office/powerpoint/2010/main" val="356689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 y="30723840"/>
            <a:ext cx="43891205" cy="21945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0404715"/>
            <a:ext cx="43891205" cy="316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50208" y="1375701"/>
            <a:ext cx="36210240" cy="696363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950205" y="8859523"/>
            <a:ext cx="36210245" cy="193121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50215" y="31006975"/>
            <a:ext cx="8900174" cy="1752600"/>
          </a:xfrm>
          <a:prstGeom prst="rect">
            <a:avLst/>
          </a:prstGeom>
        </p:spPr>
        <p:txBody>
          <a:bodyPr vert="horz" lIns="91440" tIns="45720" rIns="91440" bIns="45720" rtlCol="0" anchor="ctr"/>
          <a:lstStyle>
            <a:lvl1pPr algn="l">
              <a:defRPr sz="4320">
                <a:solidFill>
                  <a:srgbClr val="FFFFFF"/>
                </a:solidFill>
              </a:defRPr>
            </a:lvl1pPr>
          </a:lstStyle>
          <a:p>
            <a:fld id="{B1A21AE2-FB4A-4C3B-AA13-91400C46D789}" type="datetimeFigureOut">
              <a:rPr lang="en-IN" smtClean="0"/>
              <a:t>01-08-2023</a:t>
            </a:fld>
            <a:endParaRPr lang="en-IN"/>
          </a:p>
        </p:txBody>
      </p:sp>
      <p:sp>
        <p:nvSpPr>
          <p:cNvPr id="5" name="Footer Placeholder 4"/>
          <p:cNvSpPr>
            <a:spLocks noGrp="1"/>
          </p:cNvSpPr>
          <p:nvPr>
            <p:ph type="ftr" sz="quarter" idx="3"/>
          </p:nvPr>
        </p:nvSpPr>
        <p:spPr>
          <a:xfrm>
            <a:off x="13270270" y="31006975"/>
            <a:ext cx="17362094" cy="1752600"/>
          </a:xfrm>
          <a:prstGeom prst="rect">
            <a:avLst/>
          </a:prstGeom>
        </p:spPr>
        <p:txBody>
          <a:bodyPr vert="horz" lIns="91440" tIns="45720" rIns="91440" bIns="45720" rtlCol="0" anchor="ctr"/>
          <a:lstStyle>
            <a:lvl1pPr algn="ctr">
              <a:defRPr sz="432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35641654" y="31006975"/>
            <a:ext cx="4723291" cy="1752600"/>
          </a:xfrm>
          <a:prstGeom prst="rect">
            <a:avLst/>
          </a:prstGeom>
        </p:spPr>
        <p:txBody>
          <a:bodyPr vert="horz" lIns="91440" tIns="45720" rIns="91440" bIns="45720" rtlCol="0" anchor="ctr"/>
          <a:lstStyle>
            <a:lvl1pPr algn="r">
              <a:defRPr sz="5040">
                <a:solidFill>
                  <a:srgbClr val="FFFFFF"/>
                </a:solidFill>
              </a:defRPr>
            </a:lvl1pPr>
          </a:lstStyle>
          <a:p>
            <a:fld id="{6615A19C-F471-48F1-860F-BBEA4CA0A1A9}" type="slidenum">
              <a:rPr lang="en-IN" smtClean="0"/>
              <a:t>‹#›</a:t>
            </a:fld>
            <a:endParaRPr lang="en-IN"/>
          </a:p>
        </p:txBody>
      </p:sp>
      <p:cxnSp>
        <p:nvCxnSpPr>
          <p:cNvPr id="10" name="Straight Connector 9"/>
          <p:cNvCxnSpPr/>
          <p:nvPr/>
        </p:nvCxnSpPr>
        <p:spPr>
          <a:xfrm>
            <a:off x="4296715" y="8341656"/>
            <a:ext cx="358810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7262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85000"/>
        </a:lnSpc>
        <a:spcBef>
          <a:spcPct val="0"/>
        </a:spcBef>
        <a:buNone/>
        <a:defRPr sz="23040" kern="1200" spc="-240" baseline="0">
          <a:solidFill>
            <a:schemeClr val="tx1">
              <a:lumMod val="75000"/>
              <a:lumOff val="25000"/>
            </a:schemeClr>
          </a:solidFill>
          <a:latin typeface="+mj-lt"/>
          <a:ea typeface="+mj-ea"/>
          <a:cs typeface="+mj-cs"/>
        </a:defRPr>
      </a:lvl1pPr>
    </p:titleStyle>
    <p:bodyStyle>
      <a:lvl1pPr marL="438912" indent="-438912" algn="l" defTabSz="4389120" rtl="0" eaLnBrk="1" latinLnBrk="0" hangingPunct="1">
        <a:lnSpc>
          <a:spcPct val="90000"/>
        </a:lnSpc>
        <a:spcBef>
          <a:spcPts val="5760"/>
        </a:spcBef>
        <a:spcAft>
          <a:spcPts val="960"/>
        </a:spcAft>
        <a:buClr>
          <a:schemeClr val="accent1"/>
        </a:buClr>
        <a:buSzPct val="100000"/>
        <a:buFont typeface="Calibri" panose="020F0502020204030204" pitchFamily="34" charset="0"/>
        <a:buChar char=" "/>
        <a:defRPr sz="9600" kern="1200">
          <a:solidFill>
            <a:schemeClr val="tx1">
              <a:lumMod val="75000"/>
              <a:lumOff val="25000"/>
            </a:schemeClr>
          </a:solidFill>
          <a:latin typeface="+mn-lt"/>
          <a:ea typeface="+mn-ea"/>
          <a:cs typeface="+mn-cs"/>
        </a:defRPr>
      </a:lvl1pPr>
      <a:lvl2pPr marL="1843430" indent="-877824" algn="l" defTabSz="4389120" rtl="0" eaLnBrk="1" latinLnBrk="0" hangingPunct="1">
        <a:lnSpc>
          <a:spcPct val="90000"/>
        </a:lnSpc>
        <a:spcBef>
          <a:spcPts val="960"/>
        </a:spcBef>
        <a:spcAft>
          <a:spcPts val="1920"/>
        </a:spcAft>
        <a:buClr>
          <a:schemeClr val="accent1"/>
        </a:buClr>
        <a:buFont typeface="Calibri" pitchFamily="34" charset="0"/>
        <a:buChar char="◦"/>
        <a:defRPr sz="8640" kern="1200">
          <a:solidFill>
            <a:schemeClr val="tx1">
              <a:lumMod val="75000"/>
              <a:lumOff val="25000"/>
            </a:schemeClr>
          </a:solidFill>
          <a:latin typeface="+mn-lt"/>
          <a:ea typeface="+mn-ea"/>
          <a:cs typeface="+mn-cs"/>
        </a:defRPr>
      </a:lvl2pPr>
      <a:lvl3pPr marL="2721254"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3pPr>
      <a:lvl4pPr marL="3599078"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4pPr>
      <a:lvl5pPr marL="4476902"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5pPr>
      <a:lvl6pPr marL="528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6pPr>
      <a:lvl7pPr marL="624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7pPr>
      <a:lvl8pPr marL="720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8pPr>
      <a:lvl9pPr marL="816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descr="Flow of the Content-Based Image Retrieval">
            <a:extLst>
              <a:ext uri="{FF2B5EF4-FFF2-40B4-BE49-F238E27FC236}">
                <a16:creationId xmlns:a16="http://schemas.microsoft.com/office/drawing/2014/main" id="{B90807FE-546E-47BE-9DEB-15004B655F5D}"/>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14673" y="19826543"/>
            <a:ext cx="9152169" cy="10370025"/>
          </a:xfrm>
          <a:prstGeom prst="rect">
            <a:avLst/>
          </a:prstGeom>
          <a:solidFill>
            <a:schemeClr val="accent2">
              <a:lumMod val="40000"/>
              <a:lumOff val="60000"/>
            </a:schemeClr>
          </a:solidFill>
        </p:spPr>
      </p:pic>
      <p:sp>
        <p:nvSpPr>
          <p:cNvPr id="29" name="Title 1">
            <a:extLst>
              <a:ext uri="{FF2B5EF4-FFF2-40B4-BE49-F238E27FC236}">
                <a16:creationId xmlns:a16="http://schemas.microsoft.com/office/drawing/2014/main" id="{6B8D2364-663D-4B19-90B2-BB6D0E7D4153}"/>
              </a:ext>
            </a:extLst>
          </p:cNvPr>
          <p:cNvSpPr txBox="1">
            <a:spLocks/>
          </p:cNvSpPr>
          <p:nvPr/>
        </p:nvSpPr>
        <p:spPr>
          <a:xfrm>
            <a:off x="1" y="1"/>
            <a:ext cx="43891200" cy="2490840"/>
          </a:xfrm>
          <a:prstGeom prst="rect">
            <a:avLst/>
          </a:prstGeom>
          <a:solidFill>
            <a:schemeClr val="accent2">
              <a:lumMod val="75000"/>
            </a:schemeClr>
          </a:solidFill>
        </p:spPr>
        <p:txBody>
          <a:bodyPr vert="horz" lIns="91440" tIns="45720" rIns="91440" bIns="45720" rtlCol="0" anchor="ctr">
            <a:normAutofit/>
          </a:bodyPr>
          <a:lstStyle>
            <a:lvl1pPr algn="l" defTabSz="4389120" rtl="0" eaLnBrk="1" latinLnBrk="0" hangingPunct="1">
              <a:lnSpc>
                <a:spcPct val="85000"/>
              </a:lnSpc>
              <a:spcBef>
                <a:spcPct val="0"/>
              </a:spcBef>
              <a:buNone/>
              <a:defRPr sz="38400" kern="1200" spc="-240" baseline="0">
                <a:solidFill>
                  <a:schemeClr val="tx1">
                    <a:lumMod val="85000"/>
                    <a:lumOff val="15000"/>
                  </a:schemeClr>
                </a:solidFill>
                <a:latin typeface="+mj-lt"/>
                <a:ea typeface="+mj-ea"/>
                <a:cs typeface="+mj-cs"/>
              </a:defRPr>
            </a:lvl1pPr>
          </a:lstStyle>
          <a:p>
            <a:pPr algn="ctr"/>
            <a:r>
              <a:rPr lang="en-US" sz="5400" b="1" dirty="0">
                <a:solidFill>
                  <a:schemeClr val="bg1"/>
                </a:solidFill>
                <a:latin typeface="Times New Roman" panose="02020603050405020304" pitchFamily="18" charset="0"/>
                <a:cs typeface="Times New Roman" panose="02020603050405020304" pitchFamily="18" charset="0"/>
              </a:rPr>
              <a:t>Empowering Image Searching with Advanced Content Analysis and Meta Data Integration</a:t>
            </a:r>
            <a:endParaRPr lang="en-IN" sz="5400" b="1" dirty="0">
              <a:solidFill>
                <a:schemeClr val="bg1"/>
              </a:solidFill>
              <a:latin typeface="Times New Roman" panose="02020603050405020304" pitchFamily="18"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F23C2734-EF5D-4170-A60D-F644603EA5B0}"/>
              </a:ext>
            </a:extLst>
          </p:cNvPr>
          <p:cNvSpPr/>
          <p:nvPr/>
        </p:nvSpPr>
        <p:spPr>
          <a:xfrm>
            <a:off x="1020361" y="2619496"/>
            <a:ext cx="12687301" cy="914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bg1"/>
                </a:solidFill>
                <a:latin typeface="Times New Roman" panose="02020603050405020304" pitchFamily="18" charset="0"/>
                <a:cs typeface="Times New Roman" panose="02020603050405020304" pitchFamily="18" charset="0"/>
              </a:rPr>
              <a:t>Introduction </a:t>
            </a:r>
          </a:p>
        </p:txBody>
      </p:sp>
      <p:sp>
        <p:nvSpPr>
          <p:cNvPr id="39" name="Rectangle 38">
            <a:extLst>
              <a:ext uri="{FF2B5EF4-FFF2-40B4-BE49-F238E27FC236}">
                <a16:creationId xmlns:a16="http://schemas.microsoft.com/office/drawing/2014/main" id="{DDC71036-7A19-48FB-860E-A8B07C0FEFB7}"/>
              </a:ext>
            </a:extLst>
          </p:cNvPr>
          <p:cNvSpPr/>
          <p:nvPr/>
        </p:nvSpPr>
        <p:spPr>
          <a:xfrm>
            <a:off x="200901" y="2536299"/>
            <a:ext cx="14328000" cy="7448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8" name="Rectangle: Rounded Corners 47">
            <a:extLst>
              <a:ext uri="{FF2B5EF4-FFF2-40B4-BE49-F238E27FC236}">
                <a16:creationId xmlns:a16="http://schemas.microsoft.com/office/drawing/2014/main" id="{C09381FD-74F7-4A62-85BE-94D3D9733D16}"/>
              </a:ext>
            </a:extLst>
          </p:cNvPr>
          <p:cNvSpPr/>
          <p:nvPr/>
        </p:nvSpPr>
        <p:spPr>
          <a:xfrm>
            <a:off x="224392" y="3681833"/>
            <a:ext cx="14328001" cy="88118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4000" dirty="0">
                <a:solidFill>
                  <a:schemeClr val="tx1"/>
                </a:solidFill>
                <a:latin typeface="Times New Roman" panose="02020603050405020304" pitchFamily="18" charset="0"/>
                <a:cs typeface="Times New Roman" panose="02020603050405020304" pitchFamily="18" charset="0"/>
              </a:rPr>
              <a:t>Images, especially in humanities and social sciences research, provide significant insights into research, often providing depth and better insights into data. Images capture the experience and viewpoint of the researcher and can be powerful storytelling tools. While working in the field, V2V researchers gather a considerable number of images. However, managing image data from multiple users can be challenging unless adequately classified or annotated and with effective retrieval mechanisms. However, with the scope for easy uploading of image data and automated image searching techniques such as combining metadata-based search with content-based image retrieval (CBIR) techniques, a more comprehensive and accurate image searching experience is possible. </a:t>
            </a:r>
          </a:p>
        </p:txBody>
      </p:sp>
      <p:sp>
        <p:nvSpPr>
          <p:cNvPr id="49" name="Rectangle: Rounded Corners 48">
            <a:extLst>
              <a:ext uri="{FF2B5EF4-FFF2-40B4-BE49-F238E27FC236}">
                <a16:creationId xmlns:a16="http://schemas.microsoft.com/office/drawing/2014/main" id="{F9497A0B-F524-4536-A236-28121E9979D8}"/>
              </a:ext>
            </a:extLst>
          </p:cNvPr>
          <p:cNvSpPr/>
          <p:nvPr/>
        </p:nvSpPr>
        <p:spPr>
          <a:xfrm>
            <a:off x="196603" y="13618279"/>
            <a:ext cx="14328001" cy="50836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000" dirty="0">
                <a:solidFill>
                  <a:schemeClr val="tx1"/>
                </a:solidFill>
                <a:latin typeface="Times New Roman" panose="02020603050405020304" pitchFamily="18" charset="0"/>
                <a:cs typeface="Times New Roman" panose="02020603050405020304" pitchFamily="18" charset="0"/>
              </a:rPr>
              <a:t>Our primary goal here is to provide an automated and advanced image search engine for the V2V community, which give researchers a platform for sharing, storing and retrieving images using metadata/ content analysis, annotating keywords into the image as metadata, and blurring human faces as additional privacy protection. In addition, it can show publicly accessible photos with geo-location on a map. .</a:t>
            </a:r>
          </a:p>
        </p:txBody>
      </p:sp>
      <p:sp>
        <p:nvSpPr>
          <p:cNvPr id="51" name="Rectangle: Rounded Corners 50">
            <a:extLst>
              <a:ext uri="{FF2B5EF4-FFF2-40B4-BE49-F238E27FC236}">
                <a16:creationId xmlns:a16="http://schemas.microsoft.com/office/drawing/2014/main" id="{834512A6-3E24-4097-8C60-25D1CDC3D121}"/>
              </a:ext>
            </a:extLst>
          </p:cNvPr>
          <p:cNvSpPr/>
          <p:nvPr/>
        </p:nvSpPr>
        <p:spPr>
          <a:xfrm>
            <a:off x="1005207" y="12622395"/>
            <a:ext cx="12687301" cy="914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Times New Roman" panose="02020603050405020304" pitchFamily="18" charset="0"/>
                <a:cs typeface="Times New Roman" panose="02020603050405020304" pitchFamily="18" charset="0"/>
              </a:rPr>
              <a:t>Objective</a:t>
            </a:r>
          </a:p>
        </p:txBody>
      </p:sp>
      <p:sp>
        <p:nvSpPr>
          <p:cNvPr id="53" name="Rectangle: Rounded Corners 52">
            <a:extLst>
              <a:ext uri="{FF2B5EF4-FFF2-40B4-BE49-F238E27FC236}">
                <a16:creationId xmlns:a16="http://schemas.microsoft.com/office/drawing/2014/main" id="{5305D4C6-87C5-4259-BF38-29F4E741640D}"/>
              </a:ext>
            </a:extLst>
          </p:cNvPr>
          <p:cNvSpPr/>
          <p:nvPr/>
        </p:nvSpPr>
        <p:spPr>
          <a:xfrm>
            <a:off x="15613694" y="2567732"/>
            <a:ext cx="12687301" cy="914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Times New Roman" panose="02020603050405020304" pitchFamily="18" charset="0"/>
                <a:cs typeface="Times New Roman" panose="02020603050405020304" pitchFamily="18" charset="0"/>
              </a:rPr>
              <a:t>Approach and Tools used</a:t>
            </a:r>
          </a:p>
        </p:txBody>
      </p:sp>
      <p:sp>
        <p:nvSpPr>
          <p:cNvPr id="54" name="Rectangle: Rounded Corners 53">
            <a:extLst>
              <a:ext uri="{FF2B5EF4-FFF2-40B4-BE49-F238E27FC236}">
                <a16:creationId xmlns:a16="http://schemas.microsoft.com/office/drawing/2014/main" id="{CB1119D4-472E-47ED-8A44-9D792B7A4338}"/>
              </a:ext>
            </a:extLst>
          </p:cNvPr>
          <p:cNvSpPr/>
          <p:nvPr/>
        </p:nvSpPr>
        <p:spPr>
          <a:xfrm>
            <a:off x="14793345" y="3614560"/>
            <a:ext cx="14328001" cy="1880956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000" dirty="0">
                <a:solidFill>
                  <a:schemeClr val="tx1"/>
                </a:solidFill>
                <a:latin typeface="Times New Roman" panose="02020603050405020304" pitchFamily="18" charset="0"/>
                <a:cs typeface="Times New Roman" panose="02020603050405020304" pitchFamily="18" charset="0"/>
              </a:rPr>
              <a:t>We have used a combination of CBIR algorithms and image extraction using Metadata </a:t>
            </a:r>
          </a:p>
          <a:p>
            <a:pPr algn="l"/>
            <a:r>
              <a:rPr lang="en-IN" sz="4000" b="1" dirty="0">
                <a:solidFill>
                  <a:schemeClr val="tx1"/>
                </a:solidFill>
                <a:latin typeface="Times New Roman" panose="02020603050405020304" pitchFamily="18" charset="0"/>
                <a:cs typeface="Times New Roman" panose="02020603050405020304" pitchFamily="18" charset="0"/>
              </a:rPr>
              <a:t>CBIR Algorithm:</a:t>
            </a:r>
          </a:p>
          <a:p>
            <a:pPr algn="l"/>
            <a:r>
              <a:rPr lang="en-IN" sz="4000" dirty="0">
                <a:solidFill>
                  <a:schemeClr val="tx1"/>
                </a:solidFill>
                <a:latin typeface="Times New Roman" panose="02020603050405020304" pitchFamily="18" charset="0"/>
                <a:cs typeface="Times New Roman" panose="02020603050405020304" pitchFamily="18" charset="0"/>
              </a:rPr>
              <a:t>Feature Extraction: Analyse query and database images to extract visual features (e.g., colour histograms, texture descriptors, shape info, or CNN-based representations).</a:t>
            </a:r>
          </a:p>
          <a:p>
            <a:r>
              <a:rPr lang="en-IN" sz="4000" dirty="0">
                <a:solidFill>
                  <a:schemeClr val="tx1"/>
                </a:solidFill>
                <a:latin typeface="Times New Roman" panose="02020603050405020304" pitchFamily="18" charset="0"/>
                <a:cs typeface="Times New Roman" panose="02020603050405020304" pitchFamily="18" charset="0"/>
              </a:rPr>
              <a:t>Feature Representation: Convert images into numerical feature vectors encoding their visual characteristics for similarity comparison.</a:t>
            </a:r>
          </a:p>
          <a:p>
            <a:r>
              <a:rPr lang="en-IN" sz="4000" dirty="0">
                <a:solidFill>
                  <a:schemeClr val="tx1"/>
                </a:solidFill>
                <a:latin typeface="Times New Roman" panose="02020603050405020304" pitchFamily="18" charset="0"/>
                <a:cs typeface="Times New Roman" panose="02020603050405020304" pitchFamily="18" charset="0"/>
              </a:rPr>
              <a:t>Distance Metric: Define a similarity measure (e.g., Euclidean, Cosine) for feature vector comparison.</a:t>
            </a:r>
          </a:p>
          <a:p>
            <a:r>
              <a:rPr lang="en-IN" sz="4000" dirty="0">
                <a:solidFill>
                  <a:schemeClr val="tx1"/>
                </a:solidFill>
                <a:latin typeface="Times New Roman" panose="02020603050405020304" pitchFamily="18" charset="0"/>
                <a:cs typeface="Times New Roman" panose="02020603050405020304" pitchFamily="18" charset="0"/>
              </a:rPr>
              <a:t>Similarity Measurement: Calculate the similarity between query and database images using the chosen distance metric.</a:t>
            </a:r>
          </a:p>
          <a:p>
            <a:r>
              <a:rPr lang="en-IN" sz="4000" dirty="0">
                <a:solidFill>
                  <a:schemeClr val="tx1"/>
                </a:solidFill>
                <a:latin typeface="Times New Roman" panose="02020603050405020304" pitchFamily="18" charset="0"/>
                <a:cs typeface="Times New Roman" panose="02020603050405020304" pitchFamily="18" charset="0"/>
              </a:rPr>
              <a:t>Ranking and Retrieval: Rank and present top-ranked images as search results based on similarity.</a:t>
            </a:r>
          </a:p>
          <a:p>
            <a:pPr algn="l"/>
            <a:r>
              <a:rPr lang="en-IN" sz="4000" b="1" dirty="0">
                <a:solidFill>
                  <a:schemeClr val="tx1"/>
                </a:solidFill>
                <a:latin typeface="Times New Roman" panose="02020603050405020304" pitchFamily="18" charset="0"/>
                <a:cs typeface="Times New Roman" panose="02020603050405020304" pitchFamily="18" charset="0"/>
              </a:rPr>
              <a:t>Metadata and Database:</a:t>
            </a:r>
          </a:p>
          <a:p>
            <a:pPr algn="l"/>
            <a:r>
              <a:rPr lang="en-IN" sz="4000" dirty="0">
                <a:solidFill>
                  <a:schemeClr val="tx1"/>
                </a:solidFill>
                <a:latin typeface="Times New Roman" panose="02020603050405020304" pitchFamily="18" charset="0"/>
                <a:cs typeface="Times New Roman" panose="02020603050405020304" pitchFamily="18" charset="0"/>
              </a:rPr>
              <a:t>Metadata Extraction: Extract metadata from database images to enhance the search process.</a:t>
            </a:r>
          </a:p>
          <a:p>
            <a:pPr algn="l"/>
            <a:r>
              <a:rPr lang="en-IN" sz="4000" dirty="0">
                <a:solidFill>
                  <a:schemeClr val="tx1"/>
                </a:solidFill>
                <a:latin typeface="Times New Roman" panose="02020603050405020304" pitchFamily="18" charset="0"/>
                <a:cs typeface="Times New Roman" panose="02020603050405020304" pitchFamily="18" charset="0"/>
              </a:rPr>
              <a:t>Database Indexing: Create an index for metadata to facilitate faster and easier searches.</a:t>
            </a:r>
          </a:p>
          <a:p>
            <a:pPr algn="l"/>
            <a:r>
              <a:rPr lang="en-IN" sz="4000" b="1" dirty="0">
                <a:solidFill>
                  <a:schemeClr val="tx1"/>
                </a:solidFill>
                <a:latin typeface="Times New Roman" panose="02020603050405020304" pitchFamily="18" charset="0"/>
                <a:cs typeface="Times New Roman" panose="02020603050405020304" pitchFamily="18" charset="0"/>
              </a:rPr>
              <a:t>User Query and Search:</a:t>
            </a:r>
          </a:p>
          <a:p>
            <a:pPr algn="l"/>
            <a:r>
              <a:rPr lang="en-IN" sz="4000" dirty="0">
                <a:solidFill>
                  <a:schemeClr val="tx1"/>
                </a:solidFill>
                <a:latin typeface="Times New Roman" panose="02020603050405020304" pitchFamily="18" charset="0"/>
                <a:cs typeface="Times New Roman" panose="02020603050405020304" pitchFamily="18" charset="0"/>
              </a:rPr>
              <a:t>User Query: Comprehend user requests with keywords, location, or relevant metadata.</a:t>
            </a:r>
          </a:p>
          <a:p>
            <a:pPr algn="l"/>
            <a:r>
              <a:rPr lang="en-IN" sz="4000" dirty="0">
                <a:solidFill>
                  <a:schemeClr val="tx1"/>
                </a:solidFill>
                <a:latin typeface="Times New Roman" panose="02020603050405020304" pitchFamily="18" charset="0"/>
                <a:cs typeface="Times New Roman" panose="02020603050405020304" pitchFamily="18" charset="0"/>
              </a:rPr>
              <a:t>Search Algorithm: Implement a search algorithm (e.g., string matching, full-text search) to compare the user's query with database information.</a:t>
            </a:r>
          </a:p>
          <a:p>
            <a:pPr algn="l"/>
            <a:r>
              <a:rPr lang="en-IN" sz="4000" dirty="0">
                <a:solidFill>
                  <a:schemeClr val="tx1"/>
                </a:solidFill>
                <a:latin typeface="Times New Roman" panose="02020603050405020304" pitchFamily="18" charset="0"/>
                <a:cs typeface="Times New Roman" panose="02020603050405020304" pitchFamily="18" charset="0"/>
              </a:rPr>
              <a:t>Ranking and Retrieval: Rank and retrieve images considering relevance to the user's query, using metrics like keyword match frequency or image popularity</a:t>
            </a:r>
            <a:r>
              <a:rPr lang="en-IN" sz="4000" b="0" i="0" u="none" strike="noStrike" dirty="0">
                <a:solidFill>
                  <a:schemeClr val="tx1"/>
                </a:solidFill>
                <a:effectLst/>
                <a:latin typeface="Söhne"/>
              </a:rPr>
              <a:t>.</a:t>
            </a:r>
          </a:p>
        </p:txBody>
      </p:sp>
      <p:sp>
        <p:nvSpPr>
          <p:cNvPr id="57" name="Rectangle: Rounded Corners 56">
            <a:extLst>
              <a:ext uri="{FF2B5EF4-FFF2-40B4-BE49-F238E27FC236}">
                <a16:creationId xmlns:a16="http://schemas.microsoft.com/office/drawing/2014/main" id="{A6D4E2BC-C8A1-45B6-8AF2-823B3F8DC677}"/>
              </a:ext>
            </a:extLst>
          </p:cNvPr>
          <p:cNvSpPr/>
          <p:nvPr/>
        </p:nvSpPr>
        <p:spPr>
          <a:xfrm>
            <a:off x="15601949" y="22584724"/>
            <a:ext cx="12687301" cy="914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Times New Roman" panose="02020603050405020304" pitchFamily="18" charset="0"/>
                <a:cs typeface="Times New Roman" panose="02020603050405020304" pitchFamily="18" charset="0"/>
              </a:rPr>
              <a:t>CBIR &amp; Exif Metadata</a:t>
            </a:r>
          </a:p>
        </p:txBody>
      </p:sp>
      <p:sp>
        <p:nvSpPr>
          <p:cNvPr id="58" name="Rectangle: Rounded Corners 57">
            <a:extLst>
              <a:ext uri="{FF2B5EF4-FFF2-40B4-BE49-F238E27FC236}">
                <a16:creationId xmlns:a16="http://schemas.microsoft.com/office/drawing/2014/main" id="{9BAFD8D4-03F0-4F1C-8040-5E4EF735B3C0}"/>
              </a:ext>
            </a:extLst>
          </p:cNvPr>
          <p:cNvSpPr/>
          <p:nvPr/>
        </p:nvSpPr>
        <p:spPr>
          <a:xfrm>
            <a:off x="10158039" y="23647061"/>
            <a:ext cx="33218487" cy="661507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000" dirty="0">
                <a:solidFill>
                  <a:schemeClr val="tx1"/>
                </a:solidFill>
                <a:latin typeface="Times New Roman" panose="02020603050405020304" pitchFamily="18" charset="0"/>
                <a:cs typeface="Times New Roman" panose="02020603050405020304" pitchFamily="18" charset="0"/>
              </a:rPr>
              <a:t>CBIR, short for "Content-Based Image Retrieval," is a technique for searching and retrieving images from a database based on their visual content. </a:t>
            </a:r>
          </a:p>
          <a:p>
            <a:pPr algn="l"/>
            <a:r>
              <a:rPr lang="en-IN" sz="4000" dirty="0">
                <a:solidFill>
                  <a:schemeClr val="tx1"/>
                </a:solidFill>
                <a:latin typeface="Times New Roman" panose="02020603050405020304" pitchFamily="18" charset="0"/>
                <a:cs typeface="Times New Roman" panose="02020603050405020304" pitchFamily="18" charset="0"/>
              </a:rPr>
              <a:t>It relies on the image’s inherent features and characteristics of search processes rather than textual descriptions or metadata. </a:t>
            </a:r>
          </a:p>
          <a:p>
            <a:pPr algn="l"/>
            <a:r>
              <a:rPr lang="en-IN" sz="4000" dirty="0">
                <a:solidFill>
                  <a:schemeClr val="tx1"/>
                </a:solidFill>
                <a:latin typeface="Times New Roman" panose="02020603050405020304" pitchFamily="18" charset="0"/>
                <a:cs typeface="Times New Roman" panose="02020603050405020304" pitchFamily="18" charset="0"/>
              </a:rPr>
              <a:t>The main goal of CBIR is to efficiently find visually similar images to a query image, making it useful when users lack specific keywords or textual information. </a:t>
            </a:r>
          </a:p>
          <a:p>
            <a:pPr algn="l"/>
            <a:r>
              <a:rPr lang="en-IN" sz="4000" dirty="0">
                <a:solidFill>
                  <a:schemeClr val="tx1"/>
                </a:solidFill>
                <a:latin typeface="Times New Roman" panose="02020603050405020304" pitchFamily="18" charset="0"/>
                <a:cs typeface="Times New Roman" panose="02020603050405020304" pitchFamily="18" charset="0"/>
              </a:rPr>
              <a:t>Standard visual features used in CBIR include colour, texture, and shape. Applications of CBIR span various fields, including image databases, art collections, medical imaging, and surveillance. The effectiveness of CBIR depends on the quality of feature extraction and matching algorithms. </a:t>
            </a:r>
          </a:p>
          <a:p>
            <a:r>
              <a:rPr lang="en-IN" sz="4000" dirty="0">
                <a:solidFill>
                  <a:schemeClr val="tx1"/>
                </a:solidFill>
                <a:latin typeface="Times New Roman" panose="02020603050405020304" pitchFamily="18" charset="0"/>
                <a:cs typeface="Times New Roman" panose="02020603050405020304" pitchFamily="18" charset="0"/>
              </a:rPr>
              <a:t>As CBIR systems constantly evolve, advancements in machine learning and computer vision contribute to enhancing their accuracy and efficiency. Exif metadata, short for "Exchangeable Image File Format," refers to a standardized set of data that is embedded within digital image files, such as JPEGs and TIFFs. This metadata contains information about the image and the circumstances under which it was taken, capturing details about the camera settings, date and time, and other technical and descriptive information related to the image.</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FF41EE86-D6F7-4D92-8101-CB4AEC505B90}"/>
              </a:ext>
            </a:extLst>
          </p:cNvPr>
          <p:cNvSpPr txBox="1">
            <a:spLocks/>
          </p:cNvSpPr>
          <p:nvPr/>
        </p:nvSpPr>
        <p:spPr>
          <a:xfrm>
            <a:off x="11745" y="30683339"/>
            <a:ext cx="43891200" cy="2490840"/>
          </a:xfrm>
          <a:prstGeom prst="rect">
            <a:avLst/>
          </a:prstGeom>
          <a:solidFill>
            <a:schemeClr val="accent2">
              <a:lumMod val="75000"/>
            </a:schemeClr>
          </a:solidFill>
        </p:spPr>
        <p:txBody>
          <a:bodyPr vert="horz" lIns="91440" tIns="45720" rIns="91440" bIns="45720" rtlCol="0" anchor="ctr">
            <a:normAutofit lnSpcReduction="10000"/>
          </a:bodyPr>
          <a:lstStyle>
            <a:lvl1pPr algn="l" defTabSz="4389120" rtl="0" eaLnBrk="1" latinLnBrk="0" hangingPunct="1">
              <a:lnSpc>
                <a:spcPct val="85000"/>
              </a:lnSpc>
              <a:spcBef>
                <a:spcPct val="0"/>
              </a:spcBef>
              <a:buNone/>
              <a:defRPr sz="38400" kern="1200" spc="-240" baseline="0">
                <a:solidFill>
                  <a:schemeClr val="tx1">
                    <a:lumMod val="85000"/>
                    <a:lumOff val="15000"/>
                  </a:schemeClr>
                </a:solidFill>
                <a:latin typeface="+mj-lt"/>
                <a:ea typeface="+mj-ea"/>
                <a:cs typeface="+mj-cs"/>
              </a:defRPr>
            </a:lvl1pPr>
          </a:lstStyle>
          <a:p>
            <a:pPr algn="ctr">
              <a:lnSpc>
                <a:spcPct val="150000"/>
              </a:lnSpc>
              <a:spcBef>
                <a:spcPts val="600"/>
              </a:spcBef>
            </a:pPr>
            <a:r>
              <a:rPr lang="en-US" sz="6000" b="1" dirty="0" err="1">
                <a:solidFill>
                  <a:schemeClr val="bg1"/>
                </a:solidFill>
                <a:latin typeface="Times New Roman" panose="02020603050405020304" pitchFamily="18" charset="0"/>
                <a:cs typeface="Times New Roman" panose="02020603050405020304" pitchFamily="18" charset="0"/>
              </a:rPr>
              <a:t>Diganta</a:t>
            </a:r>
            <a:r>
              <a:rPr lang="en-US" sz="6000" b="1" dirty="0">
                <a:solidFill>
                  <a:schemeClr val="bg1"/>
                </a:solidFill>
                <a:latin typeface="Times New Roman" panose="02020603050405020304" pitchFamily="18" charset="0"/>
                <a:cs typeface="Times New Roman" panose="02020603050405020304" pitchFamily="18" charset="0"/>
              </a:rPr>
              <a:t> Panda</a:t>
            </a:r>
            <a:r>
              <a:rPr lang="en-US" sz="6000" b="1" baseline="30000" dirty="0">
                <a:solidFill>
                  <a:schemeClr val="bg1"/>
                </a:solidFill>
                <a:latin typeface="Times New Roman" panose="02020603050405020304" pitchFamily="18" charset="0"/>
                <a:cs typeface="Times New Roman" panose="02020603050405020304" pitchFamily="18" charset="0"/>
              </a:rPr>
              <a:t>1</a:t>
            </a:r>
            <a:r>
              <a:rPr lang="en-US" sz="6000" b="1" dirty="0">
                <a:solidFill>
                  <a:schemeClr val="bg1"/>
                </a:solidFill>
                <a:latin typeface="Times New Roman" panose="02020603050405020304" pitchFamily="18" charset="0"/>
                <a:cs typeface="Times New Roman" panose="02020603050405020304" pitchFamily="18" charset="0"/>
              </a:rPr>
              <a:t>, </a:t>
            </a:r>
            <a:r>
              <a:rPr lang="en-IN" sz="6000" b="1" dirty="0" err="1">
                <a:solidFill>
                  <a:schemeClr val="bg1"/>
                </a:solidFill>
                <a:latin typeface="Times New Roman" panose="02020603050405020304" pitchFamily="18" charset="0"/>
                <a:cs typeface="Times New Roman" panose="02020603050405020304" pitchFamily="18" charset="0"/>
              </a:rPr>
              <a:t>Jidugu</a:t>
            </a:r>
            <a:r>
              <a:rPr lang="en-IN" sz="6000" b="1" dirty="0">
                <a:solidFill>
                  <a:schemeClr val="bg1"/>
                </a:solidFill>
                <a:latin typeface="Times New Roman" panose="02020603050405020304" pitchFamily="18" charset="0"/>
                <a:cs typeface="Times New Roman" panose="02020603050405020304" pitchFamily="18" charset="0"/>
              </a:rPr>
              <a:t> Sai Radha Krishna</a:t>
            </a:r>
            <a:r>
              <a:rPr lang="en-US" sz="6000" b="1" baseline="30000" dirty="0">
                <a:solidFill>
                  <a:schemeClr val="bg1"/>
                </a:solidFill>
                <a:latin typeface="Times New Roman" panose="02020603050405020304" pitchFamily="18" charset="0"/>
                <a:cs typeface="Times New Roman" panose="02020603050405020304" pitchFamily="18" charset="0"/>
              </a:rPr>
              <a:t>3</a:t>
            </a:r>
            <a:r>
              <a:rPr lang="en-US" sz="6000" b="1" dirty="0">
                <a:solidFill>
                  <a:schemeClr val="bg1"/>
                </a:solidFill>
                <a:latin typeface="Times New Roman" panose="02020603050405020304" pitchFamily="18" charset="0"/>
                <a:cs typeface="Times New Roman" panose="02020603050405020304" pitchFamily="18" charset="0"/>
              </a:rPr>
              <a:t> , Elham Mohammadi</a:t>
            </a:r>
            <a:r>
              <a:rPr lang="en-US" sz="6000" b="1" baseline="30000" dirty="0">
                <a:solidFill>
                  <a:schemeClr val="bg1"/>
                </a:solidFill>
                <a:latin typeface="Times New Roman" panose="02020603050405020304" pitchFamily="18" charset="0"/>
                <a:cs typeface="Times New Roman" panose="02020603050405020304" pitchFamily="18" charset="0"/>
              </a:rPr>
              <a:t>2</a:t>
            </a:r>
            <a:r>
              <a:rPr lang="en-US" sz="6000" b="1" dirty="0">
                <a:solidFill>
                  <a:schemeClr val="bg1"/>
                </a:solidFill>
                <a:latin typeface="Times New Roman" panose="02020603050405020304" pitchFamily="18" charset="0"/>
                <a:cs typeface="Times New Roman" panose="02020603050405020304" pitchFamily="18" charset="0"/>
              </a:rPr>
              <a:t>, Prof. </a:t>
            </a:r>
            <a:r>
              <a:rPr lang="en-US" sz="6000" b="1" dirty="0" err="1">
                <a:solidFill>
                  <a:schemeClr val="bg1"/>
                </a:solidFill>
                <a:latin typeface="Times New Roman" panose="02020603050405020304" pitchFamily="18" charset="0"/>
                <a:cs typeface="Times New Roman" panose="02020603050405020304" pitchFamily="18" charset="0"/>
              </a:rPr>
              <a:t>Priyadarshi</a:t>
            </a:r>
            <a:r>
              <a:rPr lang="en-US" sz="6000" b="1" dirty="0">
                <a:solidFill>
                  <a:schemeClr val="bg1"/>
                </a:solidFill>
                <a:latin typeface="Times New Roman" panose="02020603050405020304" pitchFamily="18" charset="0"/>
                <a:cs typeface="Times New Roman" panose="02020603050405020304" pitchFamily="18" charset="0"/>
              </a:rPr>
              <a:t> Patnaik</a:t>
            </a:r>
            <a:r>
              <a:rPr lang="en-US" sz="6000" b="1" baseline="30000" dirty="0">
                <a:solidFill>
                  <a:schemeClr val="bg1"/>
                </a:solidFill>
                <a:latin typeface="Times New Roman" panose="02020603050405020304" pitchFamily="18" charset="0"/>
                <a:cs typeface="Times New Roman" panose="02020603050405020304" pitchFamily="18" charset="0"/>
              </a:rPr>
              <a:t>1</a:t>
            </a:r>
            <a:r>
              <a:rPr lang="en-US" sz="6000" b="1" dirty="0">
                <a:solidFill>
                  <a:schemeClr val="bg1"/>
                </a:solidFill>
                <a:latin typeface="Times New Roman" panose="02020603050405020304" pitchFamily="18" charset="0"/>
                <a:cs typeface="Times New Roman" panose="02020603050405020304" pitchFamily="18" charset="0"/>
              </a:rPr>
              <a:t>, Prof. </a:t>
            </a:r>
            <a:r>
              <a:rPr lang="en-US" sz="6000" b="1" dirty="0" err="1">
                <a:solidFill>
                  <a:schemeClr val="bg1"/>
                </a:solidFill>
                <a:latin typeface="Times New Roman" panose="02020603050405020304" pitchFamily="18" charset="0"/>
                <a:cs typeface="Times New Roman" panose="02020603050405020304" pitchFamily="18" charset="0"/>
              </a:rPr>
              <a:t>Pulak</a:t>
            </a:r>
            <a:r>
              <a:rPr lang="en-US" sz="6000" b="1" dirty="0">
                <a:solidFill>
                  <a:schemeClr val="bg1"/>
                </a:solidFill>
                <a:latin typeface="Times New Roman" panose="02020603050405020304" pitchFamily="18" charset="0"/>
                <a:cs typeface="Times New Roman" panose="02020603050405020304" pitchFamily="18" charset="0"/>
              </a:rPr>
              <a:t> Mishra</a:t>
            </a:r>
            <a:r>
              <a:rPr lang="en-US" sz="6000" b="1" baseline="30000" dirty="0">
                <a:solidFill>
                  <a:schemeClr val="bg1"/>
                </a:solidFill>
                <a:latin typeface="Times New Roman" panose="02020603050405020304" pitchFamily="18" charset="0"/>
                <a:cs typeface="Times New Roman" panose="02020603050405020304" pitchFamily="18" charset="0"/>
              </a:rPr>
              <a:t>1</a:t>
            </a:r>
            <a:r>
              <a:rPr lang="en-US" sz="6000" b="1" dirty="0">
                <a:solidFill>
                  <a:schemeClr val="bg1"/>
                </a:solidFill>
                <a:latin typeface="Times New Roman" panose="02020603050405020304" pitchFamily="18" charset="0"/>
                <a:cs typeface="Times New Roman" panose="02020603050405020304" pitchFamily="18" charset="0"/>
              </a:rPr>
              <a:t>, Prof. </a:t>
            </a:r>
            <a:r>
              <a:rPr lang="en-US" sz="6000" b="1" dirty="0" err="1">
                <a:solidFill>
                  <a:schemeClr val="bg1"/>
                </a:solidFill>
                <a:latin typeface="Times New Roman" panose="02020603050405020304" pitchFamily="18" charset="0"/>
                <a:cs typeface="Times New Roman" panose="02020603050405020304" pitchFamily="18" charset="0"/>
              </a:rPr>
              <a:t>Simron</a:t>
            </a:r>
            <a:r>
              <a:rPr lang="en-US" sz="6000" b="1" dirty="0">
                <a:solidFill>
                  <a:schemeClr val="bg1"/>
                </a:solidFill>
                <a:latin typeface="Times New Roman" panose="02020603050405020304" pitchFamily="18" charset="0"/>
                <a:cs typeface="Times New Roman" panose="02020603050405020304" pitchFamily="18" charset="0"/>
              </a:rPr>
              <a:t> Singh</a:t>
            </a:r>
            <a:r>
              <a:rPr lang="en-US" sz="6000" b="1" baseline="30000" dirty="0">
                <a:solidFill>
                  <a:schemeClr val="bg1"/>
                </a:solidFill>
                <a:latin typeface="Times New Roman" panose="02020603050405020304" pitchFamily="18" charset="0"/>
                <a:cs typeface="Times New Roman" panose="02020603050405020304" pitchFamily="18" charset="0"/>
              </a:rPr>
              <a:t>2</a:t>
            </a:r>
          </a:p>
          <a:p>
            <a:pPr algn="ctr">
              <a:lnSpc>
                <a:spcPct val="150000"/>
              </a:lnSpc>
              <a:spcBef>
                <a:spcPts val="600"/>
              </a:spcBef>
            </a:pPr>
            <a:r>
              <a:rPr lang="en-US" sz="4800" b="1" baseline="30000" dirty="0">
                <a:solidFill>
                  <a:schemeClr val="tx1"/>
                </a:solidFill>
                <a:latin typeface="Times New Roman" panose="02020603050405020304" pitchFamily="18" charset="0"/>
                <a:cs typeface="Times New Roman" panose="02020603050405020304" pitchFamily="18" charset="0"/>
              </a:rPr>
              <a:t>1</a:t>
            </a:r>
            <a:r>
              <a:rPr lang="en-US" sz="4800" b="1" dirty="0">
                <a:solidFill>
                  <a:schemeClr val="tx1"/>
                </a:solidFill>
                <a:latin typeface="Times New Roman" panose="02020603050405020304" pitchFamily="18" charset="0"/>
                <a:cs typeface="Times New Roman" panose="02020603050405020304" pitchFamily="18" charset="0"/>
              </a:rPr>
              <a:t> Indian Institute of Technology, Kharagpur; </a:t>
            </a:r>
            <a:r>
              <a:rPr lang="en-US" sz="4800" b="1" baseline="30000" dirty="0">
                <a:solidFill>
                  <a:schemeClr val="tx1"/>
                </a:solidFill>
                <a:latin typeface="Times New Roman" panose="02020603050405020304" pitchFamily="18" charset="0"/>
                <a:cs typeface="Times New Roman" panose="02020603050405020304" pitchFamily="18" charset="0"/>
              </a:rPr>
              <a:t>2</a:t>
            </a:r>
            <a:r>
              <a:rPr lang="en-US" sz="4800" b="1" dirty="0">
                <a:solidFill>
                  <a:schemeClr val="tx1"/>
                </a:solidFill>
                <a:latin typeface="Times New Roman" panose="02020603050405020304" pitchFamily="18" charset="0"/>
                <a:cs typeface="Times New Roman" panose="02020603050405020304" pitchFamily="18" charset="0"/>
              </a:rPr>
              <a:t> University of  Waterloo, Canada, ; </a:t>
            </a:r>
            <a:r>
              <a:rPr lang="en-US" sz="4800" b="1" baseline="30000" dirty="0">
                <a:solidFill>
                  <a:schemeClr val="tx1"/>
                </a:solidFill>
                <a:latin typeface="Times New Roman" panose="02020603050405020304" pitchFamily="18" charset="0"/>
                <a:cs typeface="Times New Roman" panose="02020603050405020304" pitchFamily="18" charset="0"/>
              </a:rPr>
              <a:t>3</a:t>
            </a:r>
            <a:r>
              <a:rPr lang="en-US" sz="4800" b="1" dirty="0">
                <a:solidFill>
                  <a:schemeClr val="tx1"/>
                </a:solidFill>
                <a:latin typeface="Times New Roman" panose="02020603050405020304" pitchFamily="18" charset="0"/>
                <a:cs typeface="Times New Roman" panose="02020603050405020304" pitchFamily="18" charset="0"/>
              </a:rPr>
              <a:t>Sastra University</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57FE73-4405-4E20-AA6B-7454A24F2EC7}"/>
              </a:ext>
            </a:extLst>
          </p:cNvPr>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1390583" y="2933188"/>
            <a:ext cx="9188256" cy="10370026"/>
          </a:xfrm>
          <a:prstGeom prst="rect">
            <a:avLst/>
          </a:prstGeom>
          <a:noFill/>
          <a:ln>
            <a:solidFill>
              <a:schemeClr val="tx1"/>
            </a:solidFill>
          </a:ln>
        </p:spPr>
      </p:pic>
      <p:sp>
        <p:nvSpPr>
          <p:cNvPr id="6" name="TextBox 5">
            <a:extLst>
              <a:ext uri="{FF2B5EF4-FFF2-40B4-BE49-F238E27FC236}">
                <a16:creationId xmlns:a16="http://schemas.microsoft.com/office/drawing/2014/main" id="{1172434C-67A7-4AFC-830E-2F4CBAB942BE}"/>
              </a:ext>
            </a:extLst>
          </p:cNvPr>
          <p:cNvSpPr txBox="1"/>
          <p:nvPr/>
        </p:nvSpPr>
        <p:spPr>
          <a:xfrm rot="16200000">
            <a:off x="4635525" y="14871306"/>
            <a:ext cx="923330" cy="8936105"/>
          </a:xfrm>
          <a:prstGeom prst="rect">
            <a:avLst/>
          </a:prstGeom>
          <a:noFill/>
        </p:spPr>
        <p:txBody>
          <a:bodyPr vert="vert" wrap="square" rtlCol="0">
            <a:spAutoFit/>
          </a:bodyPr>
          <a:lstStyle/>
          <a:p>
            <a:pPr algn="ctr"/>
            <a:r>
              <a:rPr lang="en-IN" sz="4800" b="1" dirty="0">
                <a:latin typeface="Times New Roman" panose="02020603050405020304" pitchFamily="18" charset="0"/>
                <a:cs typeface="Times New Roman" panose="02020603050405020304" pitchFamily="18" charset="0"/>
              </a:rPr>
              <a:t>Image Searching through CBIR</a:t>
            </a:r>
          </a:p>
        </p:txBody>
      </p:sp>
      <p:sp>
        <p:nvSpPr>
          <p:cNvPr id="26" name="TextBox 25">
            <a:extLst>
              <a:ext uri="{FF2B5EF4-FFF2-40B4-BE49-F238E27FC236}">
                <a16:creationId xmlns:a16="http://schemas.microsoft.com/office/drawing/2014/main" id="{4ED13A23-9A0D-4E56-B151-AC258E2D69EA}"/>
              </a:ext>
            </a:extLst>
          </p:cNvPr>
          <p:cNvSpPr txBox="1"/>
          <p:nvPr/>
        </p:nvSpPr>
        <p:spPr>
          <a:xfrm>
            <a:off x="40756346" y="3043860"/>
            <a:ext cx="923330" cy="10148681"/>
          </a:xfrm>
          <a:prstGeom prst="rect">
            <a:avLst/>
          </a:prstGeom>
          <a:noFill/>
        </p:spPr>
        <p:txBody>
          <a:bodyPr vert="vert" wrap="square" rtlCol="0">
            <a:spAutoFit/>
          </a:bodyPr>
          <a:lstStyle/>
          <a:p>
            <a:pPr algn="ctr"/>
            <a:r>
              <a:rPr lang="en-IN" sz="4800" b="1" dirty="0">
                <a:latin typeface="Times New Roman" panose="02020603050405020304" pitchFamily="18" charset="0"/>
                <a:cs typeface="Times New Roman" panose="02020603050405020304" pitchFamily="18" charset="0"/>
              </a:rPr>
              <a:t>Image Searching using Meta</a:t>
            </a:r>
            <a:r>
              <a:rPr lang="en-IN" sz="4400" b="1" dirty="0">
                <a:latin typeface="Times New Roman" panose="02020603050405020304" pitchFamily="18" charset="0"/>
                <a:cs typeface="Times New Roman" panose="02020603050405020304" pitchFamily="18" charset="0"/>
              </a:rPr>
              <a:t>data</a:t>
            </a:r>
          </a:p>
        </p:txBody>
      </p:sp>
      <p:pic>
        <p:nvPicPr>
          <p:cNvPr id="3" name="Picture 2">
            <a:extLst>
              <a:ext uri="{FF2B5EF4-FFF2-40B4-BE49-F238E27FC236}">
                <a16:creationId xmlns:a16="http://schemas.microsoft.com/office/drawing/2014/main" id="{EC49E878-6673-573F-4CF8-57A6000502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12543" y="15497316"/>
            <a:ext cx="13876274" cy="7805212"/>
          </a:xfrm>
          <a:prstGeom prst="rect">
            <a:avLst/>
          </a:prstGeom>
        </p:spPr>
      </p:pic>
      <p:sp>
        <p:nvSpPr>
          <p:cNvPr id="4" name="Rectangle: Rounded Corners 56">
            <a:extLst>
              <a:ext uri="{FF2B5EF4-FFF2-40B4-BE49-F238E27FC236}">
                <a16:creationId xmlns:a16="http://schemas.microsoft.com/office/drawing/2014/main" id="{C43BAF23-A5FD-BF9A-E624-27ABFA97F110}"/>
              </a:ext>
            </a:extLst>
          </p:cNvPr>
          <p:cNvSpPr/>
          <p:nvPr/>
        </p:nvSpPr>
        <p:spPr>
          <a:xfrm>
            <a:off x="30207029" y="14339517"/>
            <a:ext cx="12687301" cy="9144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Times New Roman" panose="02020603050405020304" pitchFamily="18" charset="0"/>
                <a:cs typeface="Times New Roman" panose="02020603050405020304" pitchFamily="18" charset="0"/>
              </a:rPr>
              <a:t>Result</a:t>
            </a:r>
          </a:p>
        </p:txBody>
      </p:sp>
      <p:pic>
        <p:nvPicPr>
          <p:cNvPr id="20" name="Picture 19" descr="A black background with a black square&#10;&#10;Description automatically generated">
            <a:extLst>
              <a:ext uri="{FF2B5EF4-FFF2-40B4-BE49-F238E27FC236}">
                <a16:creationId xmlns:a16="http://schemas.microsoft.com/office/drawing/2014/main" id="{929CDCFE-E150-4F88-8A8A-C20206BD69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756" y="-186507"/>
            <a:ext cx="9352075" cy="2542252"/>
          </a:xfrm>
          <a:prstGeom prst="rect">
            <a:avLst/>
          </a:prstGeom>
        </p:spPr>
      </p:pic>
      <p:pic>
        <p:nvPicPr>
          <p:cNvPr id="21" name="Picture 20" descr="A person standing in front of a black background&#10;&#10;Description automatically generated">
            <a:extLst>
              <a:ext uri="{FF2B5EF4-FFF2-40B4-BE49-F238E27FC236}">
                <a16:creationId xmlns:a16="http://schemas.microsoft.com/office/drawing/2014/main" id="{EBFB3C93-580B-492F-AFEF-1E1A90A473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31196" y="-340938"/>
            <a:ext cx="7440183" cy="2670053"/>
          </a:xfrm>
          <a:prstGeom prst="rect">
            <a:avLst/>
          </a:prstGeom>
        </p:spPr>
      </p:pic>
      <p:pic>
        <p:nvPicPr>
          <p:cNvPr id="22" name="Picture 21">
            <a:extLst>
              <a:ext uri="{FF2B5EF4-FFF2-40B4-BE49-F238E27FC236}">
                <a16:creationId xmlns:a16="http://schemas.microsoft.com/office/drawing/2014/main" id="{CD039C2A-116E-4E6A-B9ED-8CC6C35B2E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52056" y="1412524"/>
            <a:ext cx="11645596" cy="1403362"/>
          </a:xfrm>
          <a:prstGeom prst="rect">
            <a:avLst/>
          </a:prstGeom>
        </p:spPr>
      </p:pic>
      <p:pic>
        <p:nvPicPr>
          <p:cNvPr id="1026" name="Picture 2">
            <a:extLst>
              <a:ext uri="{FF2B5EF4-FFF2-40B4-BE49-F238E27FC236}">
                <a16:creationId xmlns:a16="http://schemas.microsoft.com/office/drawing/2014/main" id="{14D7C003-51DA-4E21-BFE2-3424CE7B12B6}"/>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8247275" y="93975"/>
            <a:ext cx="160854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31768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239</TotalTime>
  <Words>699</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Söhne</vt:lpstr>
      <vt:lpstr>Times New Roman</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DIGANTA</cp:lastModifiedBy>
  <cp:revision>23</cp:revision>
  <dcterms:created xsi:type="dcterms:W3CDTF">2023-07-30T19:10:02Z</dcterms:created>
  <dcterms:modified xsi:type="dcterms:W3CDTF">2023-08-01T17:21:03Z</dcterms:modified>
</cp:coreProperties>
</file>