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Consolas" panose="020B0609020204030204" pitchFamily="49" charset="0"/>
      <p:regular r:id="rId22"/>
      <p:bold r:id="rId23"/>
      <p:italic r:id="rId24"/>
      <p:boldItalic r:id="rId25"/>
    </p:embeddedFont>
    <p:embeddedFont>
      <p:font typeface="Roboto" panose="02000000000000000000" pitchFamily="2" charset="0"/>
      <p:regular r:id="rId26"/>
      <p:bold r:id="rId27"/>
      <p:italic r:id="rId28"/>
      <p:boldItalic r:id="rId29"/>
    </p:embeddedFont>
    <p:embeddedFont>
      <p:font typeface="Roboto Mono" pitchFamily="49"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58"/>
  </p:normalViewPr>
  <p:slideViewPr>
    <p:cSldViewPr snapToGrid="0">
      <p:cViewPr varScale="1">
        <p:scale>
          <a:sx n="160" d="100"/>
          <a:sy n="160" d="100"/>
        </p:scale>
        <p:origin x="784"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21" Type="http://schemas.openxmlformats.org/officeDocument/2006/relationships/notesMaster" Target="notesMasters/notesMaster1.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012064d917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3012064d917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012064d917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012064d917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3012064d917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3012064d917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3012064d917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3012064d917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012064d917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012064d917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012064d917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012064d917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012064d917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3012064d917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3012064d917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3012064d917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012064d9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012064d9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3012064d917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3012064d917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012064d91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012064d91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012064d91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3012064d91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012064d917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012064d917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3012064d917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3012064d917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012064d917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012064d91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012064d917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012064d917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012064d917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012064d917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012064d917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012064d917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docs.python.org/3/howto/unicode.html#the-unicode-type"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Language processing</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4D6C0750-EF78-B1EB-3600-FA7CF7C70793}"/>
              </a:ext>
            </a:extLst>
          </p:cNvPr>
          <p:cNvPicPr>
            <a:picLocks noChangeAspect="1"/>
          </p:cNvPicPr>
          <p:nvPr/>
        </p:nvPicPr>
        <p:blipFill>
          <a:blip r:embed="rId3"/>
          <a:stretch>
            <a:fillRect/>
          </a:stretch>
        </p:blipFill>
        <p:spPr>
          <a:xfrm>
            <a:off x="685800" y="1259230"/>
            <a:ext cx="7772400" cy="2625039"/>
          </a:xfrm>
          <a:prstGeom prst="rect">
            <a:avLst/>
          </a:prstGeom>
        </p:spPr>
      </p:pic>
      <p:sp>
        <p:nvSpPr>
          <p:cNvPr id="4" name="TextBox 3">
            <a:extLst>
              <a:ext uri="{FF2B5EF4-FFF2-40B4-BE49-F238E27FC236}">
                <a16:creationId xmlns:a16="http://schemas.microsoft.com/office/drawing/2014/main" id="{17F7D9AD-1510-8A44-2D92-2072E412B60B}"/>
              </a:ext>
            </a:extLst>
          </p:cNvPr>
          <p:cNvSpPr txBox="1"/>
          <p:nvPr/>
        </p:nvSpPr>
        <p:spPr>
          <a:xfrm>
            <a:off x="2174681" y="4044022"/>
            <a:ext cx="4572000" cy="523220"/>
          </a:xfrm>
          <a:prstGeom prst="rect">
            <a:avLst/>
          </a:prstGeom>
          <a:noFill/>
        </p:spPr>
        <p:txBody>
          <a:bodyPr wrap="square">
            <a:spAutoFit/>
          </a:bodyPr>
          <a:lstStyle/>
          <a:p>
            <a:r>
              <a:rPr lang="en-US" dirty="0">
                <a:latin typeface="Consolas" panose="020B0609020204030204" pitchFamily="49" charset="0"/>
                <a:cs typeface="Consolas" panose="020B0609020204030204" pitchFamily="49" charset="0"/>
              </a:rPr>
              <a:t>('subject3.txt', 'subject3.txt')</a:t>
            </a:r>
          </a:p>
          <a:p>
            <a:r>
              <a:rPr lang="en-US" dirty="0">
                <a:latin typeface="Consolas" panose="020B0609020204030204" pitchFamily="49" charset="0"/>
                <a:cs typeface="Consolas" panose="020B0609020204030204" pitchFamily="49" charset="0"/>
              </a:rPr>
              <a:t>('subject015.txt', 'subject015.txt')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311700" y="445025"/>
            <a:ext cx="8520600" cy="1269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020"/>
              <a:t>'CHARACTER*' will match any number of the character, including 0, whereas `CHARACTER+` matches one or more times.</a:t>
            </a:r>
            <a:endParaRPr sz="2020"/>
          </a:p>
        </p:txBody>
      </p:sp>
      <p:pic>
        <p:nvPicPr>
          <p:cNvPr id="2" name="Picture 1">
            <a:extLst>
              <a:ext uri="{FF2B5EF4-FFF2-40B4-BE49-F238E27FC236}">
                <a16:creationId xmlns:a16="http://schemas.microsoft.com/office/drawing/2014/main" id="{F9A46518-E6D1-452B-EC6F-DA82FF9544C6}"/>
              </a:ext>
            </a:extLst>
          </p:cNvPr>
          <p:cNvPicPr>
            <a:picLocks noChangeAspect="1"/>
          </p:cNvPicPr>
          <p:nvPr/>
        </p:nvPicPr>
        <p:blipFill>
          <a:blip r:embed="rId3"/>
          <a:stretch>
            <a:fillRect/>
          </a:stretch>
        </p:blipFill>
        <p:spPr>
          <a:xfrm>
            <a:off x="124073" y="1404123"/>
            <a:ext cx="5084031" cy="3494723"/>
          </a:xfrm>
          <a:prstGeom prst="rect">
            <a:avLst/>
          </a:prstGeom>
        </p:spPr>
      </p:pic>
      <p:sp>
        <p:nvSpPr>
          <p:cNvPr id="4" name="TextBox 3">
            <a:extLst>
              <a:ext uri="{FF2B5EF4-FFF2-40B4-BE49-F238E27FC236}">
                <a16:creationId xmlns:a16="http://schemas.microsoft.com/office/drawing/2014/main" id="{2E3BD3DA-9318-4FA8-9761-BFFC364CA9B2}"/>
              </a:ext>
            </a:extLst>
          </p:cNvPr>
          <p:cNvSpPr txBox="1"/>
          <p:nvPr/>
        </p:nvSpPr>
        <p:spPr>
          <a:xfrm>
            <a:off x="5208104" y="2165964"/>
            <a:ext cx="3848430" cy="2462213"/>
          </a:xfrm>
          <a:prstGeom prst="rect">
            <a:avLst/>
          </a:prstGeom>
          <a:noFill/>
        </p:spPr>
        <p:txBody>
          <a:bodyPr wrap="square">
            <a:spAutoFit/>
          </a:bodyPr>
          <a:lstStyle/>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subject.txt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subject.txt</a:t>
            </a:r>
            <a:r>
              <a:rPr lang="en-US" dirty="0">
                <a:latin typeface="Consolas" panose="020B0609020204030204" pitchFamily="49" charset="0"/>
                <a:cs typeface="Consolas" panose="020B0609020204030204" pitchFamily="49" charset="0"/>
              </a:rPr>
              <a:t>’)</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('subject000.txt', 'subject000.txt’)</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None</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None</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('subject000.txt', 'subject000.txt’)</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None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`CHARACTER?` matches one or zero times.</a:t>
            </a:r>
            <a:endParaRPr/>
          </a:p>
        </p:txBody>
      </p:sp>
      <p:pic>
        <p:nvPicPr>
          <p:cNvPr id="2" name="Picture 1">
            <a:extLst>
              <a:ext uri="{FF2B5EF4-FFF2-40B4-BE49-F238E27FC236}">
                <a16:creationId xmlns:a16="http://schemas.microsoft.com/office/drawing/2014/main" id="{10F701B0-B1E6-9EE0-ABEE-ED9DAE78A957}"/>
              </a:ext>
            </a:extLst>
          </p:cNvPr>
          <p:cNvPicPr>
            <a:picLocks noChangeAspect="1"/>
          </p:cNvPicPr>
          <p:nvPr/>
        </p:nvPicPr>
        <p:blipFill>
          <a:blip r:embed="rId3"/>
          <a:stretch>
            <a:fillRect/>
          </a:stretch>
        </p:blipFill>
        <p:spPr>
          <a:xfrm>
            <a:off x="119270" y="1283831"/>
            <a:ext cx="5390636" cy="2604357"/>
          </a:xfrm>
          <a:prstGeom prst="rect">
            <a:avLst/>
          </a:prstGeom>
        </p:spPr>
      </p:pic>
      <p:sp>
        <p:nvSpPr>
          <p:cNvPr id="4" name="TextBox 3">
            <a:extLst>
              <a:ext uri="{FF2B5EF4-FFF2-40B4-BE49-F238E27FC236}">
                <a16:creationId xmlns:a16="http://schemas.microsoft.com/office/drawing/2014/main" id="{084B95D0-03FE-BDD2-7162-F238B07145F3}"/>
              </a:ext>
            </a:extLst>
          </p:cNvPr>
          <p:cNvSpPr txBox="1"/>
          <p:nvPr/>
        </p:nvSpPr>
        <p:spPr>
          <a:xfrm>
            <a:off x="5589768" y="2202914"/>
            <a:ext cx="3657598" cy="1169551"/>
          </a:xfrm>
          <a:prstGeom prst="rect">
            <a:avLst/>
          </a:prstGeom>
          <a:noFill/>
        </p:spPr>
        <p:txBody>
          <a:bodyPr wrap="square">
            <a:spAutoFit/>
          </a:bodyPr>
          <a:lstStyle/>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subject.txt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subject.txt</a:t>
            </a:r>
            <a:r>
              <a:rPr lang="en-US" dirty="0">
                <a:latin typeface="Consolas" panose="020B0609020204030204" pitchFamily="49" charset="0"/>
                <a:cs typeface="Consolas" panose="020B0609020204030204" pitchFamily="49" charset="0"/>
              </a:rPr>
              <a:t>’)</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('subject0.txt', 'subject0.txt’)</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None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NLTK</a:t>
            </a:r>
            <a:endParaRPr/>
          </a:p>
        </p:txBody>
      </p:sp>
      <p:sp>
        <p:nvSpPr>
          <p:cNvPr id="127" name="Google Shape;127;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solidFill>
                  <a:schemeClr val="tx1"/>
                </a:solidFill>
              </a:rPr>
              <a:t>NLTK is an important python package for language processing (natural language toolkit)</a:t>
            </a:r>
            <a:endParaRPr dirty="0">
              <a:solidFill>
                <a:schemeClr val="tx1"/>
              </a:solidFill>
            </a:endParaRPr>
          </a:p>
          <a:p>
            <a:pPr marL="457200" lvl="0" indent="-342900" algn="l" rtl="0">
              <a:spcBef>
                <a:spcPts val="0"/>
              </a:spcBef>
              <a:spcAft>
                <a:spcPts val="0"/>
              </a:spcAft>
              <a:buSzPts val="1800"/>
              <a:buChar char="●"/>
            </a:pPr>
            <a:r>
              <a:rPr lang="en" dirty="0">
                <a:solidFill>
                  <a:schemeClr val="tx1"/>
                </a:solidFill>
              </a:rPr>
              <a:t>You load </a:t>
            </a:r>
            <a:r>
              <a:rPr lang="en" dirty="0" err="1">
                <a:solidFill>
                  <a:schemeClr val="tx1"/>
                </a:solidFill>
              </a:rPr>
              <a:t>nltk</a:t>
            </a:r>
            <a:r>
              <a:rPr lang="en" dirty="0">
                <a:solidFill>
                  <a:schemeClr val="tx1"/>
                </a:solidFill>
              </a:rPr>
              <a:t> then download the helper dictionaries that you need</a:t>
            </a:r>
            <a:endParaRPr dirty="0">
              <a:solidFill>
                <a:schemeClr val="tx1"/>
              </a:solidFill>
            </a:endParaRPr>
          </a:p>
        </p:txBody>
      </p:sp>
      <p:pic>
        <p:nvPicPr>
          <p:cNvPr id="2" name="Picture 1">
            <a:extLst>
              <a:ext uri="{FF2B5EF4-FFF2-40B4-BE49-F238E27FC236}">
                <a16:creationId xmlns:a16="http://schemas.microsoft.com/office/drawing/2014/main" id="{243BA259-791C-725E-2335-19F4016D8947}"/>
              </a:ext>
            </a:extLst>
          </p:cNvPr>
          <p:cNvPicPr>
            <a:picLocks noChangeAspect="1"/>
          </p:cNvPicPr>
          <p:nvPr/>
        </p:nvPicPr>
        <p:blipFill>
          <a:blip r:embed="rId3"/>
          <a:srcRect l="8653" t="11880" r="6861" b="12511"/>
          <a:stretch/>
        </p:blipFill>
        <p:spPr>
          <a:xfrm>
            <a:off x="311700" y="2571750"/>
            <a:ext cx="3356849" cy="1875725"/>
          </a:xfrm>
          <a:prstGeom prst="rect">
            <a:avLst/>
          </a:prstGeom>
        </p:spPr>
      </p:pic>
      <p:sp>
        <p:nvSpPr>
          <p:cNvPr id="4" name="TextBox 3">
            <a:extLst>
              <a:ext uri="{FF2B5EF4-FFF2-40B4-BE49-F238E27FC236}">
                <a16:creationId xmlns:a16="http://schemas.microsoft.com/office/drawing/2014/main" id="{D1A72785-85FE-2F4D-0658-ECA7C8ED9A81}"/>
              </a:ext>
            </a:extLst>
          </p:cNvPr>
          <p:cNvSpPr txBox="1"/>
          <p:nvPr/>
        </p:nvSpPr>
        <p:spPr>
          <a:xfrm>
            <a:off x="3668549" y="2693149"/>
            <a:ext cx="7462299" cy="1615827"/>
          </a:xfrm>
          <a:prstGeom prst="rect">
            <a:avLst/>
          </a:prstGeom>
          <a:noFill/>
        </p:spPr>
        <p:txBody>
          <a:bodyPr wrap="square">
            <a:spAutoFit/>
          </a:bodyPr>
          <a:lstStyle/>
          <a:p>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nltk_data</a:t>
            </a:r>
            <a:r>
              <a:rPr lang="en-US" sz="1100" dirty="0">
                <a:latin typeface="Consolas" panose="020B0609020204030204" pitchFamily="49" charset="0"/>
                <a:cs typeface="Consolas" panose="020B0609020204030204" pitchFamily="49" charset="0"/>
              </a:rPr>
              <a:t>] Downloading package </a:t>
            </a:r>
            <a:r>
              <a:rPr lang="en-US" sz="1100" dirty="0" err="1">
                <a:latin typeface="Consolas" panose="020B0609020204030204" pitchFamily="49" charset="0"/>
                <a:cs typeface="Consolas" panose="020B0609020204030204" pitchFamily="49" charset="0"/>
              </a:rPr>
              <a:t>punkt</a:t>
            </a:r>
            <a:r>
              <a:rPr lang="en-US" sz="1100" dirty="0">
                <a:latin typeface="Consolas" panose="020B0609020204030204" pitchFamily="49" charset="0"/>
                <a:cs typeface="Consolas" panose="020B0609020204030204" pitchFamily="49" charset="0"/>
              </a:rPr>
              <a:t> to /root/</a:t>
            </a:r>
            <a:r>
              <a:rPr lang="en-US" sz="1100" dirty="0" err="1">
                <a:latin typeface="Consolas" panose="020B0609020204030204" pitchFamily="49" charset="0"/>
                <a:cs typeface="Consolas" panose="020B0609020204030204" pitchFamily="49" charset="0"/>
              </a:rPr>
              <a:t>nltk_data</a:t>
            </a:r>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nltk_data</a:t>
            </a:r>
            <a:r>
              <a:rPr lang="en-US" sz="1100" dirty="0">
                <a:latin typeface="Consolas" panose="020B0609020204030204" pitchFamily="49" charset="0"/>
                <a:cs typeface="Consolas" panose="020B0609020204030204" pitchFamily="49" charset="0"/>
              </a:rPr>
              <a:t>]   Package </a:t>
            </a:r>
            <a:r>
              <a:rPr lang="en-US" sz="1100" dirty="0" err="1">
                <a:latin typeface="Consolas" panose="020B0609020204030204" pitchFamily="49" charset="0"/>
                <a:cs typeface="Consolas" panose="020B0609020204030204" pitchFamily="49" charset="0"/>
              </a:rPr>
              <a:t>punkt</a:t>
            </a:r>
            <a:r>
              <a:rPr lang="en-US" sz="1100" dirty="0">
                <a:latin typeface="Consolas" panose="020B0609020204030204" pitchFamily="49" charset="0"/>
                <a:cs typeface="Consolas" panose="020B0609020204030204" pitchFamily="49" charset="0"/>
              </a:rPr>
              <a:t> is already up-to-date!</a:t>
            </a:r>
          </a:p>
          <a:p>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nltk_data</a:t>
            </a:r>
            <a:r>
              <a:rPr lang="en-US" sz="1100" dirty="0">
                <a:latin typeface="Consolas" panose="020B0609020204030204" pitchFamily="49" charset="0"/>
                <a:cs typeface="Consolas" panose="020B0609020204030204" pitchFamily="49" charset="0"/>
              </a:rPr>
              <a:t>] Downloading package </a:t>
            </a:r>
            <a:r>
              <a:rPr lang="en-US" sz="1100" dirty="0" err="1">
                <a:latin typeface="Consolas" panose="020B0609020204030204" pitchFamily="49" charset="0"/>
                <a:cs typeface="Consolas" panose="020B0609020204030204" pitchFamily="49" charset="0"/>
              </a:rPr>
              <a:t>stopwords</a:t>
            </a:r>
            <a:r>
              <a:rPr lang="en-US" sz="1100" dirty="0">
                <a:latin typeface="Consolas" panose="020B0609020204030204" pitchFamily="49" charset="0"/>
                <a:cs typeface="Consolas" panose="020B0609020204030204" pitchFamily="49" charset="0"/>
              </a:rPr>
              <a:t> to /root/</a:t>
            </a:r>
            <a:r>
              <a:rPr lang="en-US" sz="1100" dirty="0" err="1">
                <a:latin typeface="Consolas" panose="020B0609020204030204" pitchFamily="49" charset="0"/>
                <a:cs typeface="Consolas" panose="020B0609020204030204" pitchFamily="49" charset="0"/>
              </a:rPr>
              <a:t>nltk_data</a:t>
            </a:r>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nltk_data</a:t>
            </a:r>
            <a:r>
              <a:rPr lang="en-US" sz="1100" dirty="0">
                <a:latin typeface="Consolas" panose="020B0609020204030204" pitchFamily="49" charset="0"/>
                <a:cs typeface="Consolas" panose="020B0609020204030204" pitchFamily="49" charset="0"/>
              </a:rPr>
              <a:t>]   Package </a:t>
            </a:r>
            <a:r>
              <a:rPr lang="en-US" sz="1100" dirty="0" err="1">
                <a:latin typeface="Consolas" panose="020B0609020204030204" pitchFamily="49" charset="0"/>
                <a:cs typeface="Consolas" panose="020B0609020204030204" pitchFamily="49" charset="0"/>
              </a:rPr>
              <a:t>stopwords</a:t>
            </a:r>
            <a:r>
              <a:rPr lang="en-US" sz="1100" dirty="0">
                <a:latin typeface="Consolas" panose="020B0609020204030204" pitchFamily="49" charset="0"/>
                <a:cs typeface="Consolas" panose="020B0609020204030204" pitchFamily="49" charset="0"/>
              </a:rPr>
              <a:t> is already up-to-date!</a:t>
            </a:r>
          </a:p>
          <a:p>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nltk_data</a:t>
            </a:r>
            <a:r>
              <a:rPr lang="en-US" sz="1100" dirty="0">
                <a:latin typeface="Consolas" panose="020B0609020204030204" pitchFamily="49" charset="0"/>
                <a:cs typeface="Consolas" panose="020B0609020204030204" pitchFamily="49" charset="0"/>
              </a:rPr>
              <a:t>] Downloading package wordnet to /root/</a:t>
            </a:r>
            <a:r>
              <a:rPr lang="en-US" sz="1100" dirty="0" err="1">
                <a:latin typeface="Consolas" panose="020B0609020204030204" pitchFamily="49" charset="0"/>
                <a:cs typeface="Consolas" panose="020B0609020204030204" pitchFamily="49" charset="0"/>
              </a:rPr>
              <a:t>nltk_data</a:t>
            </a:r>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nltk_data</a:t>
            </a:r>
            <a:r>
              <a:rPr lang="en-US" sz="1100" dirty="0">
                <a:latin typeface="Consolas" panose="020B0609020204030204" pitchFamily="49" charset="0"/>
                <a:cs typeface="Consolas" panose="020B0609020204030204" pitchFamily="49" charset="0"/>
              </a:rPr>
              <a:t>]   Package wordnet is already up-to-date!</a:t>
            </a:r>
          </a:p>
          <a:p>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nltk_data</a:t>
            </a:r>
            <a:r>
              <a:rPr lang="en-US" sz="1100" dirty="0">
                <a:latin typeface="Consolas" panose="020B0609020204030204" pitchFamily="49" charset="0"/>
                <a:cs typeface="Consolas" panose="020B0609020204030204" pitchFamily="49" charset="0"/>
              </a:rPr>
              <a:t>] Downloading package </a:t>
            </a:r>
            <a:r>
              <a:rPr lang="en-US" sz="1100" dirty="0" err="1">
                <a:latin typeface="Consolas" panose="020B0609020204030204" pitchFamily="49" charset="0"/>
                <a:cs typeface="Consolas" panose="020B0609020204030204" pitchFamily="49" charset="0"/>
              </a:rPr>
              <a:t>vader_lexicon</a:t>
            </a:r>
            <a:r>
              <a:rPr lang="en-US" sz="1100" dirty="0">
                <a:latin typeface="Consolas" panose="020B0609020204030204" pitchFamily="49" charset="0"/>
                <a:cs typeface="Consolas" panose="020B0609020204030204" pitchFamily="49" charset="0"/>
              </a:rPr>
              <a:t> to /root/</a:t>
            </a:r>
            <a:r>
              <a:rPr lang="en-US" sz="1100" dirty="0" err="1">
                <a:latin typeface="Consolas" panose="020B0609020204030204" pitchFamily="49" charset="0"/>
                <a:cs typeface="Consolas" panose="020B0609020204030204" pitchFamily="49" charset="0"/>
              </a:rPr>
              <a:t>nltk_data</a:t>
            </a:r>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nltk_data</a:t>
            </a:r>
            <a:r>
              <a:rPr lang="en-US" sz="1100" dirty="0">
                <a:latin typeface="Consolas" panose="020B0609020204030204" pitchFamily="49" charset="0"/>
                <a:cs typeface="Consolas" panose="020B0609020204030204" pitchFamily="49" charset="0"/>
              </a:rPr>
              <a:t>]   Package </a:t>
            </a:r>
            <a:r>
              <a:rPr lang="en-US" sz="1100" dirty="0" err="1">
                <a:latin typeface="Consolas" panose="020B0609020204030204" pitchFamily="49" charset="0"/>
                <a:cs typeface="Consolas" panose="020B0609020204030204" pitchFamily="49" charset="0"/>
              </a:rPr>
              <a:t>vader_lexicon</a:t>
            </a:r>
            <a:r>
              <a:rPr lang="en-US" sz="1100" dirty="0">
                <a:latin typeface="Consolas" panose="020B0609020204030204" pitchFamily="49" charset="0"/>
                <a:cs typeface="Consolas" panose="020B0609020204030204" pitchFamily="49" charset="0"/>
              </a:rPr>
              <a:t> is already up-to-date!</a:t>
            </a:r>
          </a:p>
          <a:p>
            <a:r>
              <a:rPr lang="en-US" sz="1100" dirty="0">
                <a:latin typeface="Consolas" panose="020B0609020204030204" pitchFamily="49" charset="0"/>
                <a:cs typeface="Consolas" panose="020B0609020204030204" pitchFamily="49" charset="0"/>
              </a:rPr>
              <a:t>True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tokenization</a:t>
            </a:r>
            <a:endParaRPr/>
          </a:p>
        </p:txBody>
      </p:sp>
      <p:sp>
        <p:nvSpPr>
          <p:cNvPr id="134" name="Google Shape;134;p26"/>
          <p:cNvSpPr txBox="1">
            <a:spLocks noGrp="1"/>
          </p:cNvSpPr>
          <p:nvPr>
            <p:ph type="body" idx="1"/>
          </p:nvPr>
        </p:nvSpPr>
        <p:spPr>
          <a:xfrm>
            <a:off x="311700" y="1152475"/>
            <a:ext cx="8520600" cy="28701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0"/>
              </a:spcAft>
              <a:buNone/>
            </a:pPr>
            <a:r>
              <a:rPr lang="en" b="1" dirty="0">
                <a:solidFill>
                  <a:schemeClr val="tx1"/>
                </a:solidFill>
              </a:rPr>
              <a:t>text</a:t>
            </a:r>
            <a:endParaRPr b="1" dirty="0">
              <a:solidFill>
                <a:schemeClr val="tx1"/>
              </a:solidFill>
            </a:endParaRPr>
          </a:p>
          <a:p>
            <a:pPr marL="0" lvl="0" indent="0" algn="l" rtl="0">
              <a:spcBef>
                <a:spcPts val="1200"/>
              </a:spcBef>
              <a:spcAft>
                <a:spcPts val="1200"/>
              </a:spcAft>
              <a:buNone/>
            </a:pPr>
            <a:r>
              <a:rPr lang="en" i="1" dirty="0">
                <a:solidFill>
                  <a:schemeClr val="tx1"/>
                </a:solidFill>
              </a:rPr>
              <a:t>HPI is a 76 </a:t>
            </a:r>
            <a:r>
              <a:rPr lang="en" i="1" dirty="0" err="1">
                <a:solidFill>
                  <a:schemeClr val="tx1"/>
                </a:solidFill>
              </a:rPr>
              <a:t>yo</a:t>
            </a:r>
            <a:r>
              <a:rPr lang="en" i="1" dirty="0">
                <a:solidFill>
                  <a:schemeClr val="tx1"/>
                </a:solidFill>
              </a:rPr>
              <a:t> man with h/o HTN, DM, and sleep apnea who presented to the ED complaining of chest pain. He states that the pain began the day before and consisted of a sharp pain that lasted around 30 seconds, followed by a dull pain that would last around 2 minutes. The pain was located over his left chest area somewhat near his shoulder. The onset of pain came while the patient was walking in his home. He did not sit and rest during the pain, but continued to do household chores. Later on in the afternoon he went to the gym where he walked 1 mile on the treadmill, rode the bike for 5 minutes, and swam in the pool. After returning from the gym he did some work out in the yard, cutting back some vines. He did not have any reoccurrences of chest pain while at the gym or later in the evening. The following morning (of his presentation to the ED) he noticed the pain as he was getting out of bed. Once again it was a dull pain, preceded by a short interval of a sharp pain. The patient did experience some tingling in his right arm after the pain ceased. He continued to have several episodes of the pain throughout the morning, so his daughter-in-law decided to take him to the ED around 12:30pm. The painful episodes did not increase in intensity or severity during this time. At the ED the patient was given nitroglycerin, which he claims helped alleviate the pain somewhat. HPI has not experienced any shortness of breath, nausea, or diaphoresis during these episodes of pain. He has never had chest pain in the past. He has been told “years ago” that he has a right bundle branch block and premature heart beats.</a:t>
            </a:r>
            <a:endParaRPr dirty="0">
              <a:solidFill>
                <a:schemeClr val="tx1"/>
              </a:solidFill>
            </a:endParaRPr>
          </a:p>
        </p:txBody>
      </p:sp>
      <p:pic>
        <p:nvPicPr>
          <p:cNvPr id="7" name="Picture 6">
            <a:extLst>
              <a:ext uri="{FF2B5EF4-FFF2-40B4-BE49-F238E27FC236}">
                <a16:creationId xmlns:a16="http://schemas.microsoft.com/office/drawing/2014/main" id="{B4F9B539-AC29-975D-4867-BD2D381F4EB9}"/>
              </a:ext>
            </a:extLst>
          </p:cNvPr>
          <p:cNvPicPr>
            <a:picLocks noChangeAspect="1"/>
          </p:cNvPicPr>
          <p:nvPr/>
        </p:nvPicPr>
        <p:blipFill>
          <a:blip r:embed="rId3"/>
          <a:srcRect l="3043" t="16767" r="3657" b="18324"/>
          <a:stretch/>
        </p:blipFill>
        <p:spPr>
          <a:xfrm>
            <a:off x="818984" y="3856383"/>
            <a:ext cx="7251591" cy="95415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finding sentences and words</a:t>
            </a:r>
            <a:endParaRPr/>
          </a:p>
        </p:txBody>
      </p:sp>
      <p:pic>
        <p:nvPicPr>
          <p:cNvPr id="2" name="Picture 1">
            <a:extLst>
              <a:ext uri="{FF2B5EF4-FFF2-40B4-BE49-F238E27FC236}">
                <a16:creationId xmlns:a16="http://schemas.microsoft.com/office/drawing/2014/main" id="{635FDA63-2EE7-602F-272B-28228C4D15CA}"/>
              </a:ext>
            </a:extLst>
          </p:cNvPr>
          <p:cNvPicPr>
            <a:picLocks noChangeAspect="1"/>
          </p:cNvPicPr>
          <p:nvPr/>
        </p:nvPicPr>
        <p:blipFill>
          <a:blip r:embed="rId3"/>
          <a:stretch>
            <a:fillRect/>
          </a:stretch>
        </p:blipFill>
        <p:spPr>
          <a:xfrm>
            <a:off x="1930317" y="1017725"/>
            <a:ext cx="5283366" cy="2506852"/>
          </a:xfrm>
          <a:prstGeom prst="rect">
            <a:avLst/>
          </a:prstGeom>
        </p:spPr>
      </p:pic>
      <p:sp>
        <p:nvSpPr>
          <p:cNvPr id="4" name="TextBox 3">
            <a:extLst>
              <a:ext uri="{FF2B5EF4-FFF2-40B4-BE49-F238E27FC236}">
                <a16:creationId xmlns:a16="http://schemas.microsoft.com/office/drawing/2014/main" id="{1B6D32A1-2DD2-5108-542F-F8072EB1F32D}"/>
              </a:ext>
            </a:extLst>
          </p:cNvPr>
          <p:cNvSpPr txBox="1"/>
          <p:nvPr/>
        </p:nvSpPr>
        <p:spPr>
          <a:xfrm>
            <a:off x="981987" y="3598847"/>
            <a:ext cx="6858000" cy="1446550"/>
          </a:xfrm>
          <a:prstGeom prst="rect">
            <a:avLst/>
          </a:prstGeom>
          <a:noFill/>
        </p:spPr>
        <p:txBody>
          <a:bodyPr wrap="square">
            <a:spAutoFit/>
          </a:bodyPr>
          <a:lstStyle/>
          <a:p>
            <a:r>
              <a:rPr lang="en-US" sz="1100" dirty="0">
                <a:latin typeface="Consolas" panose="020B0609020204030204" pitchFamily="49" charset="0"/>
                <a:cs typeface="Consolas" panose="020B0609020204030204" pitchFamily="49" charset="0"/>
              </a:rPr>
              <a:t>HPI is a 76 </a:t>
            </a:r>
            <a:r>
              <a:rPr lang="en-US" sz="1100" dirty="0" err="1">
                <a:latin typeface="Consolas" panose="020B0609020204030204" pitchFamily="49" charset="0"/>
                <a:cs typeface="Consolas" panose="020B0609020204030204" pitchFamily="49" charset="0"/>
              </a:rPr>
              <a:t>yo</a:t>
            </a:r>
            <a:r>
              <a:rPr lang="en-US" sz="1100" dirty="0">
                <a:latin typeface="Consolas" panose="020B0609020204030204" pitchFamily="49" charset="0"/>
                <a:cs typeface="Consolas" panose="020B0609020204030204" pitchFamily="49" charset="0"/>
              </a:rPr>
              <a:t> man with h/o HTN, DM, and sleep apnea who presented to the ED complaining of chest pain.</a:t>
            </a:r>
          </a:p>
          <a:p>
            <a:r>
              <a:rPr lang="en-US" sz="1100" dirty="0">
                <a:latin typeface="Consolas" panose="020B0609020204030204" pitchFamily="49" charset="0"/>
                <a:cs typeface="Consolas" panose="020B0609020204030204" pitchFamily="49" charset="0"/>
              </a:rPr>
              <a:t>He states that the pain began the day before and consisted of a sharp pain that lasted around 30 seconds, followed by a dull pain that would last around 2 minutes.</a:t>
            </a:r>
          </a:p>
          <a:p>
            <a:r>
              <a:rPr lang="en-US" sz="1100" dirty="0">
                <a:latin typeface="Consolas" panose="020B0609020204030204" pitchFamily="49" charset="0"/>
                <a:cs typeface="Consolas" panose="020B0609020204030204" pitchFamily="49" charset="0"/>
              </a:rPr>
              <a:t>The pain was located over his left chest area somewhat near his shoulder.</a:t>
            </a:r>
          </a:p>
          <a:p>
            <a:r>
              <a:rPr lang="en-US" sz="1100" dirty="0">
                <a:latin typeface="Consolas" panose="020B0609020204030204" pitchFamily="49" charset="0"/>
                <a:cs typeface="Consolas" panose="020B0609020204030204" pitchFamily="49" charset="0"/>
              </a:rPr>
              <a:t>['HPI', 'is', 'a', '76', '</a:t>
            </a:r>
            <a:r>
              <a:rPr lang="en-US" sz="1100" dirty="0" err="1">
                <a:latin typeface="Consolas" panose="020B0609020204030204" pitchFamily="49" charset="0"/>
                <a:cs typeface="Consolas" panose="020B0609020204030204" pitchFamily="49" charset="0"/>
              </a:rPr>
              <a:t>yo</a:t>
            </a:r>
            <a:r>
              <a:rPr lang="en-US" sz="1100" dirty="0">
                <a:latin typeface="Consolas" panose="020B0609020204030204" pitchFamily="49" charset="0"/>
                <a:cs typeface="Consolas" panose="020B0609020204030204" pitchFamily="49" charset="0"/>
              </a:rPr>
              <a:t>', 'man', 'with', 'h/o', 'HTN', ',', 'DM', ',', 'and', 'sleep', 'apnea', 'who', 'presented', 'to', 'the', 'ED', 'complaining', 'of', 'chest', 'pain', '.', 'He', 'states', 'that', 'the', 'pain', 'began', 'the',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filtering out common English filler words</a:t>
            </a:r>
            <a:endParaRPr/>
          </a:p>
        </p:txBody>
      </p:sp>
      <p:pic>
        <p:nvPicPr>
          <p:cNvPr id="4" name="Picture 3">
            <a:extLst>
              <a:ext uri="{FF2B5EF4-FFF2-40B4-BE49-F238E27FC236}">
                <a16:creationId xmlns:a16="http://schemas.microsoft.com/office/drawing/2014/main" id="{B4587618-8C73-5334-AD47-FDFF8D18893D}"/>
              </a:ext>
            </a:extLst>
          </p:cNvPr>
          <p:cNvPicPr>
            <a:picLocks noChangeAspect="1"/>
          </p:cNvPicPr>
          <p:nvPr/>
        </p:nvPicPr>
        <p:blipFill>
          <a:blip r:embed="rId3"/>
          <a:stretch>
            <a:fillRect/>
          </a:stretch>
        </p:blipFill>
        <p:spPr>
          <a:xfrm>
            <a:off x="1424277" y="1540599"/>
            <a:ext cx="6295445" cy="2062301"/>
          </a:xfrm>
          <a:prstGeom prst="rect">
            <a:avLst/>
          </a:prstGeom>
        </p:spPr>
      </p:pic>
      <p:sp>
        <p:nvSpPr>
          <p:cNvPr id="6" name="TextBox 5">
            <a:extLst>
              <a:ext uri="{FF2B5EF4-FFF2-40B4-BE49-F238E27FC236}">
                <a16:creationId xmlns:a16="http://schemas.microsoft.com/office/drawing/2014/main" id="{B88A5811-F207-7054-CD3C-B95470517FAD}"/>
              </a:ext>
            </a:extLst>
          </p:cNvPr>
          <p:cNvSpPr txBox="1"/>
          <p:nvPr/>
        </p:nvSpPr>
        <p:spPr>
          <a:xfrm>
            <a:off x="898498" y="3817998"/>
            <a:ext cx="7933802" cy="307777"/>
          </a:xfrm>
          <a:prstGeom prst="rect">
            <a:avLst/>
          </a:prstGeom>
          <a:noFill/>
        </p:spPr>
        <p:txBody>
          <a:bodyPr wrap="square">
            <a:spAutoFit/>
          </a:bodyPr>
          <a:lstStyle/>
          <a:p>
            <a:r>
              <a:rPr lang="en-US" dirty="0">
                <a:latin typeface="Consolas" panose="020B0609020204030204" pitchFamily="49" charset="0"/>
                <a:cs typeface="Consolas" panose="020B0609020204030204" pitchFamily="49" charset="0"/>
              </a:rPr>
              <a:t>['is', 'a', 'with', 'and', 'who', 'to', 'the', 'of', 'that', 'the']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Reducing words to their stem</a:t>
            </a:r>
            <a:endParaRPr/>
          </a:p>
        </p:txBody>
      </p:sp>
      <p:pic>
        <p:nvPicPr>
          <p:cNvPr id="2" name="Picture 1">
            <a:extLst>
              <a:ext uri="{FF2B5EF4-FFF2-40B4-BE49-F238E27FC236}">
                <a16:creationId xmlns:a16="http://schemas.microsoft.com/office/drawing/2014/main" id="{A8530EF8-068B-6BBC-031E-3BDA11D7A054}"/>
              </a:ext>
            </a:extLst>
          </p:cNvPr>
          <p:cNvPicPr>
            <a:picLocks noChangeAspect="1"/>
          </p:cNvPicPr>
          <p:nvPr/>
        </p:nvPicPr>
        <p:blipFill>
          <a:blip r:embed="rId3"/>
          <a:stretch>
            <a:fillRect/>
          </a:stretch>
        </p:blipFill>
        <p:spPr>
          <a:xfrm>
            <a:off x="858741" y="1516767"/>
            <a:ext cx="6184900" cy="2921000"/>
          </a:xfrm>
          <a:prstGeom prst="rect">
            <a:avLst/>
          </a:prstGeom>
        </p:spPr>
      </p:pic>
      <p:sp>
        <p:nvSpPr>
          <p:cNvPr id="4" name="TextBox 3">
            <a:extLst>
              <a:ext uri="{FF2B5EF4-FFF2-40B4-BE49-F238E27FC236}">
                <a16:creationId xmlns:a16="http://schemas.microsoft.com/office/drawing/2014/main" id="{9ADCAAAA-1586-764C-368C-0493C33E04BF}"/>
              </a:ext>
            </a:extLst>
          </p:cNvPr>
          <p:cNvSpPr txBox="1"/>
          <p:nvPr/>
        </p:nvSpPr>
        <p:spPr>
          <a:xfrm>
            <a:off x="7218185" y="2918533"/>
            <a:ext cx="1614115" cy="738664"/>
          </a:xfrm>
          <a:prstGeom prst="rect">
            <a:avLst/>
          </a:prstGeom>
          <a:noFill/>
        </p:spPr>
        <p:txBody>
          <a:bodyPr wrap="square">
            <a:spAutoFit/>
          </a:bodyPr>
          <a:lstStyle/>
          <a:p>
            <a:r>
              <a:rPr lang="en-US" dirty="0" err="1">
                <a:latin typeface="Consolas" panose="020B0609020204030204" pitchFamily="49" charset="0"/>
                <a:cs typeface="Consolas" panose="020B0609020204030204" pitchFamily="49" charset="0"/>
              </a:rPr>
              <a:t>diagnos</a:t>
            </a:r>
            <a:endParaRPr lang="en-US" dirty="0">
              <a:latin typeface="Consolas" panose="020B0609020204030204" pitchFamily="49" charset="0"/>
              <a:cs typeface="Consolas" panose="020B0609020204030204" pitchFamily="49" charset="0"/>
            </a:endParaRPr>
          </a:p>
          <a:p>
            <a:r>
              <a:rPr lang="en-US" dirty="0" err="1">
                <a:latin typeface="Consolas" panose="020B0609020204030204" pitchFamily="49" charset="0"/>
                <a:cs typeface="Consolas" panose="020B0609020204030204" pitchFamily="49" charset="0"/>
              </a:rPr>
              <a:t>diagnos</a:t>
            </a:r>
            <a:endParaRPr lang="en-US" dirty="0">
              <a:latin typeface="Consolas" panose="020B0609020204030204" pitchFamily="49" charset="0"/>
              <a:cs typeface="Consolas" panose="020B0609020204030204" pitchFamily="49" charset="0"/>
            </a:endParaRPr>
          </a:p>
          <a:p>
            <a:r>
              <a:rPr lang="en-US" dirty="0" err="1">
                <a:latin typeface="Consolas" panose="020B0609020204030204" pitchFamily="49" charset="0"/>
                <a:cs typeface="Consolas" panose="020B0609020204030204" pitchFamily="49" charset="0"/>
              </a:rPr>
              <a:t>diagnos</a:t>
            </a:r>
            <a:endParaRPr lang="en-US" dirty="0">
              <a:latin typeface="Consolas" panose="020B0609020204030204" pitchFamily="49" charset="0"/>
              <a:cs typeface="Consolas" panose="020B0609020204030204" pitchFamily="49"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Lemmatizer reduces a word to an underlying meaning</a:t>
            </a:r>
            <a:endParaRPr/>
          </a:p>
        </p:txBody>
      </p:sp>
      <p:pic>
        <p:nvPicPr>
          <p:cNvPr id="2" name="Picture 1">
            <a:extLst>
              <a:ext uri="{FF2B5EF4-FFF2-40B4-BE49-F238E27FC236}">
                <a16:creationId xmlns:a16="http://schemas.microsoft.com/office/drawing/2014/main" id="{295BF805-5932-5B40-8FE4-4996306B41EE}"/>
              </a:ext>
            </a:extLst>
          </p:cNvPr>
          <p:cNvPicPr>
            <a:picLocks noChangeAspect="1"/>
          </p:cNvPicPr>
          <p:nvPr/>
        </p:nvPicPr>
        <p:blipFill>
          <a:blip r:embed="rId3"/>
          <a:stretch>
            <a:fillRect/>
          </a:stretch>
        </p:blipFill>
        <p:spPr>
          <a:xfrm>
            <a:off x="1420798" y="1523944"/>
            <a:ext cx="4907649" cy="2904932"/>
          </a:xfrm>
          <a:prstGeom prst="rect">
            <a:avLst/>
          </a:prstGeom>
        </p:spPr>
      </p:pic>
      <p:sp>
        <p:nvSpPr>
          <p:cNvPr id="4" name="TextBox 3">
            <a:extLst>
              <a:ext uri="{FF2B5EF4-FFF2-40B4-BE49-F238E27FC236}">
                <a16:creationId xmlns:a16="http://schemas.microsoft.com/office/drawing/2014/main" id="{B587D828-2AF6-13E1-8A5F-B8F6634757B5}"/>
              </a:ext>
            </a:extLst>
          </p:cNvPr>
          <p:cNvSpPr txBox="1"/>
          <p:nvPr/>
        </p:nvSpPr>
        <p:spPr>
          <a:xfrm>
            <a:off x="6535971" y="2976410"/>
            <a:ext cx="1967948" cy="954107"/>
          </a:xfrm>
          <a:prstGeom prst="rect">
            <a:avLst/>
          </a:prstGeom>
          <a:noFill/>
        </p:spPr>
        <p:txBody>
          <a:bodyPr wrap="square">
            <a:spAutoFit/>
          </a:bodyPr>
          <a:lstStyle/>
          <a:p>
            <a:r>
              <a:rPr lang="en-US" dirty="0">
                <a:latin typeface="Consolas" panose="020B0609020204030204" pitchFamily="49" charset="0"/>
                <a:cs typeface="Consolas" panose="020B0609020204030204" pitchFamily="49" charset="0"/>
              </a:rPr>
              <a:t>be</a:t>
            </a:r>
          </a:p>
          <a:p>
            <a:r>
              <a:rPr lang="en-US" dirty="0">
                <a:latin typeface="Consolas" panose="020B0609020204030204" pitchFamily="49" charset="0"/>
                <a:cs typeface="Consolas" panose="020B0609020204030204" pitchFamily="49" charset="0"/>
              </a:rPr>
              <a:t>be</a:t>
            </a:r>
          </a:p>
          <a:p>
            <a:r>
              <a:rPr lang="en-US" dirty="0">
                <a:latin typeface="Consolas" panose="020B0609020204030204" pitchFamily="49" charset="0"/>
                <a:cs typeface="Consolas" panose="020B0609020204030204" pitchFamily="49" charset="0"/>
              </a:rPr>
              <a:t>worst</a:t>
            </a:r>
          </a:p>
          <a:p>
            <a:r>
              <a:rPr lang="en-US" dirty="0">
                <a:latin typeface="Consolas" panose="020B0609020204030204" pitchFamily="49" charset="0"/>
                <a:cs typeface="Consolas" panose="020B0609020204030204" pitchFamily="49" charset="0"/>
              </a:rPr>
              <a:t>bad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Sentiment</a:t>
            </a:r>
            <a:endParaRPr/>
          </a:p>
        </p:txBody>
      </p:sp>
      <p:pic>
        <p:nvPicPr>
          <p:cNvPr id="2" name="Picture 1">
            <a:extLst>
              <a:ext uri="{FF2B5EF4-FFF2-40B4-BE49-F238E27FC236}">
                <a16:creationId xmlns:a16="http://schemas.microsoft.com/office/drawing/2014/main" id="{2504446C-6C49-DB2A-3A25-DEEECC20AC01}"/>
              </a:ext>
            </a:extLst>
          </p:cNvPr>
          <p:cNvPicPr>
            <a:picLocks noChangeAspect="1"/>
          </p:cNvPicPr>
          <p:nvPr/>
        </p:nvPicPr>
        <p:blipFill>
          <a:blip r:embed="rId3"/>
          <a:stretch>
            <a:fillRect/>
          </a:stretch>
        </p:blipFill>
        <p:spPr>
          <a:xfrm>
            <a:off x="1188720" y="1133282"/>
            <a:ext cx="6448508" cy="2606401"/>
          </a:xfrm>
          <a:prstGeom prst="rect">
            <a:avLst/>
          </a:prstGeom>
        </p:spPr>
      </p:pic>
      <p:sp>
        <p:nvSpPr>
          <p:cNvPr id="4" name="TextBox 3">
            <a:extLst>
              <a:ext uri="{FF2B5EF4-FFF2-40B4-BE49-F238E27FC236}">
                <a16:creationId xmlns:a16="http://schemas.microsoft.com/office/drawing/2014/main" id="{26F845EC-05EE-5C91-C82F-CAF88F383380}"/>
              </a:ext>
            </a:extLst>
          </p:cNvPr>
          <p:cNvSpPr txBox="1"/>
          <p:nvPr/>
        </p:nvSpPr>
        <p:spPr>
          <a:xfrm>
            <a:off x="1429247" y="4052144"/>
            <a:ext cx="5967454" cy="646331"/>
          </a:xfrm>
          <a:prstGeom prst="rect">
            <a:avLst/>
          </a:prstGeom>
          <a:noFill/>
        </p:spPr>
        <p:txBody>
          <a:bodyPr wrap="square">
            <a:spAutoFit/>
          </a:bodyPr>
          <a:lstStyle/>
          <a:p>
            <a:r>
              <a:rPr lang="en-US" sz="1200" dirty="0">
                <a:latin typeface="Consolas" panose="020B0609020204030204" pitchFamily="49" charset="0"/>
                <a:cs typeface="Consolas" panose="020B0609020204030204" pitchFamily="49" charset="0"/>
              </a:rPr>
              <a:t>{'neg': 0.214, 'neu': 0.786, 'pos': 0.0, 'compound': -0.9971}</a:t>
            </a:r>
          </a:p>
          <a:p>
            <a:r>
              <a:rPr lang="en-US" sz="1200" dirty="0">
                <a:latin typeface="Consolas" panose="020B0609020204030204" pitchFamily="49" charset="0"/>
                <a:cs typeface="Consolas" panose="020B0609020204030204" pitchFamily="49" charset="0"/>
              </a:rPr>
              <a:t>{'neg': 0.0, 'neu': 0.406, 'pos': 0.594, 'compound': 0.6588}</a:t>
            </a:r>
          </a:p>
          <a:p>
            <a:r>
              <a:rPr lang="en-US" sz="1200" dirty="0">
                <a:latin typeface="Consolas" panose="020B0609020204030204" pitchFamily="49" charset="0"/>
                <a:cs typeface="Consolas" panose="020B0609020204030204" pitchFamily="49" charset="0"/>
              </a:rPr>
              <a:t>{'neg': 0.583, 'neu': 0.417, 'pos': 0.0, 'compound': -0.6369}</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On text encoding</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457200" lvl="0" indent="-334327" algn="l" rtl="0">
              <a:spcBef>
                <a:spcPts val="0"/>
              </a:spcBef>
              <a:spcAft>
                <a:spcPts val="0"/>
              </a:spcAft>
              <a:buSzPct val="100000"/>
              <a:buChar char="●"/>
            </a:pPr>
            <a:r>
              <a:rPr lang="en" dirty="0"/>
              <a:t>Computers represent characters via character encodings. Basically, a mapping from a binary representation to a character symbol value.</a:t>
            </a:r>
            <a:endParaRPr dirty="0"/>
          </a:p>
          <a:p>
            <a:pPr marL="914400" lvl="1" indent="-310832" algn="l" rtl="0">
              <a:spcBef>
                <a:spcPts val="0"/>
              </a:spcBef>
              <a:spcAft>
                <a:spcPts val="0"/>
              </a:spcAft>
              <a:buSzPct val="100000"/>
              <a:buChar char="○"/>
            </a:pPr>
            <a:r>
              <a:rPr lang="en" dirty="0"/>
              <a:t> There's many character encodings and most often our text system auto detects them.</a:t>
            </a:r>
            <a:endParaRPr dirty="0"/>
          </a:p>
          <a:p>
            <a:pPr marL="457200" lvl="0" indent="-334327" algn="l" rtl="0">
              <a:spcBef>
                <a:spcPts val="0"/>
              </a:spcBef>
              <a:spcAft>
                <a:spcPts val="0"/>
              </a:spcAft>
              <a:buSzPct val="100000"/>
              <a:buChar char="●"/>
            </a:pPr>
            <a:r>
              <a:rPr lang="en" dirty="0"/>
              <a:t>On a computer, the program has to interpret the character code and display it in a way that we want. </a:t>
            </a:r>
            <a:endParaRPr dirty="0"/>
          </a:p>
          <a:p>
            <a:pPr marL="457200" lvl="0" indent="-334327" algn="l" rtl="0">
              <a:spcBef>
                <a:spcPts val="0"/>
              </a:spcBef>
              <a:spcAft>
                <a:spcPts val="0"/>
              </a:spcAft>
              <a:buSzPct val="100000"/>
              <a:buChar char="●"/>
            </a:pPr>
            <a:r>
              <a:rPr lang="en" dirty="0"/>
              <a:t>ASCII represents characters as 7 bits, (</a:t>
            </a:r>
            <a:r>
              <a:rPr lang="en" dirty="0" err="1"/>
              <a:t>unicode</a:t>
            </a:r>
            <a:r>
              <a:rPr lang="en" dirty="0"/>
              <a:t>)</a:t>
            </a:r>
            <a:endParaRPr dirty="0"/>
          </a:p>
          <a:p>
            <a:pPr marL="457200" lvl="0" indent="-334327" algn="l" rtl="0">
              <a:spcBef>
                <a:spcPts val="0"/>
              </a:spcBef>
              <a:spcAft>
                <a:spcPts val="0"/>
              </a:spcAft>
              <a:buSzPct val="100000"/>
              <a:buChar char="●"/>
            </a:pPr>
            <a:r>
              <a:rPr lang="en" dirty="0"/>
              <a:t>UTF-8, UTF-16 and UTF-32 represent characters as 8, 16, and 32 bits. </a:t>
            </a:r>
            <a:endParaRPr dirty="0"/>
          </a:p>
          <a:p>
            <a:pPr marL="914400" lvl="1" indent="-310832" algn="l" rtl="0">
              <a:spcBef>
                <a:spcPts val="0"/>
              </a:spcBef>
              <a:spcAft>
                <a:spcPts val="0"/>
              </a:spcAft>
              <a:buSzPct val="100000"/>
              <a:buChar char="○"/>
            </a:pPr>
            <a:r>
              <a:rPr lang="en" dirty="0"/>
              <a:t>Of course the greater the bit representation, the larger the character set that can be represented. </a:t>
            </a:r>
            <a:endParaRPr dirty="0"/>
          </a:p>
          <a:p>
            <a:pPr marL="914400" lvl="1" indent="-310832" algn="l" rtl="0">
              <a:spcBef>
                <a:spcPts val="0"/>
              </a:spcBef>
              <a:spcAft>
                <a:spcPts val="0"/>
              </a:spcAft>
              <a:buSzPct val="100000"/>
              <a:buChar char="○"/>
            </a:pPr>
            <a:r>
              <a:rPr lang="en" dirty="0"/>
              <a:t>ASCII contains only the usual keyboard characters whereas Unicode contains much more.</a:t>
            </a:r>
            <a:endParaRPr dirty="0"/>
          </a:p>
          <a:p>
            <a:pPr marL="457200" lvl="0" indent="-334327" algn="l" rtl="0">
              <a:spcBef>
                <a:spcPts val="0"/>
              </a:spcBef>
              <a:spcAft>
                <a:spcPts val="0"/>
              </a:spcAft>
              <a:buSzPct val="100000"/>
              <a:buChar char="●"/>
            </a:pPr>
            <a:r>
              <a:rPr lang="en" dirty="0"/>
              <a:t>Here's </a:t>
            </a:r>
            <a:r>
              <a:rPr lang="en" u="sng" dirty="0">
                <a:solidFill>
                  <a:schemeClr val="hlink"/>
                </a:solidFill>
                <a:hlinkClick r:id="rId3"/>
              </a:rPr>
              <a:t>https://docs.python.org/3/howto/unicode.html#the-unicode-type</a:t>
            </a:r>
            <a:r>
              <a:rPr lang="en" dirty="0"/>
              <a:t> some info about python </a:t>
            </a:r>
            <a:r>
              <a:rPr lang="en" dirty="0" err="1"/>
              <a:t>unicode</a:t>
            </a:r>
            <a:r>
              <a:rPr lang="en" dirty="0"/>
              <a:t>. </a:t>
            </a:r>
            <a:endParaRPr dirty="0"/>
          </a:p>
          <a:p>
            <a:pPr marL="457200" lvl="0" indent="-334327" algn="l" rtl="0">
              <a:spcBef>
                <a:spcPts val="0"/>
              </a:spcBef>
              <a:spcAft>
                <a:spcPts val="0"/>
              </a:spcAft>
              <a:buSzPct val="100000"/>
              <a:buChar char="●"/>
            </a:pPr>
            <a:r>
              <a:rPr lang="en" dirty="0"/>
              <a:t>python's default character encoding is UTF-8. So strings automatically allow UTF-8 characters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Using UTF in python</a:t>
            </a:r>
            <a:endParaRPr/>
          </a:p>
        </p:txBody>
      </p:sp>
      <p:pic>
        <p:nvPicPr>
          <p:cNvPr id="2" name="Picture 1">
            <a:extLst>
              <a:ext uri="{FF2B5EF4-FFF2-40B4-BE49-F238E27FC236}">
                <a16:creationId xmlns:a16="http://schemas.microsoft.com/office/drawing/2014/main" id="{31EBBA4B-990B-400E-24CF-B346B2A985B8}"/>
              </a:ext>
            </a:extLst>
          </p:cNvPr>
          <p:cNvPicPr>
            <a:picLocks noChangeAspect="1"/>
          </p:cNvPicPr>
          <p:nvPr/>
        </p:nvPicPr>
        <p:blipFill>
          <a:blip r:embed="rId3"/>
          <a:stretch>
            <a:fillRect/>
          </a:stretch>
        </p:blipFill>
        <p:spPr>
          <a:xfrm>
            <a:off x="966083" y="1475187"/>
            <a:ext cx="4572000" cy="2654300"/>
          </a:xfrm>
          <a:prstGeom prst="rect">
            <a:avLst/>
          </a:prstGeom>
        </p:spPr>
      </p:pic>
      <p:sp>
        <p:nvSpPr>
          <p:cNvPr id="4" name="TextBox 3">
            <a:extLst>
              <a:ext uri="{FF2B5EF4-FFF2-40B4-BE49-F238E27FC236}">
                <a16:creationId xmlns:a16="http://schemas.microsoft.com/office/drawing/2014/main" id="{C9408E2D-BD45-3187-2000-8ED78AFBE51F}"/>
              </a:ext>
            </a:extLst>
          </p:cNvPr>
          <p:cNvSpPr txBox="1"/>
          <p:nvPr/>
        </p:nvSpPr>
        <p:spPr>
          <a:xfrm>
            <a:off x="5748792" y="2520966"/>
            <a:ext cx="1713505" cy="1015663"/>
          </a:xfrm>
          <a:prstGeom prst="rect">
            <a:avLst/>
          </a:prstGeom>
          <a:noFill/>
        </p:spPr>
        <p:txBody>
          <a:bodyPr wrap="square">
            <a:spAutoFit/>
          </a:bodyPr>
          <a:lstStyle/>
          <a:p>
            <a:r>
              <a:rPr lang="en-US" sz="2000" dirty="0"/>
              <a:t>😉</a:t>
            </a:r>
          </a:p>
          <a:p>
            <a:r>
              <a:rPr lang="en-US" sz="2000" dirty="0"/>
              <a:t>😉</a:t>
            </a:r>
          </a:p>
          <a:p>
            <a:r>
              <a:rPr lang="en-US" sz="2000"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Probably don’t do this</a:t>
            </a:r>
            <a:endParaRPr/>
          </a:p>
        </p:txBody>
      </p:sp>
      <p:pic>
        <p:nvPicPr>
          <p:cNvPr id="2" name="Picture 1">
            <a:extLst>
              <a:ext uri="{FF2B5EF4-FFF2-40B4-BE49-F238E27FC236}">
                <a16:creationId xmlns:a16="http://schemas.microsoft.com/office/drawing/2014/main" id="{2C0DECA3-54B3-D352-B8B9-5FE1605EE134}"/>
              </a:ext>
            </a:extLst>
          </p:cNvPr>
          <p:cNvPicPr>
            <a:picLocks noChangeAspect="1"/>
          </p:cNvPicPr>
          <p:nvPr/>
        </p:nvPicPr>
        <p:blipFill>
          <a:blip r:embed="rId3"/>
          <a:stretch>
            <a:fillRect/>
          </a:stretch>
        </p:blipFill>
        <p:spPr>
          <a:xfrm>
            <a:off x="2504661" y="1017725"/>
            <a:ext cx="4634064" cy="2945013"/>
          </a:xfrm>
          <a:prstGeom prst="rect">
            <a:avLst/>
          </a:prstGeom>
        </p:spPr>
      </p:pic>
      <p:sp>
        <p:nvSpPr>
          <p:cNvPr id="4" name="TextBox 3">
            <a:extLst>
              <a:ext uri="{FF2B5EF4-FFF2-40B4-BE49-F238E27FC236}">
                <a16:creationId xmlns:a16="http://schemas.microsoft.com/office/drawing/2014/main" id="{44E5FCE5-51A8-1725-F0ED-F6AB245A2370}"/>
              </a:ext>
            </a:extLst>
          </p:cNvPr>
          <p:cNvSpPr txBox="1"/>
          <p:nvPr/>
        </p:nvSpPr>
        <p:spPr>
          <a:xfrm>
            <a:off x="3550257" y="4125775"/>
            <a:ext cx="4572000" cy="307777"/>
          </a:xfrm>
          <a:prstGeom prst="rect">
            <a:avLst/>
          </a:prstGeom>
          <a:noFill/>
        </p:spPr>
        <p:txBody>
          <a:bodyPr wrap="square">
            <a:spAutoFit/>
          </a:bodyPr>
          <a:lstStyle/>
          <a:p>
            <a:r>
              <a:rPr lang="en-US" dirty="0">
                <a:latin typeface="Consolas" panose="020B0609020204030204" pitchFamily="49" charset="0"/>
                <a:cs typeface="Consolas" panose="020B0609020204030204" pitchFamily="49" charset="0"/>
              </a:rPr>
              <a:t>(5.0, 3.1622776601683795)</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Regexs</a:t>
            </a:r>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600"/>
              </a:spcBef>
              <a:spcAft>
                <a:spcPts val="0"/>
              </a:spcAft>
              <a:buClr>
                <a:schemeClr val="accent2"/>
              </a:buClr>
              <a:buSzPts val="1800"/>
              <a:buChar char="●"/>
            </a:pPr>
            <a:r>
              <a:rPr lang="en" sz="1200">
                <a:solidFill>
                  <a:schemeClr val="accent2"/>
                </a:solidFill>
                <a:highlight>
                  <a:srgbClr val="FFFFFF"/>
                </a:highlight>
                <a:latin typeface="Roboto"/>
                <a:ea typeface="Roboto"/>
                <a:cs typeface="Roboto"/>
                <a:sym typeface="Roboto"/>
              </a:rPr>
              <a:t>Regular expressions are simply advanced pattern matching tools. </a:t>
            </a:r>
            <a:endParaRPr sz="1200">
              <a:solidFill>
                <a:schemeClr val="accent2"/>
              </a:solidFill>
              <a:highlight>
                <a:srgbClr val="FFFFFF"/>
              </a:highlight>
              <a:latin typeface="Roboto"/>
              <a:ea typeface="Roboto"/>
              <a:cs typeface="Roboto"/>
              <a:sym typeface="Roboto"/>
            </a:endParaRPr>
          </a:p>
          <a:p>
            <a:pPr marL="457200" lvl="0" indent="-342900" algn="l" rtl="0">
              <a:spcBef>
                <a:spcPts val="0"/>
              </a:spcBef>
              <a:spcAft>
                <a:spcPts val="0"/>
              </a:spcAft>
              <a:buClr>
                <a:schemeClr val="accent2"/>
              </a:buClr>
              <a:buSzPts val="1800"/>
              <a:buChar char="●"/>
            </a:pPr>
            <a:r>
              <a:rPr lang="en" sz="1200">
                <a:solidFill>
                  <a:schemeClr val="accent2"/>
                </a:solidFill>
                <a:highlight>
                  <a:srgbClr val="FFFFFF"/>
                </a:highlight>
                <a:latin typeface="Roboto"/>
                <a:ea typeface="Roboto"/>
                <a:cs typeface="Roboto"/>
                <a:sym typeface="Roboto"/>
              </a:rPr>
              <a:t>Regular expressions represent regular characters, a, b, ..., z, A, B, ..., Z exactly like you'd think. </a:t>
            </a:r>
            <a:endParaRPr sz="1200">
              <a:solidFill>
                <a:schemeClr val="accent2"/>
              </a:solidFill>
              <a:highlight>
                <a:srgbClr val="FFFFFF"/>
              </a:highlight>
              <a:latin typeface="Roboto"/>
              <a:ea typeface="Roboto"/>
              <a:cs typeface="Roboto"/>
              <a:sym typeface="Roboto"/>
            </a:endParaRPr>
          </a:p>
          <a:p>
            <a:pPr marL="914400" lvl="1" indent="-317500" algn="l" rtl="0">
              <a:spcBef>
                <a:spcPts val="0"/>
              </a:spcBef>
              <a:spcAft>
                <a:spcPts val="0"/>
              </a:spcAft>
              <a:buClr>
                <a:schemeClr val="accent2"/>
              </a:buClr>
              <a:buSzPts val="1400"/>
              <a:buChar char="○"/>
            </a:pPr>
            <a:r>
              <a:rPr lang="en" sz="1200">
                <a:solidFill>
                  <a:schemeClr val="accent2"/>
                </a:solidFill>
                <a:highlight>
                  <a:srgbClr val="FFFFFF"/>
                </a:highlight>
                <a:latin typeface="Roboto"/>
                <a:ea typeface="Roboto"/>
                <a:cs typeface="Roboto"/>
                <a:sym typeface="Roboto"/>
              </a:rPr>
              <a:t>But, some other characters, ., +, and others are metacharacters that are used to help us match things. </a:t>
            </a:r>
            <a:endParaRPr sz="1200">
              <a:solidFill>
                <a:schemeClr val="accent2"/>
              </a:solidFill>
              <a:highlight>
                <a:srgbClr val="FFFFFF"/>
              </a:highlight>
              <a:latin typeface="Roboto"/>
              <a:ea typeface="Roboto"/>
              <a:cs typeface="Roboto"/>
              <a:sym typeface="Roboto"/>
            </a:endParaRPr>
          </a:p>
          <a:p>
            <a:pPr marL="914400" lvl="1" indent="-317500" algn="l" rtl="0">
              <a:spcBef>
                <a:spcPts val="0"/>
              </a:spcBef>
              <a:spcAft>
                <a:spcPts val="0"/>
              </a:spcAft>
              <a:buClr>
                <a:schemeClr val="accent2"/>
              </a:buClr>
              <a:buSzPts val="1400"/>
              <a:buChar char="○"/>
            </a:pPr>
            <a:r>
              <a:rPr lang="en" sz="1200">
                <a:solidFill>
                  <a:schemeClr val="accent2"/>
                </a:solidFill>
                <a:highlight>
                  <a:srgbClr val="FFFFFF"/>
                </a:highlight>
                <a:latin typeface="Roboto"/>
                <a:ea typeface="Roboto"/>
                <a:cs typeface="Roboto"/>
                <a:sym typeface="Roboto"/>
              </a:rPr>
              <a:t>A backslash, , can be used to directly reference a metacharacter, so "\+", references the character "+". </a:t>
            </a:r>
            <a:endParaRPr sz="1200">
              <a:solidFill>
                <a:schemeClr val="accent2"/>
              </a:solidFill>
              <a:highlight>
                <a:srgbClr val="FFFFFF"/>
              </a:highlight>
              <a:latin typeface="Roboto"/>
              <a:ea typeface="Roboto"/>
              <a:cs typeface="Roboto"/>
              <a:sym typeface="Roboto"/>
            </a:endParaRPr>
          </a:p>
          <a:p>
            <a:pPr marL="914400" lvl="1" indent="-317500" algn="l" rtl="0">
              <a:spcBef>
                <a:spcPts val="0"/>
              </a:spcBef>
              <a:spcAft>
                <a:spcPts val="0"/>
              </a:spcAft>
              <a:buClr>
                <a:schemeClr val="accent2"/>
              </a:buClr>
              <a:buSzPts val="1400"/>
              <a:buChar char="○"/>
            </a:pPr>
            <a:r>
              <a:rPr lang="en" sz="1200">
                <a:solidFill>
                  <a:schemeClr val="accent2"/>
                </a:solidFill>
                <a:highlight>
                  <a:srgbClr val="FFFFFF"/>
                </a:highlight>
                <a:latin typeface="Roboto"/>
                <a:ea typeface="Roboto"/>
                <a:cs typeface="Roboto"/>
                <a:sym typeface="Roboto"/>
              </a:rPr>
              <a:t>It can also be used to escape a regular character. So "\d" references the set of digits rather than the character </a:t>
            </a:r>
            <a:r>
              <a:rPr lang="en" sz="1100">
                <a:solidFill>
                  <a:schemeClr val="accent2"/>
                </a:solidFill>
                <a:highlight>
                  <a:srgbClr val="FFFFFF"/>
                </a:highlight>
                <a:latin typeface="Roboto Mono"/>
                <a:ea typeface="Roboto Mono"/>
                <a:cs typeface="Roboto Mono"/>
                <a:sym typeface="Roboto Mono"/>
              </a:rPr>
              <a:t>d</a:t>
            </a:r>
            <a:r>
              <a:rPr lang="en" sz="1200">
                <a:solidFill>
                  <a:schemeClr val="accent2"/>
                </a:solidFill>
                <a:highlight>
                  <a:srgbClr val="FFFFFF"/>
                </a:highlight>
                <a:latin typeface="Roboto"/>
                <a:ea typeface="Roboto"/>
                <a:cs typeface="Roboto"/>
                <a:sym typeface="Roboto"/>
              </a:rPr>
              <a:t>.</a:t>
            </a:r>
            <a:endParaRPr sz="1200">
              <a:solidFill>
                <a:schemeClr val="accent2"/>
              </a:solidFill>
              <a:highlight>
                <a:srgbClr val="FFFFFF"/>
              </a:highlight>
              <a:latin typeface="Roboto"/>
              <a:ea typeface="Roboto"/>
              <a:cs typeface="Roboto"/>
              <a:sym typeface="Roboto"/>
            </a:endParaRPr>
          </a:p>
          <a:p>
            <a:pPr marL="457200" lvl="0" indent="-304800" algn="l" rtl="0">
              <a:spcBef>
                <a:spcPts val="0"/>
              </a:spcBef>
              <a:spcAft>
                <a:spcPts val="0"/>
              </a:spcAft>
              <a:buClr>
                <a:schemeClr val="accent2"/>
              </a:buClr>
              <a:buSzPts val="1200"/>
              <a:buFont typeface="Roboto"/>
              <a:buChar char="●"/>
            </a:pPr>
            <a:r>
              <a:rPr lang="en" sz="1200">
                <a:solidFill>
                  <a:schemeClr val="accent2"/>
                </a:solidFill>
                <a:highlight>
                  <a:srgbClr val="FFFFFF"/>
                </a:highlight>
                <a:latin typeface="Roboto"/>
                <a:ea typeface="Roboto"/>
                <a:cs typeface="Roboto"/>
                <a:sym typeface="Roboto"/>
              </a:rPr>
              <a:t>Honestly, I have to look up regular expressions every time I use them (which is about twice a year)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246242"/>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From Wikipedia</a:t>
            </a:r>
            <a:endParaRPr dirty="0"/>
          </a:p>
        </p:txBody>
      </p:sp>
      <p:graphicFrame>
        <p:nvGraphicFramePr>
          <p:cNvPr id="2" name="Table 1">
            <a:extLst>
              <a:ext uri="{FF2B5EF4-FFF2-40B4-BE49-F238E27FC236}">
                <a16:creationId xmlns:a16="http://schemas.microsoft.com/office/drawing/2014/main" id="{DBAC1ED0-1B04-944B-D95E-1664E0468B89}"/>
              </a:ext>
            </a:extLst>
          </p:cNvPr>
          <p:cNvGraphicFramePr>
            <a:graphicFrameLocks noGrp="1"/>
          </p:cNvGraphicFramePr>
          <p:nvPr>
            <p:extLst>
              <p:ext uri="{D42A27DB-BD31-4B8C-83A1-F6EECF244321}">
                <p14:modId xmlns:p14="http://schemas.microsoft.com/office/powerpoint/2010/main" val="2833949009"/>
              </p:ext>
            </p:extLst>
          </p:nvPr>
        </p:nvGraphicFramePr>
        <p:xfrm>
          <a:off x="230588" y="938212"/>
          <a:ext cx="8601712" cy="4148766"/>
        </p:xfrm>
        <a:graphic>
          <a:graphicData uri="http://schemas.openxmlformats.org/drawingml/2006/table">
            <a:tbl>
              <a:tblPr>
                <a:tableStyleId>{284E427A-3D55-4303-BF80-6455036E1DE7}</a:tableStyleId>
              </a:tblPr>
              <a:tblGrid>
                <a:gridCol w="1437587">
                  <a:extLst>
                    <a:ext uri="{9D8B030D-6E8A-4147-A177-3AD203B41FA5}">
                      <a16:colId xmlns:a16="http://schemas.microsoft.com/office/drawing/2014/main" val="3286217601"/>
                    </a:ext>
                  </a:extLst>
                </a:gridCol>
                <a:gridCol w="7164125">
                  <a:extLst>
                    <a:ext uri="{9D8B030D-6E8A-4147-A177-3AD203B41FA5}">
                      <a16:colId xmlns:a16="http://schemas.microsoft.com/office/drawing/2014/main" val="3696718514"/>
                    </a:ext>
                  </a:extLst>
                </a:gridCol>
              </a:tblGrid>
              <a:tr h="244658">
                <a:tc>
                  <a:txBody>
                    <a:bodyPr/>
                    <a:lstStyle/>
                    <a:p>
                      <a:pPr algn="l"/>
                      <a:r>
                        <a:rPr lang="en-US" sz="1600">
                          <a:effectLst/>
                        </a:rPr>
                        <a:t>Metacharacter</a:t>
                      </a:r>
                    </a:p>
                  </a:txBody>
                  <a:tcPr marL="65698" marR="65698" marT="32849" marB="32849"/>
                </a:tc>
                <a:tc>
                  <a:txBody>
                    <a:bodyPr/>
                    <a:lstStyle/>
                    <a:p>
                      <a:pPr algn="l"/>
                      <a:r>
                        <a:rPr lang="en-US" sz="1600" dirty="0">
                          <a:effectLst/>
                        </a:rPr>
                        <a:t>Description</a:t>
                      </a:r>
                    </a:p>
                  </a:txBody>
                  <a:tcPr marL="65698" marR="65698" marT="32849" marB="32849"/>
                </a:tc>
                <a:extLst>
                  <a:ext uri="{0D108BD9-81ED-4DB2-BD59-A6C34878D82A}">
                    <a16:rowId xmlns:a16="http://schemas.microsoft.com/office/drawing/2014/main" val="4271570134"/>
                  </a:ext>
                </a:extLst>
              </a:tr>
              <a:tr h="415919">
                <a:tc>
                  <a:txBody>
                    <a:bodyPr/>
                    <a:lstStyle/>
                    <a:p>
                      <a:r>
                        <a:rPr lang="en-US" sz="1600" dirty="0">
                          <a:effectLst/>
                        </a:rPr>
                        <a:t>^</a:t>
                      </a:r>
                    </a:p>
                  </a:txBody>
                  <a:tcPr marL="65698" marR="65698" marT="32849" marB="32849"/>
                </a:tc>
                <a:tc>
                  <a:txBody>
                    <a:bodyPr/>
                    <a:lstStyle/>
                    <a:p>
                      <a:r>
                        <a:rPr lang="en-US" sz="1600">
                          <a:effectLst/>
                        </a:rPr>
                        <a:t>Matches the starting position within the string.</a:t>
                      </a:r>
                    </a:p>
                  </a:txBody>
                  <a:tcPr marL="65698" marR="65698" marT="32849" marB="32849"/>
                </a:tc>
                <a:extLst>
                  <a:ext uri="{0D108BD9-81ED-4DB2-BD59-A6C34878D82A}">
                    <a16:rowId xmlns:a16="http://schemas.microsoft.com/office/drawing/2014/main" val="3178947895"/>
                  </a:ext>
                </a:extLst>
              </a:tr>
              <a:tr h="244658">
                <a:tc>
                  <a:txBody>
                    <a:bodyPr/>
                    <a:lstStyle/>
                    <a:p>
                      <a:r>
                        <a:rPr lang="en-US" sz="1600">
                          <a:effectLst/>
                        </a:rPr>
                        <a:t>.</a:t>
                      </a:r>
                    </a:p>
                  </a:txBody>
                  <a:tcPr marL="65698" marR="65698" marT="32849" marB="32849"/>
                </a:tc>
                <a:tc>
                  <a:txBody>
                    <a:bodyPr/>
                    <a:lstStyle/>
                    <a:p>
                      <a:r>
                        <a:rPr lang="en-US" sz="1600">
                          <a:effectLst/>
                        </a:rPr>
                        <a:t>Matches any single character.</a:t>
                      </a:r>
                    </a:p>
                  </a:txBody>
                  <a:tcPr marL="65698" marR="65698" marT="32849" marB="32849"/>
                </a:tc>
                <a:extLst>
                  <a:ext uri="{0D108BD9-81ED-4DB2-BD59-A6C34878D82A}">
                    <a16:rowId xmlns:a16="http://schemas.microsoft.com/office/drawing/2014/main" val="1716315428"/>
                  </a:ext>
                </a:extLst>
              </a:tr>
              <a:tr h="415919">
                <a:tc>
                  <a:txBody>
                    <a:bodyPr/>
                    <a:lstStyle/>
                    <a:p>
                      <a:r>
                        <a:rPr lang="en-US" sz="1600">
                          <a:effectLst/>
                        </a:rPr>
                        <a:t>[ ]</a:t>
                      </a:r>
                    </a:p>
                  </a:txBody>
                  <a:tcPr marL="65698" marR="65698" marT="32849" marB="32849"/>
                </a:tc>
                <a:tc>
                  <a:txBody>
                    <a:bodyPr/>
                    <a:lstStyle/>
                    <a:p>
                      <a:r>
                        <a:rPr lang="en-US" sz="1600">
                          <a:effectLst/>
                        </a:rPr>
                        <a:t>Matches a single character that is contained within the brackets.</a:t>
                      </a:r>
                    </a:p>
                  </a:txBody>
                  <a:tcPr marL="65698" marR="65698" marT="32849" marB="32849"/>
                </a:tc>
                <a:extLst>
                  <a:ext uri="{0D108BD9-81ED-4DB2-BD59-A6C34878D82A}">
                    <a16:rowId xmlns:a16="http://schemas.microsoft.com/office/drawing/2014/main" val="4169338816"/>
                  </a:ext>
                </a:extLst>
              </a:tr>
              <a:tr h="415919">
                <a:tc>
                  <a:txBody>
                    <a:bodyPr/>
                    <a:lstStyle/>
                    <a:p>
                      <a:r>
                        <a:rPr lang="en-US" sz="1600">
                          <a:effectLst/>
                        </a:rPr>
                        <a:t>[^ ]</a:t>
                      </a:r>
                    </a:p>
                  </a:txBody>
                  <a:tcPr marL="65698" marR="65698" marT="32849" marB="32849"/>
                </a:tc>
                <a:tc>
                  <a:txBody>
                    <a:bodyPr/>
                    <a:lstStyle/>
                    <a:p>
                      <a:r>
                        <a:rPr lang="en-US" sz="1600">
                          <a:effectLst/>
                        </a:rPr>
                        <a:t>Matches a single character that is not contained within the brackets.</a:t>
                      </a:r>
                    </a:p>
                  </a:txBody>
                  <a:tcPr marL="65698" marR="65698" marT="32849" marB="32849"/>
                </a:tc>
                <a:extLst>
                  <a:ext uri="{0D108BD9-81ED-4DB2-BD59-A6C34878D82A}">
                    <a16:rowId xmlns:a16="http://schemas.microsoft.com/office/drawing/2014/main" val="3463633108"/>
                  </a:ext>
                </a:extLst>
              </a:tr>
              <a:tr h="587179">
                <a:tc>
                  <a:txBody>
                    <a:bodyPr/>
                    <a:lstStyle/>
                    <a:p>
                      <a:r>
                        <a:rPr lang="en-US" sz="1600">
                          <a:effectLst/>
                        </a:rPr>
                        <a:t>$</a:t>
                      </a:r>
                    </a:p>
                  </a:txBody>
                  <a:tcPr marL="65698" marR="65698" marT="32849" marB="32849"/>
                </a:tc>
                <a:tc>
                  <a:txBody>
                    <a:bodyPr/>
                    <a:lstStyle/>
                    <a:p>
                      <a:r>
                        <a:rPr lang="en-US" sz="1600">
                          <a:effectLst/>
                        </a:rPr>
                        <a:t>Matches the ending position of the string or the position just before a string-ending newline.</a:t>
                      </a:r>
                    </a:p>
                  </a:txBody>
                  <a:tcPr marL="65698" marR="65698" marT="32849" marB="32849"/>
                </a:tc>
                <a:extLst>
                  <a:ext uri="{0D108BD9-81ED-4DB2-BD59-A6C34878D82A}">
                    <a16:rowId xmlns:a16="http://schemas.microsoft.com/office/drawing/2014/main" val="2899164857"/>
                  </a:ext>
                </a:extLst>
              </a:tr>
              <a:tr h="244658">
                <a:tc>
                  <a:txBody>
                    <a:bodyPr/>
                    <a:lstStyle/>
                    <a:p>
                      <a:r>
                        <a:rPr lang="en-US" sz="1600">
                          <a:effectLst/>
                        </a:rPr>
                        <a:t>( )</a:t>
                      </a:r>
                    </a:p>
                  </a:txBody>
                  <a:tcPr marL="65698" marR="65698" marT="32849" marB="32849"/>
                </a:tc>
                <a:tc>
                  <a:txBody>
                    <a:bodyPr/>
                    <a:lstStyle/>
                    <a:p>
                      <a:r>
                        <a:rPr lang="en-US" sz="1600">
                          <a:effectLst/>
                        </a:rPr>
                        <a:t>Defines a marked subexpression.</a:t>
                      </a:r>
                    </a:p>
                  </a:txBody>
                  <a:tcPr marL="65698" marR="65698" marT="32849" marB="32849"/>
                </a:tc>
                <a:extLst>
                  <a:ext uri="{0D108BD9-81ED-4DB2-BD59-A6C34878D82A}">
                    <a16:rowId xmlns:a16="http://schemas.microsoft.com/office/drawing/2014/main" val="712623737"/>
                  </a:ext>
                </a:extLst>
              </a:tr>
              <a:tr h="415919">
                <a:tc>
                  <a:txBody>
                    <a:bodyPr/>
                    <a:lstStyle/>
                    <a:p>
                      <a:r>
                        <a:rPr lang="en-US" sz="1600">
                          <a:effectLst/>
                        </a:rPr>
                        <a:t>\n</a:t>
                      </a:r>
                    </a:p>
                  </a:txBody>
                  <a:tcPr marL="65698" marR="65698" marT="32849" marB="32849"/>
                </a:tc>
                <a:tc>
                  <a:txBody>
                    <a:bodyPr/>
                    <a:lstStyle/>
                    <a:p>
                      <a:r>
                        <a:rPr lang="en-US" sz="1600">
                          <a:effectLst/>
                        </a:rPr>
                        <a:t>Matches what the nth marked subexpression matched, where n is a digit from 1 to 9</a:t>
                      </a:r>
                    </a:p>
                  </a:txBody>
                  <a:tcPr marL="65698" marR="65698" marT="32849" marB="32849"/>
                </a:tc>
                <a:extLst>
                  <a:ext uri="{0D108BD9-81ED-4DB2-BD59-A6C34878D82A}">
                    <a16:rowId xmlns:a16="http://schemas.microsoft.com/office/drawing/2014/main" val="134485181"/>
                  </a:ext>
                </a:extLst>
              </a:tr>
              <a:tr h="415919">
                <a:tc>
                  <a:txBody>
                    <a:bodyPr/>
                    <a:lstStyle/>
                    <a:p>
                      <a:r>
                        <a:rPr lang="en-US" sz="1600">
                          <a:effectLst/>
                        </a:rPr>
                        <a:t>*</a:t>
                      </a:r>
                    </a:p>
                  </a:txBody>
                  <a:tcPr marL="65698" marR="65698" marT="32849" marB="32849"/>
                </a:tc>
                <a:tc>
                  <a:txBody>
                    <a:bodyPr/>
                    <a:lstStyle/>
                    <a:p>
                      <a:r>
                        <a:rPr lang="en-US" sz="1600">
                          <a:effectLst/>
                        </a:rPr>
                        <a:t>Matches the preceding element zero or more times.</a:t>
                      </a:r>
                    </a:p>
                  </a:txBody>
                  <a:tcPr marL="65698" marR="65698" marT="32849" marB="32849"/>
                </a:tc>
                <a:extLst>
                  <a:ext uri="{0D108BD9-81ED-4DB2-BD59-A6C34878D82A}">
                    <a16:rowId xmlns:a16="http://schemas.microsoft.com/office/drawing/2014/main" val="1056760376"/>
                  </a:ext>
                </a:extLst>
              </a:tr>
              <a:tr h="415919">
                <a:tc>
                  <a:txBody>
                    <a:bodyPr/>
                    <a:lstStyle/>
                    <a:p>
                      <a:r>
                        <a:rPr lang="en-US" sz="1600">
                          <a:effectLst/>
                        </a:rPr>
                        <a:t>{m,n}</a:t>
                      </a:r>
                    </a:p>
                  </a:txBody>
                  <a:tcPr marL="65698" marR="65698" marT="32849" marB="32849"/>
                </a:tc>
                <a:tc>
                  <a:txBody>
                    <a:bodyPr/>
                    <a:lstStyle/>
                    <a:p>
                      <a:r>
                        <a:rPr lang="en-US" sz="1600" dirty="0">
                          <a:effectLst/>
                        </a:rPr>
                        <a:t>Matches the preceding element at least m and not more than n times.</a:t>
                      </a:r>
                    </a:p>
                  </a:txBody>
                  <a:tcPr marL="65698" marR="65698" marT="32849" marB="32849"/>
                </a:tc>
                <a:extLst>
                  <a:ext uri="{0D108BD9-81ED-4DB2-BD59-A6C34878D82A}">
                    <a16:rowId xmlns:a16="http://schemas.microsoft.com/office/drawing/2014/main" val="2560073077"/>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a:t>
            </a:r>
            <a:endParaRPr/>
          </a:p>
        </p:txBody>
      </p:sp>
      <p:pic>
        <p:nvPicPr>
          <p:cNvPr id="2" name="Picture 1">
            <a:extLst>
              <a:ext uri="{FF2B5EF4-FFF2-40B4-BE49-F238E27FC236}">
                <a16:creationId xmlns:a16="http://schemas.microsoft.com/office/drawing/2014/main" id="{B8CAC8FE-8BC0-BC10-28D1-EB9FAEA99E4D}"/>
              </a:ext>
            </a:extLst>
          </p:cNvPr>
          <p:cNvPicPr>
            <a:picLocks noChangeAspect="1"/>
          </p:cNvPicPr>
          <p:nvPr/>
        </p:nvPicPr>
        <p:blipFill>
          <a:blip r:embed="rId3"/>
          <a:stretch>
            <a:fillRect/>
          </a:stretch>
        </p:blipFill>
        <p:spPr>
          <a:xfrm>
            <a:off x="430916" y="1108765"/>
            <a:ext cx="5435600" cy="3721100"/>
          </a:xfrm>
          <a:prstGeom prst="rect">
            <a:avLst/>
          </a:prstGeom>
        </p:spPr>
      </p:pic>
      <p:sp>
        <p:nvSpPr>
          <p:cNvPr id="4" name="TextBox 3">
            <a:extLst>
              <a:ext uri="{FF2B5EF4-FFF2-40B4-BE49-F238E27FC236}">
                <a16:creationId xmlns:a16="http://schemas.microsoft.com/office/drawing/2014/main" id="{94D38039-3B96-3FEC-259C-F7F3581536AC}"/>
              </a:ext>
            </a:extLst>
          </p:cNvPr>
          <p:cNvSpPr txBox="1"/>
          <p:nvPr/>
        </p:nvSpPr>
        <p:spPr>
          <a:xfrm>
            <a:off x="5923721" y="2703847"/>
            <a:ext cx="3303767" cy="1600438"/>
          </a:xfrm>
          <a:prstGeom prst="rect">
            <a:avLst/>
          </a:prstGeom>
          <a:noFill/>
        </p:spPr>
        <p:txBody>
          <a:bodyPr wrap="square">
            <a:spAutoFit/>
          </a:bodyPr>
          <a:lstStyle/>
          <a:p>
            <a:r>
              <a:rPr lang="en-US" dirty="0">
                <a:latin typeface="Consolas" panose="020B0609020204030204" pitchFamily="49" charset="0"/>
                <a:cs typeface="Consolas" panose="020B0609020204030204" pitchFamily="49" charset="0"/>
              </a:rPr>
              <a:t>('ha', 'hat’)</a:t>
            </a:r>
          </a:p>
          <a:p>
            <a:endParaRPr lang="en-US" dirty="0">
              <a:latin typeface="Consolas" panose="020B0609020204030204" pitchFamily="49" charset="0"/>
              <a:cs typeface="Consolas" panose="020B0609020204030204" pitchFamily="49" charset="0"/>
            </a:endParaRP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('ha', 'phat’)</a:t>
            </a:r>
          </a:p>
          <a:p>
            <a:endParaRPr lang="en-US" dirty="0">
              <a:latin typeface="Consolas" panose="020B0609020204030204" pitchFamily="49" charset="0"/>
              <a:cs typeface="Consolas" panose="020B0609020204030204" pitchFamily="49" charset="0"/>
            </a:endParaRP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None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a:t>
            </a:r>
            <a:endParaRPr/>
          </a:p>
        </p:txBody>
      </p:sp>
      <p:pic>
        <p:nvPicPr>
          <p:cNvPr id="2" name="Picture 1">
            <a:extLst>
              <a:ext uri="{FF2B5EF4-FFF2-40B4-BE49-F238E27FC236}">
                <a16:creationId xmlns:a16="http://schemas.microsoft.com/office/drawing/2014/main" id="{BEA7BB0F-0C51-036D-C3BA-4779D46A8F77}"/>
              </a:ext>
            </a:extLst>
          </p:cNvPr>
          <p:cNvPicPr>
            <a:picLocks noChangeAspect="1"/>
          </p:cNvPicPr>
          <p:nvPr/>
        </p:nvPicPr>
        <p:blipFill>
          <a:blip r:embed="rId3"/>
          <a:stretch>
            <a:fillRect/>
          </a:stretch>
        </p:blipFill>
        <p:spPr>
          <a:xfrm>
            <a:off x="1234550" y="1377950"/>
            <a:ext cx="6070600" cy="2387600"/>
          </a:xfrm>
          <a:prstGeom prst="rect">
            <a:avLst/>
          </a:prstGeom>
        </p:spPr>
      </p:pic>
      <p:sp>
        <p:nvSpPr>
          <p:cNvPr id="4" name="TextBox 3">
            <a:extLst>
              <a:ext uri="{FF2B5EF4-FFF2-40B4-BE49-F238E27FC236}">
                <a16:creationId xmlns:a16="http://schemas.microsoft.com/office/drawing/2014/main" id="{FD9AC54A-6E0D-E30A-21B0-A52BDCE26CC5}"/>
              </a:ext>
            </a:extLst>
          </p:cNvPr>
          <p:cNvSpPr txBox="1"/>
          <p:nvPr/>
        </p:nvSpPr>
        <p:spPr>
          <a:xfrm>
            <a:off x="3574111" y="3817998"/>
            <a:ext cx="4572000" cy="307777"/>
          </a:xfrm>
          <a:prstGeom prst="rect">
            <a:avLst/>
          </a:prstGeom>
          <a:noFill/>
        </p:spPr>
        <p:txBody>
          <a:bodyPr wrap="square">
            <a:spAutoFit/>
          </a:bodyPr>
          <a:lstStyle/>
          <a:p>
            <a:r>
              <a:rPr lang="en-US" dirty="0">
                <a:latin typeface="Consolas" panose="020B0609020204030204" pitchFamily="49" charset="0"/>
                <a:cs typeface="Consolas" panose="020B0609020204030204" pitchFamily="49" charset="0"/>
              </a:rPr>
              <a:t>['ha', 'ca', 'ha']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Using “.” to match any letter</a:t>
            </a:r>
            <a:endParaRPr/>
          </a:p>
        </p:txBody>
      </p:sp>
      <p:pic>
        <p:nvPicPr>
          <p:cNvPr id="2" name="Picture 1">
            <a:extLst>
              <a:ext uri="{FF2B5EF4-FFF2-40B4-BE49-F238E27FC236}">
                <a16:creationId xmlns:a16="http://schemas.microsoft.com/office/drawing/2014/main" id="{C1949437-2F84-4CB5-E9D8-6EA584CDD276}"/>
              </a:ext>
            </a:extLst>
          </p:cNvPr>
          <p:cNvPicPr>
            <a:picLocks noChangeAspect="1"/>
          </p:cNvPicPr>
          <p:nvPr/>
        </p:nvPicPr>
        <p:blipFill>
          <a:blip r:embed="rId3"/>
          <a:stretch>
            <a:fillRect/>
          </a:stretch>
        </p:blipFill>
        <p:spPr>
          <a:xfrm>
            <a:off x="1854200" y="1174860"/>
            <a:ext cx="5435600" cy="2921000"/>
          </a:xfrm>
          <a:prstGeom prst="rect">
            <a:avLst/>
          </a:prstGeom>
        </p:spPr>
      </p:pic>
      <p:sp>
        <p:nvSpPr>
          <p:cNvPr id="4" name="TextBox 3">
            <a:extLst>
              <a:ext uri="{FF2B5EF4-FFF2-40B4-BE49-F238E27FC236}">
                <a16:creationId xmlns:a16="http://schemas.microsoft.com/office/drawing/2014/main" id="{D96537D2-C333-EE7A-B7D5-F39CDF7ED7A3}"/>
              </a:ext>
            </a:extLst>
          </p:cNvPr>
          <p:cNvSpPr txBox="1"/>
          <p:nvPr/>
        </p:nvSpPr>
        <p:spPr>
          <a:xfrm>
            <a:off x="3033423" y="4175255"/>
            <a:ext cx="4572000" cy="523220"/>
          </a:xfrm>
          <a:prstGeom prst="rect">
            <a:avLst/>
          </a:prstGeom>
          <a:noFill/>
        </p:spPr>
        <p:txBody>
          <a:bodyPr wrap="square">
            <a:spAutoFit/>
          </a:bodyPr>
          <a:lstStyle/>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ra</a:t>
            </a:r>
            <a:r>
              <a:rPr lang="en-US" dirty="0">
                <a:latin typeface="Consolas" panose="020B0609020204030204" pitchFamily="49" charset="0"/>
                <a:cs typeface="Consolas" panose="020B0609020204030204" pitchFamily="49" charset="0"/>
              </a:rPr>
              <a:t>', 'rat')</a:t>
            </a:r>
          </a:p>
          <a:p>
            <a:r>
              <a:rPr lang="en-US" dirty="0">
                <a:latin typeface="Consolas" panose="020B0609020204030204" pitchFamily="49" charset="0"/>
                <a:cs typeface="Consolas" panose="020B0609020204030204" pitchFamily="49" charset="0"/>
              </a:rPr>
              <a:t>('ha', 'phat')</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1274</Words>
  <Application>Microsoft Macintosh PowerPoint</Application>
  <PresentationFormat>On-screen Show (16:9)</PresentationFormat>
  <Paragraphs>113</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Consolas</vt:lpstr>
      <vt:lpstr>Arial</vt:lpstr>
      <vt:lpstr>Roboto</vt:lpstr>
      <vt:lpstr>Roboto Mono</vt:lpstr>
      <vt:lpstr>Simple Light</vt:lpstr>
      <vt:lpstr>Language processing</vt:lpstr>
      <vt:lpstr>On text encoding</vt:lpstr>
      <vt:lpstr>Using UTF in python</vt:lpstr>
      <vt:lpstr>Probably don’t do this</vt:lpstr>
      <vt:lpstr>Regexs</vt:lpstr>
      <vt:lpstr>From Wikipedia</vt:lpstr>
      <vt:lpstr>Example</vt:lpstr>
      <vt:lpstr>Example</vt:lpstr>
      <vt:lpstr>Using “.” to match any letter</vt:lpstr>
      <vt:lpstr>PowerPoint Presentation</vt:lpstr>
      <vt:lpstr>'CHARACTER*' will match any number of the character, including 0, whereas `CHARACTER+` matches one or more times.</vt:lpstr>
      <vt:lpstr>`CHARACTER?` matches one or zero times.</vt:lpstr>
      <vt:lpstr>NLTK</vt:lpstr>
      <vt:lpstr>Example tokenization</vt:lpstr>
      <vt:lpstr>Example finding sentences and words</vt:lpstr>
      <vt:lpstr>Example filtering out common English filler words</vt:lpstr>
      <vt:lpstr>Reducing words to their stem</vt:lpstr>
      <vt:lpstr>Lemmatizer reduces a word to an underlying meaning</vt:lpstr>
      <vt:lpstr>Sentiment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Devil's Advocate</cp:lastModifiedBy>
  <cp:revision>2</cp:revision>
  <dcterms:modified xsi:type="dcterms:W3CDTF">2025-01-31T15:55:27Z</dcterms:modified>
</cp:coreProperties>
</file>