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29"/>
  </p:normalViewPr>
  <p:slideViewPr>
    <p:cSldViewPr snapToGrid="0">
      <p:cViewPr varScale="1">
        <p:scale>
          <a:sx n="225" d="100"/>
          <a:sy n="225" d="100"/>
        </p:scale>
        <p:origin x="184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7e542637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7e542637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7e542637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7e542637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7e542637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7e542637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7e542637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7e542637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7e542637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7e542637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7e542637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7e542637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7e54263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7e542637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7e54263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7e54263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7e542637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7e542637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7e54263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7e54263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7e542637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7e542637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7e542637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7e542637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7e542637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7e542637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-stats/ds4bio_boo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bcaffo/ds4ph-bme" TargetMode="External"/><Relationship Id="rId5" Type="http://schemas.openxmlformats.org/officeDocument/2006/relationships/hyperlink" Target="https://github.com/smart-stats/ds4bio_book/slides/" TargetMode="External"/><Relationship Id="rId4" Type="http://schemas.openxmlformats.org/officeDocument/2006/relationships/hyperlink" Target="https://smart-stats.github.io/ds4bio_book/book/_build/html/intro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server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2400"/>
              </a:spcBef>
              <a:spcAft>
                <a:spcPts val="1500"/>
              </a:spcAft>
              <a:buSzPts val="990"/>
              <a:buNone/>
            </a:pPr>
            <a:r>
              <a:rPr lang="en" sz="6600" dirty="0">
                <a:highlight>
                  <a:srgbClr val="FFFFFF"/>
                </a:highlight>
                <a:latin typeface="Helvetica" pitchFamily="2" charset="0"/>
                <a:ea typeface="Impact"/>
                <a:cs typeface="Impact"/>
                <a:sym typeface="Impact"/>
              </a:rPr>
              <a:t>Welcome to the class!</a:t>
            </a:r>
            <a:endParaRPr sz="6600" dirty="0"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Helvetica" pitchFamily="2" charset="0"/>
                <a:ea typeface="Impact"/>
                <a:cs typeface="Impact"/>
                <a:sym typeface="Impact"/>
              </a:rPr>
              <a:t>Advanced Data Science for Public Health I and II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Helvetica" pitchFamily="2" charset="0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Helvetica" pitchFamily="2" charset="0"/>
                <a:ea typeface="Impact"/>
                <a:cs typeface="Impact"/>
                <a:sym typeface="Impact"/>
              </a:rPr>
              <a:t>Instructor: Brian Caffo</a:t>
            </a:r>
            <a:endParaRPr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Files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I'm trying to put all of the notes and slides in one place ("book"?)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The base GitHub directory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https://github.com/smart-stats/ds4bio_book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Live version of the notes 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https://smart-stats.github.io/ds4bio_book/book/_build/html/intro.html</a:t>
            </a:r>
            <a:r>
              <a:rPr lang="en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The slides can be found here </a:t>
            </a:r>
            <a:r>
              <a:rPr lang="en" sz="2000" u="sng" dirty="0">
                <a:solidFill>
                  <a:schemeClr val="hlink"/>
                </a:solidFill>
                <a:hlinkClick r:id="rId5"/>
              </a:rPr>
              <a:t>https://github.com/smart-stats/ds4bio_book/slides/</a:t>
            </a:r>
            <a:r>
              <a:rPr lang="en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The old course site is here </a:t>
            </a:r>
            <a:r>
              <a:rPr lang="en" sz="2000" u="sng" dirty="0">
                <a:solidFill>
                  <a:schemeClr val="hlink"/>
                </a:solidFill>
                <a:hlinkClick r:id="rId6"/>
              </a:rPr>
              <a:t>https://github.com/bcaffo/ds4ph-bme</a:t>
            </a:r>
            <a:r>
              <a:rPr lang="en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All other files distributed on the Teams site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classroom</a:t>
            </a:r>
            <a:endParaRPr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036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dirty="0">
                <a:solidFill>
                  <a:schemeClr val="dk1"/>
                </a:solidFill>
              </a:rPr>
              <a:t>In the class, we'll cover Git and GitHub. To submit your assignments you'll use GitHub classroom</a:t>
            </a:r>
            <a:endParaRPr dirty="0">
              <a:solidFill>
                <a:schemeClr val="dk1"/>
              </a:solidFill>
            </a:endParaRPr>
          </a:p>
          <a:p>
            <a:pPr marL="457200" lvl="0" indent="-3403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dirty="0">
                <a:solidFill>
                  <a:schemeClr val="dk1"/>
                </a:solidFill>
              </a:rPr>
              <a:t>We'll go over this in detail, but to answer some FAQ</a:t>
            </a:r>
            <a:endParaRPr dirty="0">
              <a:solidFill>
                <a:schemeClr val="dk1"/>
              </a:solidFill>
            </a:endParaRPr>
          </a:p>
          <a:p>
            <a:pPr marL="914400" lvl="1" indent="-3403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When you push your changes, it's submitted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03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You can repeatedly push your changes and change your submission up to the due date/time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03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You initialize the repository by clicking on the link that I provide (which will be at the Teams site)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03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If you have a GitHub repository in your account that you initialized yourself, this is not the same as submitting via GitHub classroom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03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Your final project will be submitted via GitHub classroom as well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13080" indent="-457200">
              <a:spcBef>
                <a:spcPts val="800"/>
              </a:spcBef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</a:rPr>
              <a:t>Python will be the base language for the course</a:t>
            </a:r>
            <a:endParaRPr sz="2000" dirty="0">
              <a:solidFill>
                <a:schemeClr val="dk1"/>
              </a:solidFill>
            </a:endParaRPr>
          </a:p>
          <a:p>
            <a:pPr marL="513080" indent="-457200"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</a:rPr>
              <a:t>You need a good development environment for python</a:t>
            </a:r>
            <a:endParaRPr sz="2000" dirty="0">
              <a:solidFill>
                <a:schemeClr val="dk1"/>
              </a:solidFill>
            </a:endParaRPr>
          </a:p>
          <a:p>
            <a:pPr marL="513080" indent="-457200"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</a:rPr>
              <a:t>You can use your own development environment, but we'll specifically support using </a:t>
            </a:r>
            <a:r>
              <a:rPr lang="en" sz="2000" dirty="0" err="1">
                <a:solidFill>
                  <a:schemeClr val="dk1"/>
                </a:solidFill>
              </a:rPr>
              <a:t>scisever</a:t>
            </a:r>
            <a:endParaRPr sz="2000" dirty="0">
              <a:solidFill>
                <a:schemeClr val="dk1"/>
              </a:solidFill>
            </a:endParaRPr>
          </a:p>
          <a:p>
            <a:pPr marL="970281" lvl="1" indent="-457200">
              <a:buClr>
                <a:schemeClr val="dk1"/>
              </a:buClr>
              <a:buSzPct val="100000"/>
            </a:pPr>
            <a:r>
              <a:rPr lang="en" sz="2000" u="sng" dirty="0">
                <a:solidFill>
                  <a:schemeClr val="hlink"/>
                </a:solidFill>
                <a:hlinkClick r:id="rId3"/>
              </a:rPr>
              <a:t>https://www.sciserver.org/</a:t>
            </a:r>
            <a:r>
              <a:rPr lang="en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513080" indent="-457200"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</a:rPr>
              <a:t>This is a </a:t>
            </a:r>
            <a:r>
              <a:rPr lang="en" sz="2000" dirty="0" err="1">
                <a:solidFill>
                  <a:schemeClr val="dk1"/>
                </a:solidFill>
              </a:rPr>
              <a:t>jupyter</a:t>
            </a:r>
            <a:r>
              <a:rPr lang="en" sz="2000" dirty="0">
                <a:solidFill>
                  <a:schemeClr val="dk1"/>
                </a:solidFill>
              </a:rPr>
              <a:t> and </a:t>
            </a:r>
            <a:r>
              <a:rPr lang="en" sz="2000" dirty="0" err="1">
                <a:solidFill>
                  <a:schemeClr val="dk1"/>
                </a:solidFill>
              </a:rPr>
              <a:t>jupyter</a:t>
            </a:r>
            <a:r>
              <a:rPr lang="en" sz="2000" dirty="0">
                <a:solidFill>
                  <a:schemeClr val="dk1"/>
                </a:solidFill>
              </a:rPr>
              <a:t> lab solution run by JHU IDIES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 own development environment</a:t>
            </a:r>
            <a:endParaRPr dirty="0"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084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If you want to install python yourself, you might start with Anaconda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Many people seem to like VS Code, but you could also use sublime, atom, notepad++,  emacs, vim, Spyder, </a:t>
            </a:r>
            <a:r>
              <a:rPr lang="en" sz="2000" dirty="0" err="1">
                <a:solidFill>
                  <a:schemeClr val="dk1"/>
                </a:solidFill>
              </a:rPr>
              <a:t>pycharm</a:t>
            </a:r>
            <a:r>
              <a:rPr lang="en" sz="2000" dirty="0">
                <a:solidFill>
                  <a:schemeClr val="dk1"/>
                </a:solidFill>
              </a:rPr>
              <a:t> ...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We'll specifically be working with notebooks called "</a:t>
            </a:r>
            <a:r>
              <a:rPr lang="en" sz="2000" dirty="0" err="1">
                <a:solidFill>
                  <a:schemeClr val="dk1"/>
                </a:solidFill>
              </a:rPr>
              <a:t>ipython</a:t>
            </a:r>
            <a:r>
              <a:rPr lang="en" sz="2000" dirty="0">
                <a:solidFill>
                  <a:schemeClr val="dk1"/>
                </a:solidFill>
              </a:rPr>
              <a:t> notebooks", so you want a development environment that has specific facility for </a:t>
            </a:r>
            <a:r>
              <a:rPr lang="en" sz="2000" dirty="0" err="1">
                <a:solidFill>
                  <a:schemeClr val="dk1"/>
                </a:solidFill>
              </a:rPr>
              <a:t>ipynb</a:t>
            </a:r>
            <a:r>
              <a:rPr lang="en" sz="2000" dirty="0">
                <a:solidFill>
                  <a:schemeClr val="dk1"/>
                </a:solidFill>
              </a:rPr>
              <a:t> files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Google </a:t>
            </a:r>
            <a:r>
              <a:rPr lang="en" sz="2000" dirty="0" err="1">
                <a:solidFill>
                  <a:schemeClr val="dk1"/>
                </a:solidFill>
              </a:rPr>
              <a:t>colab</a:t>
            </a:r>
            <a:r>
              <a:rPr lang="en" sz="2000" dirty="0">
                <a:solidFill>
                  <a:schemeClr val="dk1"/>
                </a:solidFill>
              </a:rPr>
              <a:t> is a great online environment for notebook development, so is </a:t>
            </a:r>
            <a:r>
              <a:rPr lang="en" sz="2000" dirty="0" err="1">
                <a:solidFill>
                  <a:schemeClr val="dk1"/>
                </a:solidFill>
              </a:rPr>
              <a:t>paperspace</a:t>
            </a:r>
            <a:r>
              <a:rPr lang="en" sz="2000" dirty="0">
                <a:solidFill>
                  <a:schemeClr val="dk1"/>
                </a:solidFill>
              </a:rPr>
              <a:t>, binder and many others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1500"/>
              </a:spcAft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points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37084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Contrast the variable width font versus the fixed width font (comparing </a:t>
            </a:r>
            <a:r>
              <a:rPr lang="en" sz="3200" dirty="0" err="1">
                <a:solidFill>
                  <a:schemeClr val="dk1"/>
                </a:solidFill>
              </a:rPr>
              <a:t>i</a:t>
            </a:r>
            <a:r>
              <a:rPr lang="en" sz="3200" dirty="0">
                <a:solidFill>
                  <a:schemeClr val="dk1"/>
                </a:solidFill>
              </a:rPr>
              <a:t> versus m)</a:t>
            </a:r>
            <a:endParaRPr sz="3200" dirty="0">
              <a:solidFill>
                <a:schemeClr val="dk1"/>
              </a:solidFill>
            </a:endParaRPr>
          </a:p>
          <a:p>
            <a:pPr marL="914400" lvl="1" indent="-3708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3200" dirty="0" err="1">
                <a:solidFill>
                  <a:schemeClr val="dk1"/>
                </a:solidFill>
              </a:rPr>
              <a:t>iiii</a:t>
            </a:r>
            <a:r>
              <a:rPr lang="en" sz="3200" dirty="0">
                <a:solidFill>
                  <a:schemeClr val="dk1"/>
                </a:solidFill>
              </a:rPr>
              <a:t> and  </a:t>
            </a:r>
            <a:r>
              <a:rPr lang="en" sz="3200" dirty="0" err="1">
                <a:solidFill>
                  <a:schemeClr val="dk1"/>
                </a:solidFill>
              </a:rPr>
              <a:t>mmmm</a:t>
            </a:r>
            <a:r>
              <a:rPr lang="en" sz="3200" dirty="0">
                <a:solidFill>
                  <a:schemeClr val="dk1"/>
                </a:solidFill>
              </a:rPr>
              <a:t> vs. 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Keep your coding standards consistent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Here's a style guide </a:t>
            </a:r>
            <a:r>
              <a:rPr lang="en" sz="3200" u="sng" dirty="0">
                <a:solidFill>
                  <a:schemeClr val="hlink"/>
                </a:solidFill>
                <a:hlinkClick r:id="rId3"/>
              </a:rPr>
              <a:t>https://www.python.org/dev/peps/pep-0008/</a:t>
            </a:r>
            <a:r>
              <a:rPr lang="en" sz="3200" dirty="0">
                <a:solidFill>
                  <a:schemeClr val="dk1"/>
                </a:solidFill>
              </a:rPr>
              <a:t> 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3708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 dirty="0">
                <a:solidFill>
                  <a:schemeClr val="dk1"/>
                </a:solidFill>
              </a:rPr>
              <a:t>If you're using a development environment that doesn't have code completion, syntax highlighting and other niceties, you're probably dramatically reducing your coding efficiency</a:t>
            </a:r>
            <a:endParaRPr dirty="0"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388" y="1637813"/>
            <a:ext cx="37052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D17D-CECD-1500-EDD4-242C5F36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Some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BF088-92BB-58B3-8F50-007215BE8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43560" indent="-457200">
              <a:spcBef>
                <a:spcPts val="80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</a:rPr>
              <a:t>Contrast the variable width font versus the fixed width font (comparing </a:t>
            </a:r>
            <a:r>
              <a:rPr lang="en-US" sz="2000" dirty="0" err="1">
                <a:solidFill>
                  <a:schemeClr val="dk1"/>
                </a:solidFill>
              </a:rPr>
              <a:t>i</a:t>
            </a:r>
            <a:r>
              <a:rPr lang="en-US" sz="2000" dirty="0">
                <a:solidFill>
                  <a:schemeClr val="dk1"/>
                </a:solidFill>
              </a:rPr>
              <a:t> versus m)</a:t>
            </a:r>
          </a:p>
          <a:p>
            <a:pPr marL="1457960" lvl="2" indent="-457200">
              <a:buClr>
                <a:schemeClr val="dk1"/>
              </a:buClr>
              <a:buSzPct val="100000"/>
            </a:pPr>
            <a:r>
              <a:rPr lang="en-US" sz="2000" dirty="0" err="1">
                <a:solidFill>
                  <a:schemeClr val="dk1"/>
                </a:solidFill>
              </a:rPr>
              <a:t>iiii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</a:p>
          <a:p>
            <a:pPr marL="1457960" lvl="2" indent="-457200">
              <a:buClr>
                <a:schemeClr val="dk1"/>
              </a:buClr>
              <a:buSzPct val="100000"/>
            </a:pPr>
            <a:r>
              <a:rPr lang="en-US" sz="2000" dirty="0" err="1">
                <a:solidFill>
                  <a:schemeClr val="dk1"/>
                </a:solidFill>
              </a:rPr>
              <a:t>mmmm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</a:p>
          <a:p>
            <a:pPr marL="1000760" lvl="1" indent="-457200"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</a:rPr>
              <a:t>Vs.</a:t>
            </a:r>
          </a:p>
          <a:p>
            <a:pPr marL="1457960" lvl="2" indent="-457200">
              <a:buClr>
                <a:schemeClr val="dk1"/>
              </a:buClr>
              <a:buSzPct val="100000"/>
            </a:pPr>
            <a:r>
              <a:rPr lang="en-US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iiii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</a:p>
          <a:p>
            <a:pPr marL="1457960" lvl="2" indent="-457200">
              <a:buClr>
                <a:schemeClr val="dk1"/>
              </a:buClr>
              <a:buSzPct val="100000"/>
            </a:pPr>
            <a:r>
              <a:rPr lang="en-US" sz="2000" dirty="0" err="1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mmmm</a:t>
            </a:r>
            <a:endParaRPr lang="en-US" sz="200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3560" indent="-457200"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</a:rPr>
              <a:t>Keep your coding standards consistent</a:t>
            </a:r>
          </a:p>
          <a:p>
            <a:pPr marL="543560" indent="-457200">
              <a:buSzPct val="100000"/>
            </a:pPr>
            <a:r>
              <a:rPr lang="en-US" sz="2000" dirty="0">
                <a:solidFill>
                  <a:schemeClr val="dk1"/>
                </a:solidFill>
              </a:rPr>
              <a:t>Here's a style guide 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https://www.python.org/dev/peps/pep-0008/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</a:p>
          <a:p>
            <a:pPr marL="543560" indent="-457200"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</a:rPr>
              <a:t>If you're using a development environment that doesn't have code completion, syntax highlighting and other niceties, you're probably dramatically reducing your coding efficiency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078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organization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spcAft>
                <a:spcPts val="1200"/>
              </a:spcAft>
            </a:pPr>
            <a:r>
              <a:rPr lang="en" sz="2000" dirty="0">
                <a:solidFill>
                  <a:schemeClr val="dk1"/>
                </a:solidFill>
              </a:rPr>
              <a:t>Same organization for 3rd and 4th term classes</a:t>
            </a:r>
          </a:p>
          <a:p>
            <a:pPr marL="342900">
              <a:spcAft>
                <a:spcPts val="1200"/>
              </a:spcAft>
            </a:pPr>
            <a:r>
              <a:rPr lang="en-US" sz="2000" dirty="0">
                <a:solidFill>
                  <a:schemeClr val="dk1"/>
                </a:solidFill>
              </a:rPr>
              <a:t>It's much better to take both terms</a:t>
            </a:r>
          </a:p>
          <a:p>
            <a:pPr marL="342900">
              <a:spcAft>
                <a:spcPts val="1200"/>
              </a:spcAft>
            </a:pPr>
            <a:r>
              <a:rPr lang="en-US" sz="2000" dirty="0">
                <a:solidFill>
                  <a:schemeClr val="dk1"/>
                </a:solidFill>
              </a:rPr>
              <a:t>Loosely, 3rd term computational tools, 4th term analysis tools</a:t>
            </a:r>
          </a:p>
          <a:p>
            <a:pPr marL="342900">
              <a:spcAft>
                <a:spcPts val="1200"/>
              </a:spcAft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homework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608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Due Mondays at 5:00 PM unless otherwise specified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860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If Monday is a school holiday, Tuesday at 5:00 PM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860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Submitted via GitHub classroom (more on that later)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860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Usually a set of programming tasks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860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Feel free to discuss, work together and post code </a:t>
            </a:r>
            <a:r>
              <a:rPr lang="en" sz="2000" i="1" u="sng" dirty="0">
                <a:solidFill>
                  <a:schemeClr val="dk1"/>
                </a:solidFill>
              </a:rPr>
              <a:t>however</a:t>
            </a:r>
            <a:r>
              <a:rPr lang="en" sz="2000" dirty="0">
                <a:solidFill>
                  <a:schemeClr val="dk1"/>
                </a:solidFill>
              </a:rPr>
              <a:t> all submitted work must be your own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860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Ask for an extension instead of submitting something bad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Quizzes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spcAft>
                <a:spcPts val="1200"/>
              </a:spcAft>
            </a:pPr>
            <a:r>
              <a:rPr lang="en-US" sz="2000" dirty="0">
                <a:solidFill>
                  <a:schemeClr val="dk1"/>
                </a:solidFill>
              </a:rPr>
              <a:t>May be included in weekly assignments</a:t>
            </a:r>
          </a:p>
          <a:p>
            <a:pPr marL="342900">
              <a:spcAft>
                <a:spcPts val="1200"/>
              </a:spcAft>
            </a:pPr>
            <a:r>
              <a:rPr lang="en-US" sz="2000" dirty="0">
                <a:solidFill>
                  <a:schemeClr val="dk1"/>
                </a:solidFill>
              </a:rPr>
              <a:t>Due at the same time as the projects unless otherwise specified</a:t>
            </a:r>
          </a:p>
          <a:p>
            <a:pPr marL="342900">
              <a:spcAft>
                <a:spcPts val="1200"/>
              </a:spcAft>
            </a:pPr>
            <a:r>
              <a:rPr lang="en-US" sz="2000" dirty="0">
                <a:solidFill>
                  <a:schemeClr val="dk1"/>
                </a:solidFill>
              </a:rPr>
              <a:t>Do not discuss or work together on quizzes</a:t>
            </a:r>
          </a:p>
          <a:p>
            <a:pPr marL="342900">
              <a:spcAft>
                <a:spcPts val="1200"/>
              </a:spcAft>
            </a:pPr>
            <a:endParaRPr lang="en-US" sz="2000" dirty="0">
              <a:solidFill>
                <a:schemeClr val="dk1"/>
              </a:solidFill>
            </a:endParaRPr>
          </a:p>
          <a:p>
            <a:pPr marL="342900">
              <a:spcAft>
                <a:spcPts val="1200"/>
              </a:spcAft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656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Due at the end of the term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4165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One for each term of the two term class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4165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Requires a short video and presentation along with the deliverable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4165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Requirements will be given on the Teams site closer to the due date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4165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A grading rubric will also be given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Grading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sz="2000" dirty="0">
                <a:solidFill>
                  <a:schemeClr val="dk1"/>
                </a:solidFill>
              </a:rPr>
              <a:t>Assignments equally weighted, weekly quizzes included as part of the associated weekly homework grade</a:t>
            </a:r>
            <a:endParaRPr sz="20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" sz="2000" dirty="0">
                <a:solidFill>
                  <a:schemeClr val="dk1"/>
                </a:solidFill>
              </a:rPr>
              <a:t>Course grade = 50% Homework average + 50% Final project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Lectures and communication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588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000" b="1" dirty="0">
                <a:solidFill>
                  <a:schemeClr val="dk1"/>
                </a:solidFill>
              </a:rPr>
              <a:t>Teams site</a:t>
            </a:r>
          </a:p>
          <a:p>
            <a:pPr marL="457200" lvl="0" indent="-40132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Please use the Teams site for communication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4013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Use DMs for communication with instructors and TAs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4013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Consider also having discussions with classmates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4013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Term specific syllabus information will be in the channel General under Files-&gt; syllabus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Lectures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68300"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Lectures will be live during the assigned class time</a:t>
            </a:r>
          </a:p>
          <a:p>
            <a:pPr marL="368300"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Go to the Teams site and lectures will be accessible there</a:t>
            </a:r>
          </a:p>
          <a:p>
            <a:pPr marL="368300"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</a:rPr>
              <a:t>All lectures will be recorded and posted to the Teams site</a:t>
            </a:r>
          </a:p>
          <a:p>
            <a:pPr marL="368300"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Office hours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97840" indent="-457200">
              <a:spcBef>
                <a:spcPts val="800"/>
              </a:spcBef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</a:rPr>
              <a:t>Instructor hybrid (live/online) office hours once a week</a:t>
            </a:r>
            <a:endParaRPr sz="2000" dirty="0">
              <a:solidFill>
                <a:schemeClr val="dk1"/>
              </a:solidFill>
            </a:endParaRPr>
          </a:p>
          <a:p>
            <a:pPr marL="497840" indent="-457200"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</a:rPr>
              <a:t>TA online office hours hours once a week</a:t>
            </a:r>
            <a:endParaRPr sz="2000" dirty="0">
              <a:solidFill>
                <a:schemeClr val="dk1"/>
              </a:solidFill>
            </a:endParaRPr>
          </a:p>
          <a:p>
            <a:pPr marL="497840" indent="-457200"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</a:rPr>
              <a:t>Connect via the "Office hours" channel</a:t>
            </a:r>
            <a:endParaRPr sz="2000" dirty="0">
              <a:solidFill>
                <a:schemeClr val="dk1"/>
              </a:solidFill>
            </a:endParaRPr>
          </a:p>
          <a:p>
            <a:pPr marL="497840" indent="-457200"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</a:rPr>
              <a:t>Times will be listed in the syllabus</a:t>
            </a:r>
            <a:endParaRPr sz="2000" dirty="0">
              <a:solidFill>
                <a:schemeClr val="dk1"/>
              </a:solidFill>
            </a:endParaRPr>
          </a:p>
          <a:p>
            <a:pPr marL="497840" indent="-457200">
              <a:buClr>
                <a:schemeClr val="dk1"/>
              </a:buClr>
              <a:buSzPct val="100000"/>
            </a:pPr>
            <a:r>
              <a:rPr lang="en" sz="2000" dirty="0">
                <a:solidFill>
                  <a:schemeClr val="dk1"/>
                </a:solidFill>
              </a:rPr>
              <a:t>Any changes will be announced on the Teams site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Microsoft Macintosh PowerPoint</Application>
  <PresentationFormat>On-screen Show (16:9)</PresentationFormat>
  <Paragraphs>85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Helvetica</vt:lpstr>
      <vt:lpstr>Simple Light</vt:lpstr>
      <vt:lpstr>Welcome to the class!</vt:lpstr>
      <vt:lpstr>Class organization</vt:lpstr>
      <vt:lpstr>Weekly homework</vt:lpstr>
      <vt:lpstr>Quizzes</vt:lpstr>
      <vt:lpstr>Final project</vt:lpstr>
      <vt:lpstr>Grading</vt:lpstr>
      <vt:lpstr>Lectures and communication</vt:lpstr>
      <vt:lpstr>Lectures</vt:lpstr>
      <vt:lpstr>Office hours</vt:lpstr>
      <vt:lpstr>Files</vt:lpstr>
      <vt:lpstr>GitHub classroom</vt:lpstr>
      <vt:lpstr>Software</vt:lpstr>
      <vt:lpstr>Your own development environment</vt:lpstr>
      <vt:lpstr>Some points</vt:lpstr>
      <vt:lpstr>Some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2025-01-24T20:10:14Z</dcterms:modified>
</cp:coreProperties>
</file>