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70" r:id="rId3"/>
    <p:sldId id="271" r:id="rId4"/>
    <p:sldId id="279" r:id="rId5"/>
    <p:sldId id="278" r:id="rId6"/>
    <p:sldId id="277" r:id="rId7"/>
    <p:sldId id="280" r:id="rId8"/>
    <p:sldId id="281" r:id="rId9"/>
    <p:sldId id="282" r:id="rId10"/>
    <p:sldId id="265" r:id="rId11"/>
    <p:sldId id="266" r:id="rId12"/>
    <p:sldId id="267" r:id="rId13"/>
    <p:sldId id="268" r:id="rId14"/>
    <p:sldId id="269" r:id="rId15"/>
  </p:sldIdLst>
  <p:sldSz cx="9144000" cy="5143500" type="screen16x9"/>
  <p:notesSz cx="6858000" cy="9144000"/>
  <p:embeddedFontLst>
    <p:embeddedFont>
      <p:font typeface="Roboto Mono"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629"/>
  </p:normalViewPr>
  <p:slideViewPr>
    <p:cSldViewPr snapToGrid="0">
      <p:cViewPr varScale="1">
        <p:scale>
          <a:sx n="225" d="100"/>
          <a:sy n="225" d="100"/>
        </p:scale>
        <p:origin x="184" y="2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27e635ff41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27e635ff41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27e635ff4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27e635ff4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27e635ff4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27e635ff4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27e635ff41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27e635ff41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7e635ff4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27e635ff4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github.com/en/pull-requests/collaborating-with-pull-requests/addressing-merge-conflicts/resolving-a-merge-conflict-using-the-command-lin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scm.com/book/en/v2/Git-Branching-Basic-Branching-and-Merging"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s://git-scm.com/book/en/v2/Getting-Started-Installing-Git"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l" rtl="0">
              <a:lnSpc>
                <a:spcPct val="120000"/>
              </a:lnSpc>
              <a:spcBef>
                <a:spcPts val="2400"/>
              </a:spcBef>
              <a:spcAft>
                <a:spcPts val="600"/>
              </a:spcAft>
              <a:buNone/>
            </a:pPr>
            <a:r>
              <a:rPr lang="en" sz="4400" dirty="0">
                <a:highlight>
                  <a:srgbClr val="FFFFFF"/>
                </a:highlight>
                <a:latin typeface="Helvetica" pitchFamily="2" charset="0"/>
                <a:ea typeface="Impact"/>
                <a:cs typeface="Impact"/>
                <a:sym typeface="Impact"/>
              </a:rPr>
              <a:t>Git, GitHub and version control</a:t>
            </a:r>
            <a:endParaRPr sz="4400" dirty="0">
              <a:latin typeface="Helvetica" pitchFamily="2" charset="0"/>
              <a:ea typeface="Impact"/>
              <a:cs typeface="Impact"/>
              <a:sym typeface="Impact"/>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20000"/>
              </a:lnSpc>
              <a:buNone/>
            </a:pPr>
            <a:r>
              <a:rPr lang="en" dirty="0">
                <a:highlight>
                  <a:srgbClr val="FFFFFF"/>
                </a:highlight>
                <a:latin typeface="Arial" panose="020B0604020202020204" pitchFamily="34" charset="0"/>
                <a:ea typeface="Impact"/>
                <a:cs typeface="Arial" panose="020B0604020202020204" pitchFamily="34" charset="0"/>
                <a:sym typeface="Impact"/>
              </a:rPr>
              <a:t>Pulling changes</a:t>
            </a:r>
            <a:endParaRPr dirty="0">
              <a:latin typeface="Arial" panose="020B0604020202020204" pitchFamily="34" charset="0"/>
              <a:cs typeface="Arial" panose="020B0604020202020204" pitchFamily="34" charset="0"/>
            </a:endParaRPr>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dirty="0">
                <a:solidFill>
                  <a:schemeClr val="dk1"/>
                </a:solidFill>
                <a:highlight>
                  <a:srgbClr val="FFFFFF"/>
                </a:highlight>
              </a:rPr>
              <a:t>There might be changes that you want represented locally that were changed on the remote repository; for example, you might edit a readme file through </a:t>
            </a:r>
            <a:r>
              <a:rPr lang="en" dirty="0" err="1">
                <a:solidFill>
                  <a:schemeClr val="dk1"/>
                </a:solidFill>
                <a:highlight>
                  <a:srgbClr val="FFFFFF"/>
                </a:highlight>
              </a:rPr>
              <a:t>github's</a:t>
            </a:r>
            <a:r>
              <a:rPr lang="en" dirty="0">
                <a:solidFill>
                  <a:schemeClr val="dk1"/>
                </a:solidFill>
                <a:highlight>
                  <a:srgbClr val="FFFFFF"/>
                </a:highlight>
              </a:rPr>
              <a:t> web interface</a:t>
            </a:r>
            <a:endParaRPr dirty="0">
              <a:solidFill>
                <a:schemeClr val="dk1"/>
              </a:solidFill>
              <a:highlight>
                <a:srgbClr val="FFFFFF"/>
              </a:highlight>
            </a:endParaRPr>
          </a:p>
          <a:p>
            <a:pPr marL="457200" marR="38100" lvl="0" indent="-323850" algn="l" rtl="0">
              <a:lnSpc>
                <a:spcPct val="120000"/>
              </a:lnSpc>
              <a:spcBef>
                <a:spcPts val="0"/>
              </a:spcBef>
              <a:spcAft>
                <a:spcPts val="0"/>
              </a:spcAft>
              <a:buClr>
                <a:schemeClr val="dk1"/>
              </a:buClr>
              <a:buSzPts val="1500"/>
              <a:buChar char="●"/>
            </a:pPr>
            <a:r>
              <a:rPr lang="en" dirty="0">
                <a:solidFill>
                  <a:schemeClr val="dk1"/>
                </a:solidFill>
                <a:highlight>
                  <a:srgbClr val="FFFFFF"/>
                </a:highlight>
              </a:rPr>
              <a:t>The command for this is really easy, it's just pull</a:t>
            </a:r>
            <a:endParaRPr dirty="0">
              <a:solidFill>
                <a:schemeClr val="dk1"/>
              </a:solidFill>
              <a:highlight>
                <a:srgbClr val="FFFFFF"/>
              </a:highlight>
            </a:endParaRPr>
          </a:p>
          <a:p>
            <a:pPr marL="174625" marR="88900" lvl="0" indent="0" algn="l" rtl="0">
              <a:lnSpc>
                <a:spcPct val="120000"/>
              </a:lnSpc>
              <a:spcBef>
                <a:spcPts val="0"/>
              </a:spcBef>
              <a:spcAft>
                <a:spcPts val="0"/>
              </a:spcAft>
              <a:buClr>
                <a:schemeClr val="dk1"/>
              </a:buClr>
              <a:buSzPts val="850"/>
              <a:buNone/>
            </a:pPr>
            <a:r>
              <a:rPr lang="en" sz="1400" dirty="0">
                <a:solidFill>
                  <a:schemeClr val="dk1"/>
                </a:solidFill>
                <a:highlight>
                  <a:srgbClr val="FFFFFF"/>
                </a:highlight>
                <a:latin typeface="Courier New" panose="02070309020205020404" pitchFamily="49" charset="0"/>
                <a:cs typeface="Courier New" panose="02070309020205020404" pitchFamily="49" charset="0"/>
              </a:rPr>
              <a:t>	git pull</a:t>
            </a:r>
            <a:endParaRPr sz="1400" dirty="0">
              <a:solidFill>
                <a:schemeClr val="dk1"/>
              </a:solidFill>
              <a:highlight>
                <a:srgbClr val="FFFFFF"/>
              </a:highlight>
              <a:latin typeface="Courier New" panose="02070309020205020404" pitchFamily="49" charset="0"/>
              <a:cs typeface="Courier New" panose="02070309020205020404" pitchFamily="49" charset="0"/>
            </a:endParaRPr>
          </a:p>
          <a:p>
            <a:pPr marL="457200" lvl="0" indent="-323850" algn="l" rtl="0">
              <a:spcBef>
                <a:spcPts val="0"/>
              </a:spcBef>
              <a:spcAft>
                <a:spcPts val="0"/>
              </a:spcAft>
              <a:buClr>
                <a:schemeClr val="dk1"/>
              </a:buClr>
              <a:buSzPts val="1500"/>
              <a:buChar char="●"/>
            </a:pPr>
            <a:r>
              <a:rPr lang="en" dirty="0">
                <a:solidFill>
                  <a:schemeClr val="dk1"/>
                </a:solidFill>
                <a:highlight>
                  <a:srgbClr val="FFFFFF"/>
                </a:highlight>
              </a:rPr>
              <a:t>The pain occurs if you have made local changes that are in conflict with the remote changes</a:t>
            </a:r>
            <a:endParaRPr dirty="0">
              <a:solidFill>
                <a:schemeClr val="dk1"/>
              </a:solidFill>
              <a:highlight>
                <a:srgbClr val="FFFFFF"/>
              </a:highlight>
            </a:endParaRPr>
          </a:p>
          <a:p>
            <a:pPr marL="457200" lvl="0" indent="-323850" algn="l" rtl="0">
              <a:spcBef>
                <a:spcPts val="0"/>
              </a:spcBef>
              <a:spcAft>
                <a:spcPts val="0"/>
              </a:spcAft>
              <a:buSzPts val="1500"/>
              <a:buChar char="●"/>
            </a:pPr>
            <a:r>
              <a:rPr lang="en" dirty="0">
                <a:solidFill>
                  <a:schemeClr val="hlink"/>
                </a:solidFill>
                <a:highlight>
                  <a:srgbClr val="FFFFFF"/>
                </a:highlight>
                <a:uFill>
                  <a:noFill/>
                </a:uFill>
                <a:hlinkClick r:id="rId3"/>
              </a:rPr>
              <a:t>Here's some docs on managing merge conflicts</a:t>
            </a:r>
            <a:endParaRPr dirty="0"/>
          </a:p>
        </p:txBody>
      </p:sp>
      <p:pic>
        <p:nvPicPr>
          <p:cNvPr id="111" name="Google Shape;111;p22"/>
          <p:cNvPicPr preferRelativeResize="0"/>
          <p:nvPr/>
        </p:nvPicPr>
        <p:blipFill>
          <a:blip r:embed="rId4">
            <a:alphaModFix/>
          </a:blip>
          <a:stretch>
            <a:fillRect/>
          </a:stretch>
        </p:blipFill>
        <p:spPr>
          <a:xfrm>
            <a:off x="6803864" y="3120369"/>
            <a:ext cx="1504950" cy="150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20000"/>
              </a:lnSpc>
              <a:buNone/>
            </a:pPr>
            <a:r>
              <a:rPr lang="en" dirty="0">
                <a:highlight>
                  <a:srgbClr val="FFFFFF"/>
                </a:highlight>
                <a:latin typeface="Arial" panose="020B0604020202020204" pitchFamily="34" charset="0"/>
                <a:ea typeface="Impact"/>
                <a:cs typeface="Arial" panose="020B0604020202020204" pitchFamily="34" charset="0"/>
                <a:sym typeface="Impact"/>
              </a:rPr>
              <a:t>Cloning</a:t>
            </a:r>
            <a:endParaRPr dirty="0">
              <a:latin typeface="Arial" panose="020B0604020202020204" pitchFamily="34" charset="0"/>
              <a:cs typeface="Arial" panose="020B0604020202020204" pitchFamily="34" charset="0"/>
            </a:endParaRPr>
          </a:p>
        </p:txBody>
      </p:sp>
      <p:sp>
        <p:nvSpPr>
          <p:cNvPr id="117" name="Google Shape;11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dirty="0">
                <a:solidFill>
                  <a:schemeClr val="dk1"/>
                </a:solidFill>
                <a:highlight>
                  <a:srgbClr val="FFFFFF"/>
                </a:highlight>
              </a:rPr>
              <a:t>To clone a remote repository is simply to copy it locally</a:t>
            </a:r>
            <a:endParaRPr sz="1500" dirty="0">
              <a:solidFill>
                <a:schemeClr val="dk1"/>
              </a:solidFill>
              <a:highlight>
                <a:srgbClr val="FFFFFF"/>
              </a:highlight>
            </a:endParaRPr>
          </a:p>
          <a:p>
            <a:pPr marL="457200" lvl="0" indent="-323850" algn="l" rtl="0">
              <a:spcBef>
                <a:spcPts val="0"/>
              </a:spcBef>
              <a:spcAft>
                <a:spcPts val="0"/>
              </a:spcAft>
              <a:buClr>
                <a:schemeClr val="dk1"/>
              </a:buClr>
              <a:buSzPts val="1500"/>
              <a:buChar char="●"/>
            </a:pPr>
            <a:r>
              <a:rPr lang="en" sz="1500" dirty="0">
                <a:solidFill>
                  <a:schemeClr val="dk1"/>
                </a:solidFill>
                <a:highlight>
                  <a:srgbClr val="FFFFFF"/>
                </a:highlight>
              </a:rPr>
              <a:t>If a repository is public</a:t>
            </a:r>
            <a:endParaRPr sz="1500" dirty="0">
              <a:solidFill>
                <a:schemeClr val="dk1"/>
              </a:solidFill>
              <a:highlight>
                <a:srgbClr val="FFFFFF"/>
              </a:highlight>
            </a:endParaRPr>
          </a:p>
          <a:p>
            <a:pPr marL="914400" lvl="1" indent="-323850" algn="l" rtl="0">
              <a:spcBef>
                <a:spcPts val="0"/>
              </a:spcBef>
              <a:spcAft>
                <a:spcPts val="0"/>
              </a:spcAft>
              <a:buClr>
                <a:schemeClr val="dk1"/>
              </a:buClr>
              <a:buSzPts val="1500"/>
              <a:buChar char="○"/>
            </a:pPr>
            <a:r>
              <a:rPr lang="en" sz="1500" dirty="0">
                <a:solidFill>
                  <a:schemeClr val="dk1"/>
                </a:solidFill>
                <a:highlight>
                  <a:srgbClr val="FFFFFF"/>
                </a:highlight>
              </a:rPr>
              <a:t>If you own it, then you can clone it and push changes back to the remote</a:t>
            </a:r>
            <a:endParaRPr sz="1500" dirty="0">
              <a:solidFill>
                <a:schemeClr val="dk1"/>
              </a:solidFill>
              <a:highlight>
                <a:srgbClr val="FFFFFF"/>
              </a:highlight>
            </a:endParaRPr>
          </a:p>
          <a:p>
            <a:pPr marL="914400" lvl="1" indent="-323850" algn="l" rtl="0">
              <a:spcBef>
                <a:spcPts val="0"/>
              </a:spcBef>
              <a:spcAft>
                <a:spcPts val="0"/>
              </a:spcAft>
              <a:buClr>
                <a:schemeClr val="dk1"/>
              </a:buClr>
              <a:buSzPts val="1500"/>
              <a:buChar char="○"/>
            </a:pPr>
            <a:r>
              <a:rPr lang="en" sz="1500" dirty="0">
                <a:solidFill>
                  <a:schemeClr val="dk1"/>
                </a:solidFill>
                <a:highlight>
                  <a:srgbClr val="FFFFFF"/>
                </a:highlight>
              </a:rPr>
              <a:t>If you don't, you can clone and pull changes, but then can't push back to the remote</a:t>
            </a:r>
            <a:endParaRPr sz="1500" dirty="0">
              <a:solidFill>
                <a:schemeClr val="dk1"/>
              </a:solidFill>
              <a:highlight>
                <a:srgbClr val="FFFFFF"/>
              </a:highlight>
            </a:endParaRPr>
          </a:p>
          <a:p>
            <a:pPr marL="1371600" lvl="2" indent="-323850" algn="l" rtl="0">
              <a:spcBef>
                <a:spcPts val="0"/>
              </a:spcBef>
              <a:spcAft>
                <a:spcPts val="0"/>
              </a:spcAft>
              <a:buClr>
                <a:schemeClr val="dk1"/>
              </a:buClr>
              <a:buSzPts val="1500"/>
              <a:buChar char="■"/>
            </a:pPr>
            <a:r>
              <a:rPr lang="en" sz="1500" dirty="0">
                <a:solidFill>
                  <a:schemeClr val="dk1"/>
                </a:solidFill>
                <a:highlight>
                  <a:srgbClr val="FFFFFF"/>
                </a:highlight>
              </a:rPr>
              <a:t>Try with the course repo, clone it so you have access to the files</a:t>
            </a:r>
            <a:endParaRPr sz="1500" dirty="0">
              <a:solidFill>
                <a:schemeClr val="dk1"/>
              </a:solidFill>
              <a:highlight>
                <a:srgbClr val="FFFFFF"/>
              </a:highlight>
            </a:endParaRPr>
          </a:p>
          <a:p>
            <a:pPr marL="1371600" lvl="2" indent="-323850" algn="l" rtl="0">
              <a:spcBef>
                <a:spcPts val="0"/>
              </a:spcBef>
              <a:spcAft>
                <a:spcPts val="0"/>
              </a:spcAft>
              <a:buClr>
                <a:schemeClr val="dk1"/>
              </a:buClr>
              <a:buSzPts val="1500"/>
              <a:buChar char="■"/>
            </a:pPr>
            <a:r>
              <a:rPr lang="en" sz="1500" dirty="0">
                <a:solidFill>
                  <a:schemeClr val="dk1"/>
                </a:solidFill>
                <a:highlight>
                  <a:srgbClr val="FFFFFF"/>
                </a:highlight>
              </a:rPr>
              <a:t>In the figure below the owner can pull and push to the repo</a:t>
            </a:r>
            <a:endParaRPr sz="1500" dirty="0">
              <a:solidFill>
                <a:schemeClr val="dk1"/>
              </a:solidFill>
              <a:highlight>
                <a:srgbClr val="FFFFFF"/>
              </a:highlight>
            </a:endParaRPr>
          </a:p>
          <a:p>
            <a:pPr marL="457200" lvl="0" indent="-323850" algn="l" rtl="0">
              <a:spcBef>
                <a:spcPts val="0"/>
              </a:spcBef>
              <a:spcAft>
                <a:spcPts val="0"/>
              </a:spcAft>
              <a:buClr>
                <a:schemeClr val="dk1"/>
              </a:buClr>
              <a:buSzPts val="1500"/>
              <a:buChar char="●"/>
            </a:pPr>
            <a:r>
              <a:rPr lang="en" sz="1500" dirty="0">
                <a:solidFill>
                  <a:schemeClr val="dk1"/>
                </a:solidFill>
                <a:highlight>
                  <a:srgbClr val="FFFFFF"/>
                </a:highlight>
              </a:rPr>
              <a:t>In the picture below, consider that you clone GH1 off of </a:t>
            </a:r>
            <a:r>
              <a:rPr lang="en" sz="1500" dirty="0" err="1">
                <a:solidFill>
                  <a:schemeClr val="dk1"/>
                </a:solidFill>
                <a:highlight>
                  <a:srgbClr val="FFFFFF"/>
                </a:highlight>
              </a:rPr>
              <a:t>github</a:t>
            </a:r>
            <a:r>
              <a:rPr lang="en" sz="1500" dirty="0">
                <a:solidFill>
                  <a:schemeClr val="dk1"/>
                </a:solidFill>
                <a:highlight>
                  <a:srgbClr val="FFFFFF"/>
                </a:highlight>
              </a:rPr>
              <a:t> to you. You can pull updates from GH1 but can't push changes to GH1. The owner of GH1 of course can pull and push</a:t>
            </a:r>
            <a:endParaRPr sz="1500" dirty="0">
              <a:solidFill>
                <a:schemeClr val="dk1"/>
              </a:solidFill>
              <a:highlight>
                <a:srgbClr val="FFFFFF"/>
              </a:highlight>
            </a:endParaRPr>
          </a:p>
          <a:p>
            <a:pPr marL="76200" marR="76200" lvl="0" indent="0" algn="l" rtl="0">
              <a:lnSpc>
                <a:spcPct val="120000"/>
              </a:lnSpc>
              <a:spcBef>
                <a:spcPts val="1500"/>
              </a:spcBef>
              <a:spcAft>
                <a:spcPts val="0"/>
              </a:spcAft>
              <a:buClr>
                <a:schemeClr val="dk1"/>
              </a:buClr>
              <a:buSzPts val="1100"/>
              <a:buFont typeface="Arial"/>
              <a:buNone/>
            </a:pPr>
            <a:r>
              <a:rPr lang="en" sz="1200" dirty="0">
                <a:solidFill>
                  <a:schemeClr val="dk1"/>
                </a:solidFill>
                <a:latin typeface="Courier New" panose="02070309020205020404" pitchFamily="49" charset="0"/>
                <a:cs typeface="Courier New" panose="02070309020205020404" pitchFamily="49" charset="0"/>
              </a:rPr>
              <a:t>git clone https://</a:t>
            </a:r>
            <a:r>
              <a:rPr lang="en" sz="1200" dirty="0" err="1">
                <a:solidFill>
                  <a:schemeClr val="dk1"/>
                </a:solidFill>
                <a:latin typeface="Courier New" panose="02070309020205020404" pitchFamily="49" charset="0"/>
                <a:cs typeface="Courier New" panose="02070309020205020404" pitchFamily="49" charset="0"/>
              </a:rPr>
              <a:t>github.com</a:t>
            </a:r>
            <a:r>
              <a:rPr lang="en" sz="1200" dirty="0">
                <a:solidFill>
                  <a:schemeClr val="dk1"/>
                </a:solidFill>
                <a:latin typeface="Courier New" panose="02070309020205020404" pitchFamily="49" charset="0"/>
                <a:cs typeface="Courier New" panose="02070309020205020404" pitchFamily="49" charset="0"/>
              </a:rPr>
              <a:t>/smart-stats/ds4bio_book.git</a:t>
            </a:r>
            <a:endParaRPr sz="1200" dirty="0">
              <a:solidFill>
                <a:schemeClr val="dk1"/>
              </a:solidFill>
              <a:latin typeface="Courier New" panose="02070309020205020404" pitchFamily="49" charset="0"/>
              <a:cs typeface="Courier New" panose="02070309020205020404" pitchFamily="49" charset="0"/>
            </a:endParaRPr>
          </a:p>
          <a:p>
            <a:pPr marL="0" lvl="0" indent="0" algn="l" rtl="0">
              <a:spcBef>
                <a:spcPts val="300"/>
              </a:spcBef>
              <a:spcAft>
                <a:spcPts val="1200"/>
              </a:spcAft>
              <a:buNone/>
            </a:pPr>
            <a:endParaRPr dirty="0"/>
          </a:p>
        </p:txBody>
      </p:sp>
      <p:pic>
        <p:nvPicPr>
          <p:cNvPr id="118" name="Google Shape;118;p23"/>
          <p:cNvPicPr preferRelativeResize="0"/>
          <p:nvPr/>
        </p:nvPicPr>
        <p:blipFill>
          <a:blip r:embed="rId3">
            <a:alphaModFix/>
          </a:blip>
          <a:stretch>
            <a:fillRect/>
          </a:stretch>
        </p:blipFill>
        <p:spPr>
          <a:xfrm>
            <a:off x="6521436" y="3451589"/>
            <a:ext cx="2190750" cy="1504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20000"/>
              </a:lnSpc>
              <a:buNone/>
            </a:pPr>
            <a:r>
              <a:rPr lang="en" dirty="0">
                <a:highlight>
                  <a:srgbClr val="FFFFFF"/>
                </a:highlight>
                <a:latin typeface="Arial" panose="020B0604020202020204" pitchFamily="34" charset="0"/>
                <a:ea typeface="Impact"/>
                <a:cs typeface="Arial" panose="020B0604020202020204" pitchFamily="34" charset="0"/>
                <a:sym typeface="Impact"/>
              </a:rPr>
              <a:t>Forking</a:t>
            </a:r>
            <a:endParaRPr dirty="0">
              <a:latin typeface="Arial" panose="020B0604020202020204" pitchFamily="34" charset="0"/>
              <a:cs typeface="Arial" panose="020B0604020202020204" pitchFamily="34" charset="0"/>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dirty="0">
                <a:solidFill>
                  <a:schemeClr val="dk1"/>
                </a:solidFill>
                <a:highlight>
                  <a:srgbClr val="FFFFFF"/>
                </a:highlight>
              </a:rPr>
              <a:t>A common workflow for </a:t>
            </a:r>
            <a:r>
              <a:rPr lang="en" dirty="0" err="1">
                <a:solidFill>
                  <a:schemeClr val="dk1"/>
                </a:solidFill>
                <a:highlight>
                  <a:srgbClr val="FFFFFF"/>
                </a:highlight>
              </a:rPr>
              <a:t>github</a:t>
            </a:r>
            <a:r>
              <a:rPr lang="en" dirty="0">
                <a:solidFill>
                  <a:schemeClr val="dk1"/>
                </a:solidFill>
                <a:highlight>
                  <a:srgbClr val="FFFFFF"/>
                </a:highlight>
              </a:rPr>
              <a:t> is to "fork" the repository. This differs from cloning in the sense that your fork is an entirely separate new copy</a:t>
            </a:r>
            <a:endParaRPr dirty="0">
              <a:solidFill>
                <a:schemeClr val="dk1"/>
              </a:solidFill>
              <a:highlight>
                <a:srgbClr val="FFFFFF"/>
              </a:highlight>
            </a:endParaRPr>
          </a:p>
          <a:p>
            <a:pPr marL="457200" lvl="0" indent="-323850" algn="l" rtl="0">
              <a:spcBef>
                <a:spcPts val="0"/>
              </a:spcBef>
              <a:spcAft>
                <a:spcPts val="0"/>
              </a:spcAft>
              <a:buClr>
                <a:schemeClr val="dk1"/>
              </a:buClr>
              <a:buSzPts val="1500"/>
              <a:buChar char="●"/>
            </a:pPr>
            <a:r>
              <a:rPr lang="en" dirty="0">
                <a:solidFill>
                  <a:schemeClr val="dk1"/>
                </a:solidFill>
                <a:highlight>
                  <a:srgbClr val="FFFFFF"/>
                </a:highlight>
              </a:rPr>
              <a:t>In the picture below, GH2 is a fork of GH1. It can pull upstream changes from GH1, but can't write to it, since you don't own that repo. You can push and pull from Local2 which is connected to GH2.</a:t>
            </a:r>
            <a:endParaRPr dirty="0"/>
          </a:p>
        </p:txBody>
      </p:sp>
      <p:pic>
        <p:nvPicPr>
          <p:cNvPr id="125" name="Google Shape;125;p24"/>
          <p:cNvPicPr preferRelativeResize="0"/>
          <p:nvPr/>
        </p:nvPicPr>
        <p:blipFill>
          <a:blip r:embed="rId3">
            <a:alphaModFix/>
          </a:blip>
          <a:stretch>
            <a:fillRect/>
          </a:stretch>
        </p:blipFill>
        <p:spPr>
          <a:xfrm>
            <a:off x="5932664" y="2733594"/>
            <a:ext cx="2190750" cy="1504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20000"/>
              </a:lnSpc>
              <a:buNone/>
            </a:pPr>
            <a:r>
              <a:rPr lang="en" dirty="0">
                <a:highlight>
                  <a:srgbClr val="FFFFFF"/>
                </a:highlight>
                <a:latin typeface="Arial" panose="020B0604020202020204" pitchFamily="34" charset="0"/>
                <a:ea typeface="Impact"/>
                <a:cs typeface="Arial" panose="020B0604020202020204" pitchFamily="34" charset="0"/>
                <a:sym typeface="Impact"/>
              </a:rPr>
              <a:t>Pull requests</a:t>
            </a:r>
            <a:endParaRPr dirty="0">
              <a:latin typeface="Arial" panose="020B0604020202020204" pitchFamily="34" charset="0"/>
              <a:cs typeface="Arial" panose="020B0604020202020204" pitchFamily="34" charset="0"/>
            </a:endParaRPr>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400" dirty="0">
                <a:solidFill>
                  <a:schemeClr val="dk1"/>
                </a:solidFill>
                <a:highlight>
                  <a:srgbClr val="FFFFFF"/>
                </a:highlight>
              </a:rPr>
              <a:t>If you want your changes represented in GH1, recall you don't have write access to that repo</a:t>
            </a:r>
            <a:endParaRPr sz="1400" dirty="0">
              <a:solidFill>
                <a:schemeClr val="dk1"/>
              </a:solidFill>
              <a:highlight>
                <a:srgbClr val="FFFFFF"/>
              </a:highlight>
            </a:endParaRPr>
          </a:p>
          <a:p>
            <a:pPr marL="914400" lvl="1" indent="-323850" algn="l" rtl="0">
              <a:spcBef>
                <a:spcPts val="0"/>
              </a:spcBef>
              <a:spcAft>
                <a:spcPts val="0"/>
              </a:spcAft>
              <a:buClr>
                <a:schemeClr val="dk1"/>
              </a:buClr>
              <a:buSzPts val="1500"/>
              <a:buChar char="○"/>
            </a:pPr>
            <a:r>
              <a:rPr lang="en" dirty="0">
                <a:solidFill>
                  <a:schemeClr val="dk1"/>
                </a:solidFill>
                <a:highlight>
                  <a:srgbClr val="FFFFFF"/>
                </a:highlight>
              </a:rPr>
              <a:t>Example, you forked this repo and have great additions and changes you think should be represented for other students</a:t>
            </a:r>
            <a:endParaRPr dirty="0">
              <a:solidFill>
                <a:schemeClr val="dk1"/>
              </a:solidFill>
              <a:highlight>
                <a:srgbClr val="FFFFFF"/>
              </a:highlight>
            </a:endParaRPr>
          </a:p>
          <a:p>
            <a:pPr marL="914400" lvl="1" indent="-323850" algn="l" rtl="0">
              <a:spcBef>
                <a:spcPts val="0"/>
              </a:spcBef>
              <a:spcAft>
                <a:spcPts val="0"/>
              </a:spcAft>
              <a:buClr>
                <a:schemeClr val="dk1"/>
              </a:buClr>
              <a:buSzPts val="1500"/>
              <a:buChar char="○"/>
            </a:pPr>
            <a:r>
              <a:rPr lang="en" dirty="0">
                <a:solidFill>
                  <a:schemeClr val="dk1"/>
                </a:solidFill>
                <a:highlight>
                  <a:srgbClr val="FFFFFF"/>
                </a:highlight>
              </a:rPr>
              <a:t>You issue a </a:t>
            </a:r>
            <a:r>
              <a:rPr lang="en" i="1" dirty="0">
                <a:solidFill>
                  <a:schemeClr val="dk1"/>
                </a:solidFill>
                <a:highlight>
                  <a:srgbClr val="FFFFFF"/>
                </a:highlight>
              </a:rPr>
              <a:t>pull request</a:t>
            </a:r>
            <a:r>
              <a:rPr lang="en" dirty="0">
                <a:solidFill>
                  <a:schemeClr val="dk1"/>
                </a:solidFill>
                <a:highlight>
                  <a:srgbClr val="FFFFFF"/>
                </a:highlight>
              </a:rPr>
              <a:t> in the sense of requesting GH1 to pull your changes from GH2</a:t>
            </a:r>
            <a:endParaRPr dirty="0">
              <a:solidFill>
                <a:schemeClr val="dk1"/>
              </a:solidFill>
              <a:highlight>
                <a:srgbClr val="FFFFFF"/>
              </a:highlight>
            </a:endParaRPr>
          </a:p>
          <a:p>
            <a:pPr marL="914400" lvl="1" indent="-323850" algn="l" rtl="0">
              <a:spcBef>
                <a:spcPts val="0"/>
              </a:spcBef>
              <a:spcAft>
                <a:spcPts val="0"/>
              </a:spcAft>
              <a:buClr>
                <a:schemeClr val="dk1"/>
              </a:buClr>
              <a:buSzPts val="1500"/>
              <a:buChar char="○"/>
            </a:pPr>
            <a:r>
              <a:rPr lang="en" dirty="0">
                <a:solidFill>
                  <a:schemeClr val="dk1"/>
                </a:solidFill>
                <a:highlight>
                  <a:srgbClr val="FFFFFF"/>
                </a:highlight>
              </a:rPr>
              <a:t>I can then decide whether or not I'd like those changes pulled into my GH1 repo</a:t>
            </a:r>
            <a:endParaRPr dirty="0">
              <a:solidFill>
                <a:schemeClr val="dk1"/>
              </a:solidFill>
              <a:highlight>
                <a:srgbClr val="FFFFFF"/>
              </a:highlight>
            </a:endParaRPr>
          </a:p>
          <a:p>
            <a:pPr marL="457200" lvl="0" indent="-323850" algn="l" rtl="0">
              <a:spcBef>
                <a:spcPts val="0"/>
              </a:spcBef>
              <a:spcAft>
                <a:spcPts val="0"/>
              </a:spcAft>
              <a:buClr>
                <a:schemeClr val="dk1"/>
              </a:buClr>
              <a:buSzPts val="1500"/>
              <a:buChar char="●"/>
            </a:pPr>
            <a:r>
              <a:rPr lang="en" sz="1400" dirty="0">
                <a:solidFill>
                  <a:schemeClr val="dk1"/>
                </a:solidFill>
                <a:highlight>
                  <a:srgbClr val="FFFFFF"/>
                </a:highlight>
              </a:rPr>
              <a:t>I like to do pull requests directly on </a:t>
            </a:r>
            <a:r>
              <a:rPr lang="en" sz="1400" dirty="0" err="1">
                <a:solidFill>
                  <a:schemeClr val="dk1"/>
                </a:solidFill>
                <a:highlight>
                  <a:srgbClr val="FFFFFF"/>
                </a:highlight>
              </a:rPr>
              <a:t>github</a:t>
            </a:r>
            <a:r>
              <a:rPr lang="en" sz="1400" dirty="0">
                <a:solidFill>
                  <a:schemeClr val="dk1"/>
                </a:solidFill>
                <a:highlight>
                  <a:srgbClr val="FFFFFF"/>
                </a:highlight>
              </a:rPr>
              <a:t> through the web interface</a:t>
            </a:r>
            <a:endParaRPr sz="1400" dirty="0">
              <a:solidFill>
                <a:schemeClr val="dk1"/>
              </a:solidFill>
              <a:highlight>
                <a:srgbClr val="FFFFFF"/>
              </a:highlight>
            </a:endParaRPr>
          </a:p>
          <a:p>
            <a:pPr marL="0" lvl="0" indent="0" algn="l" rtl="0">
              <a:spcBef>
                <a:spcPts val="0"/>
              </a:spcBef>
              <a:spcAft>
                <a:spcPts val="0"/>
              </a:spcAft>
              <a:buNone/>
            </a:pPr>
            <a:endParaRPr sz="1400" dirty="0">
              <a:solidFill>
                <a:schemeClr val="dk1"/>
              </a:solidFill>
              <a:highlight>
                <a:srgbClr val="FFFFFF"/>
              </a:highlight>
            </a:endParaRPr>
          </a:p>
        </p:txBody>
      </p:sp>
      <p:pic>
        <p:nvPicPr>
          <p:cNvPr id="132" name="Google Shape;132;p25"/>
          <p:cNvPicPr preferRelativeResize="0"/>
          <p:nvPr/>
        </p:nvPicPr>
        <p:blipFill>
          <a:blip r:embed="rId3">
            <a:alphaModFix/>
          </a:blip>
          <a:stretch>
            <a:fillRect/>
          </a:stretch>
        </p:blipFill>
        <p:spPr>
          <a:xfrm>
            <a:off x="6377672" y="2697037"/>
            <a:ext cx="2190750" cy="1504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20000"/>
              </a:lnSpc>
              <a:buNone/>
            </a:pPr>
            <a:r>
              <a:rPr lang="en" dirty="0">
                <a:highlight>
                  <a:srgbClr val="FFFFFF"/>
                </a:highlight>
                <a:latin typeface="Arial" panose="020B0604020202020204" pitchFamily="34" charset="0"/>
                <a:ea typeface="Impact"/>
                <a:cs typeface="Arial" panose="020B0604020202020204" pitchFamily="34" charset="0"/>
                <a:sym typeface="Impact"/>
              </a:rPr>
              <a:t>Branching</a:t>
            </a:r>
            <a:endParaRPr dirty="0">
              <a:latin typeface="Arial" panose="020B0604020202020204" pitchFamily="34" charset="0"/>
              <a:cs typeface="Arial" panose="020B0604020202020204" pitchFamily="34" charset="0"/>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dirty="0">
                <a:solidFill>
                  <a:schemeClr val="dk1"/>
                </a:solidFill>
                <a:highlight>
                  <a:srgbClr val="FFFFFF"/>
                </a:highlight>
              </a:rPr>
              <a:t>You often want multiple version of a repository</a:t>
            </a:r>
            <a:endParaRPr sz="1500" dirty="0">
              <a:solidFill>
                <a:schemeClr val="dk1"/>
              </a:solidFill>
              <a:highlight>
                <a:srgbClr val="FFFFFF"/>
              </a:highlight>
            </a:endParaRPr>
          </a:p>
          <a:p>
            <a:pPr marL="914400" lvl="1" indent="-323850" algn="l" rtl="0">
              <a:spcBef>
                <a:spcPts val="0"/>
              </a:spcBef>
              <a:spcAft>
                <a:spcPts val="0"/>
              </a:spcAft>
              <a:buClr>
                <a:schemeClr val="dk1"/>
              </a:buClr>
              <a:buSzPts val="1500"/>
              <a:buChar char="○"/>
            </a:pPr>
            <a:r>
              <a:rPr lang="en" sz="1500" dirty="0">
                <a:solidFill>
                  <a:schemeClr val="dk1"/>
                </a:solidFill>
                <a:highlight>
                  <a:srgbClr val="FFFFFF"/>
                </a:highlight>
              </a:rPr>
              <a:t>Example a development version, a working version and a stable version</a:t>
            </a:r>
            <a:endParaRPr sz="1500" dirty="0">
              <a:solidFill>
                <a:schemeClr val="dk1"/>
              </a:solidFill>
              <a:highlight>
                <a:srgbClr val="FFFFFF"/>
              </a:highlight>
            </a:endParaRPr>
          </a:p>
          <a:p>
            <a:pPr marL="457200" marR="38100" lvl="0" indent="-323850" algn="l" rtl="0">
              <a:lnSpc>
                <a:spcPct val="120000"/>
              </a:lnSpc>
              <a:spcBef>
                <a:spcPts val="0"/>
              </a:spcBef>
              <a:spcAft>
                <a:spcPts val="0"/>
              </a:spcAft>
              <a:buClr>
                <a:schemeClr val="dk1"/>
              </a:buClr>
              <a:buSzPts val="1500"/>
              <a:buChar char="●"/>
            </a:pPr>
            <a:r>
              <a:rPr lang="en" sz="1500" dirty="0">
                <a:solidFill>
                  <a:schemeClr val="dk1"/>
                </a:solidFill>
                <a:highlight>
                  <a:srgbClr val="FFFFFF"/>
                </a:highlight>
              </a:rPr>
              <a:t>This is what branches are for in git</a:t>
            </a:r>
            <a:endParaRPr sz="1500" dirty="0">
              <a:solidFill>
                <a:schemeClr val="dk1"/>
              </a:solidFill>
              <a:highlight>
                <a:srgbClr val="FFFFFF"/>
              </a:highlight>
            </a:endParaRPr>
          </a:p>
          <a:p>
            <a:pPr marL="174625" marR="88900" lvl="0" indent="0" algn="l" rtl="0">
              <a:lnSpc>
                <a:spcPct val="120000"/>
              </a:lnSpc>
              <a:spcBef>
                <a:spcPts val="0"/>
              </a:spcBef>
              <a:spcAft>
                <a:spcPts val="0"/>
              </a:spcAft>
              <a:buClr>
                <a:schemeClr val="dk1"/>
              </a:buClr>
              <a:buSzPts val="850"/>
              <a:buNone/>
            </a:pPr>
            <a:r>
              <a:rPr lang="en" sz="1400" dirty="0">
                <a:solidFill>
                  <a:schemeClr val="dk1"/>
                </a:solidFill>
                <a:highlight>
                  <a:srgbClr val="FFFFFF"/>
                </a:highlight>
                <a:latin typeface="Courier New" panose="02070309020205020404" pitchFamily="49" charset="0"/>
                <a:cs typeface="Courier New" panose="02070309020205020404" pitchFamily="49" charset="0"/>
              </a:rPr>
              <a:t>	git checkout -b dev</a:t>
            </a:r>
            <a:endParaRPr sz="1400" dirty="0">
              <a:solidFill>
                <a:schemeClr val="dk1"/>
              </a:solidFill>
              <a:highlight>
                <a:srgbClr val="FFFFFF"/>
              </a:highlight>
              <a:latin typeface="Courier New" panose="02070309020205020404" pitchFamily="49" charset="0"/>
              <a:cs typeface="Courier New" panose="02070309020205020404" pitchFamily="49" charset="0"/>
            </a:endParaRPr>
          </a:p>
          <a:p>
            <a:pPr marL="876300" lvl="1" indent="-285750">
              <a:buSzPts val="1500"/>
            </a:pPr>
            <a:r>
              <a:rPr lang="en" sz="1100" dirty="0">
                <a:solidFill>
                  <a:schemeClr val="dk1"/>
                </a:solidFill>
                <a:highlight>
                  <a:srgbClr val="FFFFFF"/>
                </a:highlight>
              </a:rPr>
              <a:t>creates a branch called </a:t>
            </a:r>
            <a:r>
              <a:rPr lang="en" sz="1100" dirty="0">
                <a:solidFill>
                  <a:srgbClr val="188038"/>
                </a:solidFill>
                <a:highlight>
                  <a:srgbClr val="FFFFFF"/>
                </a:highlight>
                <a:latin typeface="Roboto Mono"/>
                <a:ea typeface="Roboto Mono"/>
                <a:cs typeface="Roboto Mono"/>
                <a:sym typeface="Roboto Mono"/>
              </a:rPr>
              <a:t>dev</a:t>
            </a:r>
            <a:r>
              <a:rPr lang="en" sz="1100" dirty="0">
                <a:solidFill>
                  <a:schemeClr val="dk1"/>
                </a:solidFill>
                <a:highlight>
                  <a:srgbClr val="FFFFFF"/>
                </a:highlight>
              </a:rPr>
              <a:t> and switches to that branch. If you already have </a:t>
            </a:r>
            <a:r>
              <a:rPr lang="en" sz="1100" dirty="0">
                <a:solidFill>
                  <a:srgbClr val="188038"/>
                </a:solidFill>
                <a:highlight>
                  <a:srgbClr val="FFFFFF"/>
                </a:highlight>
                <a:latin typeface="Roboto Mono"/>
                <a:ea typeface="Roboto Mono"/>
                <a:cs typeface="Roboto Mono"/>
                <a:sym typeface="Roboto Mono"/>
              </a:rPr>
              <a:t>dev</a:t>
            </a:r>
            <a:r>
              <a:rPr lang="en" sz="1100" dirty="0">
                <a:solidFill>
                  <a:schemeClr val="dk1"/>
                </a:solidFill>
                <a:highlight>
                  <a:srgbClr val="FFFFFF"/>
                </a:highlight>
              </a:rPr>
              <a:t>, use </a:t>
            </a:r>
            <a:r>
              <a:rPr lang="en" sz="1100" dirty="0">
                <a:solidFill>
                  <a:srgbClr val="188038"/>
                </a:solidFill>
                <a:highlight>
                  <a:srgbClr val="FFFFFF"/>
                </a:highlight>
                <a:latin typeface="Roboto Mono"/>
                <a:ea typeface="Roboto Mono"/>
                <a:cs typeface="Roboto Mono"/>
                <a:sym typeface="Roboto Mono"/>
              </a:rPr>
              <a:t>checkout</a:t>
            </a:r>
            <a:r>
              <a:rPr lang="en" sz="1100" dirty="0">
                <a:solidFill>
                  <a:schemeClr val="dk1"/>
                </a:solidFill>
                <a:highlight>
                  <a:srgbClr val="FFFFFF"/>
                </a:highlight>
              </a:rPr>
              <a:t> without </a:t>
            </a:r>
            <a:r>
              <a:rPr lang="en" sz="1100" dirty="0">
                <a:solidFill>
                  <a:srgbClr val="188038"/>
                </a:solidFill>
                <a:highlight>
                  <a:srgbClr val="FFFFFF"/>
                </a:highlight>
                <a:latin typeface="Roboto Mono"/>
                <a:ea typeface="Roboto Mono"/>
                <a:cs typeface="Roboto Mono"/>
                <a:sym typeface="Roboto Mono"/>
              </a:rPr>
              <a:t>-b</a:t>
            </a:r>
            <a:endParaRPr sz="1100" dirty="0">
              <a:solidFill>
                <a:srgbClr val="188038"/>
              </a:solidFill>
              <a:highlight>
                <a:srgbClr val="FFFFFF"/>
              </a:highlight>
              <a:latin typeface="Roboto Mono"/>
              <a:ea typeface="Roboto Mono"/>
              <a:cs typeface="Roboto Mono"/>
              <a:sym typeface="Roboto Mono"/>
            </a:endParaRPr>
          </a:p>
          <a:p>
            <a:pPr marL="457200" marR="38100" lvl="0" indent="-323850" algn="l" rtl="0">
              <a:lnSpc>
                <a:spcPct val="120000"/>
              </a:lnSpc>
              <a:spcBef>
                <a:spcPts val="0"/>
              </a:spcBef>
              <a:spcAft>
                <a:spcPts val="0"/>
              </a:spcAft>
              <a:buSzPts val="1500"/>
              <a:buChar char="●"/>
            </a:pPr>
            <a:r>
              <a:rPr lang="en" sz="1500" dirty="0">
                <a:solidFill>
                  <a:schemeClr val="dk1"/>
                </a:solidFill>
                <a:highlight>
                  <a:srgbClr val="FFFFFF"/>
                </a:highlight>
              </a:rPr>
              <a:t>Suppose you want to merge your change from </a:t>
            </a:r>
            <a:r>
              <a:rPr lang="en" sz="1500" dirty="0">
                <a:solidFill>
                  <a:srgbClr val="188038"/>
                </a:solidFill>
                <a:highlight>
                  <a:srgbClr val="FFFFFF"/>
                </a:highlight>
                <a:latin typeface="Roboto Mono"/>
                <a:ea typeface="Roboto Mono"/>
                <a:cs typeface="Roboto Mono"/>
                <a:sym typeface="Roboto Mono"/>
              </a:rPr>
              <a:t>dev</a:t>
            </a:r>
            <a:r>
              <a:rPr lang="en" sz="1500" dirty="0">
                <a:solidFill>
                  <a:schemeClr val="dk1"/>
                </a:solidFill>
                <a:highlight>
                  <a:srgbClr val="FFFFFF"/>
                </a:highlight>
              </a:rPr>
              <a:t> into your default branch (</a:t>
            </a:r>
            <a:r>
              <a:rPr lang="en" sz="1500" dirty="0">
                <a:solidFill>
                  <a:srgbClr val="188038"/>
                </a:solidFill>
                <a:highlight>
                  <a:srgbClr val="FFFFFF"/>
                </a:highlight>
                <a:latin typeface="Roboto Mono"/>
                <a:ea typeface="Roboto Mono"/>
                <a:cs typeface="Roboto Mono"/>
                <a:sym typeface="Roboto Mono"/>
              </a:rPr>
              <a:t>main</a:t>
            </a:r>
            <a:r>
              <a:rPr lang="en" sz="1500" dirty="0">
                <a:solidFill>
                  <a:schemeClr val="dk1"/>
                </a:solidFill>
                <a:highlight>
                  <a:srgbClr val="FFFFFF"/>
                </a:highlight>
              </a:rPr>
              <a:t>)</a:t>
            </a:r>
            <a:endParaRPr sz="1500" dirty="0">
              <a:solidFill>
                <a:schemeClr val="dk1"/>
              </a:solidFill>
              <a:highlight>
                <a:srgbClr val="FFFFFF"/>
              </a:highlight>
            </a:endParaRPr>
          </a:p>
          <a:p>
            <a:pPr marL="631825" lvl="1" indent="0">
              <a:buClr>
                <a:schemeClr val="dk1"/>
              </a:buClr>
              <a:buSzPts val="850"/>
              <a:buNone/>
            </a:pPr>
            <a:r>
              <a:rPr lang="en" dirty="0">
                <a:solidFill>
                  <a:schemeClr val="dk1"/>
                </a:solidFill>
                <a:highlight>
                  <a:srgbClr val="FFFFFF"/>
                </a:highlight>
                <a:latin typeface="Courier New" panose="02070309020205020404" pitchFamily="49" charset="0"/>
                <a:cs typeface="Courier New" panose="02070309020205020404" pitchFamily="49" charset="0"/>
              </a:rPr>
              <a:t>git checkout main</a:t>
            </a:r>
            <a:endParaRPr dirty="0">
              <a:solidFill>
                <a:schemeClr val="dk1"/>
              </a:solidFill>
              <a:highlight>
                <a:srgbClr val="FFFFFF"/>
              </a:highlight>
              <a:latin typeface="Courier New" panose="02070309020205020404" pitchFamily="49" charset="0"/>
              <a:cs typeface="Courier New" panose="02070309020205020404" pitchFamily="49" charset="0"/>
            </a:endParaRPr>
          </a:p>
          <a:p>
            <a:pPr marL="631825" marR="88900" lvl="1" indent="0">
              <a:lnSpc>
                <a:spcPct val="120000"/>
              </a:lnSpc>
              <a:buClr>
                <a:schemeClr val="dk1"/>
              </a:buClr>
              <a:buSzPts val="850"/>
              <a:buNone/>
            </a:pPr>
            <a:r>
              <a:rPr lang="en" dirty="0">
                <a:solidFill>
                  <a:schemeClr val="dk1"/>
                </a:solidFill>
                <a:highlight>
                  <a:srgbClr val="FFFFFF"/>
                </a:highlight>
                <a:latin typeface="Courier New" panose="02070309020205020404" pitchFamily="49" charset="0"/>
                <a:cs typeface="Courier New" panose="02070309020205020404" pitchFamily="49" charset="0"/>
              </a:rPr>
              <a:t>git merge dev</a:t>
            </a:r>
            <a:endParaRPr dirty="0">
              <a:solidFill>
                <a:schemeClr val="dk1"/>
              </a:solidFill>
              <a:highlight>
                <a:srgbClr val="FFFFFF"/>
              </a:highlight>
              <a:latin typeface="Courier New" panose="02070309020205020404" pitchFamily="49" charset="0"/>
              <a:cs typeface="Courier New" panose="02070309020205020404" pitchFamily="49" charset="0"/>
            </a:endParaRPr>
          </a:p>
          <a:p>
            <a:pPr marL="457200" lvl="0" indent="-323850" algn="l" rtl="0">
              <a:spcBef>
                <a:spcPts val="0"/>
              </a:spcBef>
              <a:spcAft>
                <a:spcPts val="0"/>
              </a:spcAft>
              <a:buClr>
                <a:schemeClr val="dk1"/>
              </a:buClr>
              <a:buSzPts val="1500"/>
              <a:buChar char="●"/>
            </a:pPr>
            <a:r>
              <a:rPr lang="en" sz="1500" dirty="0">
                <a:solidFill>
                  <a:schemeClr val="dk1"/>
                </a:solidFill>
                <a:highlight>
                  <a:srgbClr val="FFFFFF"/>
                </a:highlight>
              </a:rPr>
              <a:t>Start very basic with branches, then when you get the hang of it you can use it like a pro</a:t>
            </a:r>
            <a:endParaRPr sz="1500" dirty="0">
              <a:solidFill>
                <a:schemeClr val="dk1"/>
              </a:solidFill>
              <a:highlight>
                <a:srgbClr val="FFFFFF"/>
              </a:highlight>
            </a:endParaRPr>
          </a:p>
          <a:p>
            <a:pPr marL="457200" lvl="0" indent="-323850" algn="l" rtl="0">
              <a:spcBef>
                <a:spcPts val="0"/>
              </a:spcBef>
              <a:spcAft>
                <a:spcPts val="0"/>
              </a:spcAft>
              <a:buSzPts val="1500"/>
              <a:buChar char="●"/>
            </a:pPr>
            <a:r>
              <a:rPr lang="en" sz="1500" dirty="0">
                <a:solidFill>
                  <a:schemeClr val="hlink"/>
                </a:solidFill>
                <a:highlight>
                  <a:srgbClr val="FFFFFF"/>
                </a:highlight>
                <a:uFill>
                  <a:noFill/>
                </a:uFill>
                <a:hlinkClick r:id="rId3"/>
              </a:rPr>
              <a:t>Here's documentation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E909-D495-8416-8851-670F8DA2D953}"/>
              </a:ext>
            </a:extLst>
          </p:cNvPr>
          <p:cNvSpPr>
            <a:spLocks noGrp="1"/>
          </p:cNvSpPr>
          <p:nvPr>
            <p:ph type="title"/>
          </p:nvPr>
        </p:nvSpPr>
        <p:spPr/>
        <p:txBody>
          <a:bodyPr>
            <a:normAutofit fontScale="90000"/>
          </a:bodyPr>
          <a:lstStyle/>
          <a:p>
            <a:r>
              <a:rPr lang="en" sz="2800" dirty="0">
                <a:highlight>
                  <a:srgbClr val="FFFFFF"/>
                </a:highlight>
                <a:latin typeface="Arial" panose="020B0604020202020204" pitchFamily="34" charset="0"/>
                <a:ea typeface="Impact"/>
                <a:cs typeface="Arial" panose="020B0604020202020204" pitchFamily="34" charset="0"/>
                <a:sym typeface="Impact"/>
              </a:rPr>
              <a:t>Git</a:t>
            </a:r>
            <a:endParaRPr lang="en-US" dirty="0"/>
          </a:p>
        </p:txBody>
      </p:sp>
      <p:sp>
        <p:nvSpPr>
          <p:cNvPr id="3" name="Text Placeholder 2">
            <a:extLst>
              <a:ext uri="{FF2B5EF4-FFF2-40B4-BE49-F238E27FC236}">
                <a16:creationId xmlns:a16="http://schemas.microsoft.com/office/drawing/2014/main" id="{3DC67034-8B42-FB82-580C-2D20A236BEE6}"/>
              </a:ext>
            </a:extLst>
          </p:cNvPr>
          <p:cNvSpPr>
            <a:spLocks noGrp="1"/>
          </p:cNvSpPr>
          <p:nvPr>
            <p:ph type="body" idx="1"/>
          </p:nvPr>
        </p:nvSpPr>
        <p:spPr/>
        <p:txBody>
          <a:bodyPr/>
          <a:lstStyle/>
          <a:p>
            <a:pPr marL="457200" lvl="0" indent="-323850" algn="l" rtl="0">
              <a:spcBef>
                <a:spcPts val="0"/>
              </a:spcBef>
              <a:spcAft>
                <a:spcPts val="0"/>
              </a:spcAft>
              <a:buClr>
                <a:schemeClr val="dk1"/>
              </a:buClr>
              <a:buSzPts val="1500"/>
              <a:buChar char="●"/>
            </a:pPr>
            <a:r>
              <a:rPr lang="en-US" sz="1800" dirty="0">
                <a:solidFill>
                  <a:schemeClr val="dk1"/>
                </a:solidFill>
                <a:highlight>
                  <a:srgbClr val="FFFFFF"/>
                </a:highlight>
              </a:rPr>
              <a:t>Git is a version control system</a:t>
            </a:r>
          </a:p>
          <a:p>
            <a:pPr marL="457200" lvl="0" indent="-323850" algn="l" rtl="0">
              <a:spcBef>
                <a:spcPts val="0"/>
              </a:spcBef>
              <a:spcAft>
                <a:spcPts val="0"/>
              </a:spcAft>
              <a:buClr>
                <a:schemeClr val="dk1"/>
              </a:buClr>
              <a:buSzPts val="1500"/>
              <a:buChar char="●"/>
            </a:pPr>
            <a:r>
              <a:rPr lang="en-US" sz="1800" dirty="0">
                <a:solidFill>
                  <a:schemeClr val="dk1"/>
                </a:solidFill>
                <a:highlight>
                  <a:srgbClr val="FFFFFF"/>
                </a:highlight>
              </a:rPr>
              <a:t>A </a:t>
            </a:r>
            <a:r>
              <a:rPr lang="en-US" dirty="0">
                <a:solidFill>
                  <a:schemeClr val="dk1"/>
                </a:solidFill>
                <a:highlight>
                  <a:srgbClr val="FFFFFF"/>
                </a:highlight>
              </a:rPr>
              <a:t>G</a:t>
            </a:r>
            <a:r>
              <a:rPr lang="en-US" sz="1800" dirty="0">
                <a:solidFill>
                  <a:schemeClr val="dk1"/>
                </a:solidFill>
                <a:highlight>
                  <a:srgbClr val="FFFFFF"/>
                </a:highlight>
              </a:rPr>
              <a:t>itHub repository is a directory that the software git is using to keep track of versions</a:t>
            </a:r>
          </a:p>
          <a:p>
            <a:pPr marL="457200" lvl="0" indent="-323850" algn="l" rtl="0">
              <a:spcBef>
                <a:spcPts val="0"/>
              </a:spcBef>
              <a:spcAft>
                <a:spcPts val="0"/>
              </a:spcAft>
              <a:buSzPts val="1500"/>
              <a:buChar char="●"/>
            </a:pPr>
            <a:r>
              <a:rPr lang="en-US" sz="1800" dirty="0">
                <a:solidFill>
                  <a:schemeClr val="dk1"/>
                </a:solidFill>
                <a:highlight>
                  <a:srgbClr val="FFFFFF"/>
                </a:highlight>
              </a:rPr>
              <a:t>Install </a:t>
            </a:r>
            <a:r>
              <a:rPr lang="en-US" sz="1800" dirty="0">
                <a:solidFill>
                  <a:schemeClr val="hlink"/>
                </a:solidFill>
                <a:highlight>
                  <a:srgbClr val="FFFFFF"/>
                </a:highlight>
                <a:uFill>
                  <a:noFill/>
                </a:uFill>
                <a:hlinkClick r:id="rId2"/>
              </a:rPr>
              <a:t>git</a:t>
            </a:r>
            <a:r>
              <a:rPr lang="en-US" sz="1800" dirty="0">
                <a:solidFill>
                  <a:schemeClr val="dk1"/>
                </a:solidFill>
                <a:highlight>
                  <a:srgbClr val="FFFFFF"/>
                </a:highlight>
              </a:rPr>
              <a:t>, it's already installed on most cloud services</a:t>
            </a:r>
          </a:p>
          <a:p>
            <a:pPr marL="457200" lvl="0" indent="-323850" algn="l" rtl="0">
              <a:spcBef>
                <a:spcPts val="0"/>
              </a:spcBef>
              <a:spcAft>
                <a:spcPts val="0"/>
              </a:spcAft>
              <a:buSzPts val="1500"/>
              <a:buChar char="●"/>
            </a:pPr>
            <a:r>
              <a:rPr lang="en-US" sz="1800" dirty="0">
                <a:solidFill>
                  <a:schemeClr val="dk1"/>
                </a:solidFill>
                <a:highlight>
                  <a:srgbClr val="FFFFFF"/>
                </a:highlight>
              </a:rPr>
              <a:t>You can initialize a repository in a </a:t>
            </a:r>
            <a:r>
              <a:rPr lang="en-US" sz="1800" dirty="0" err="1">
                <a:solidFill>
                  <a:schemeClr val="dk1"/>
                </a:solidFill>
                <a:highlight>
                  <a:srgbClr val="FFFFFF"/>
                </a:highlight>
              </a:rPr>
              <a:t>dir</a:t>
            </a:r>
            <a:r>
              <a:rPr lang="en-US" sz="1800" dirty="0">
                <a:solidFill>
                  <a:schemeClr val="dk1"/>
                </a:solidFill>
                <a:highlight>
                  <a:srgbClr val="FFFFFF"/>
                </a:highlight>
              </a:rPr>
              <a:t> with the command </a:t>
            </a:r>
            <a:r>
              <a:rPr lang="en-US" sz="1800" dirty="0">
                <a:solidFill>
                  <a:srgbClr val="188038"/>
                </a:solidFill>
                <a:highlight>
                  <a:srgbClr val="FFFFFF"/>
                </a:highlight>
                <a:latin typeface="Roboto Mono"/>
                <a:ea typeface="Roboto Mono"/>
                <a:cs typeface="Arial" panose="020B0604020202020204" pitchFamily="34" charset="0"/>
                <a:sym typeface="Roboto Mono"/>
              </a:rPr>
              <a:t>git </a:t>
            </a:r>
            <a:r>
              <a:rPr lang="en-US" sz="1800" dirty="0" err="1">
                <a:solidFill>
                  <a:srgbClr val="188038"/>
                </a:solidFill>
                <a:highlight>
                  <a:srgbClr val="FFFFFF"/>
                </a:highlight>
                <a:latin typeface="Roboto Mono"/>
                <a:ea typeface="Roboto Mono"/>
                <a:cs typeface="Arial" panose="020B0604020202020204" pitchFamily="34" charset="0"/>
                <a:sym typeface="Roboto Mono"/>
              </a:rPr>
              <a:t>init</a:t>
            </a:r>
            <a:r>
              <a:rPr lang="en-US" sz="1800" dirty="0">
                <a:solidFill>
                  <a:schemeClr val="dk1"/>
                </a:solidFill>
                <a:highlight>
                  <a:srgbClr val="FFFFFF"/>
                </a:highlight>
              </a:rPr>
              <a:t> (though we'll present a different workflow later</a:t>
            </a:r>
          </a:p>
          <a:p>
            <a:pPr marL="457200" lvl="0" indent="-323850" algn="l" rtl="0">
              <a:spcBef>
                <a:spcPts val="0"/>
              </a:spcBef>
              <a:spcAft>
                <a:spcPts val="0"/>
              </a:spcAft>
              <a:buClr>
                <a:schemeClr val="dk1"/>
              </a:buClr>
              <a:buSzPts val="1500"/>
              <a:buChar char="●"/>
            </a:pPr>
            <a:r>
              <a:rPr lang="en-US" sz="1800" dirty="0">
                <a:solidFill>
                  <a:schemeClr val="dk1"/>
                </a:solidFill>
                <a:highlight>
                  <a:srgbClr val="FFFFFF"/>
                </a:highlight>
              </a:rPr>
              <a:t>Your git repo then is a locally version-controlled system</a:t>
            </a:r>
            <a:endParaRPr lang="en-US" sz="1800" dirty="0"/>
          </a:p>
        </p:txBody>
      </p:sp>
    </p:spTree>
    <p:extLst>
      <p:ext uri="{BB962C8B-B14F-4D97-AF65-F5344CB8AC3E}">
        <p14:creationId xmlns:p14="http://schemas.microsoft.com/office/powerpoint/2010/main" val="392997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6C0B-5CD4-D094-0E63-A6E8BA106478}"/>
              </a:ext>
            </a:extLst>
          </p:cNvPr>
          <p:cNvSpPr>
            <a:spLocks noGrp="1"/>
          </p:cNvSpPr>
          <p:nvPr>
            <p:ph type="title"/>
          </p:nvPr>
        </p:nvSpPr>
        <p:spPr/>
        <p:txBody>
          <a:bodyPr>
            <a:noAutofit/>
          </a:bodyPr>
          <a:lstStyle/>
          <a:p>
            <a:r>
              <a:rPr lang="en" dirty="0">
                <a:highlight>
                  <a:srgbClr val="FFFFFF"/>
                </a:highlight>
                <a:latin typeface="Arial" panose="020B0604020202020204" pitchFamily="34" charset="0"/>
                <a:ea typeface="Impact"/>
                <a:cs typeface="Arial" panose="020B0604020202020204" pitchFamily="34" charset="0"/>
                <a:sym typeface="Impact"/>
              </a:rPr>
              <a:t>Locally</a:t>
            </a:r>
            <a:endParaRPr lang="en-US" dirty="0"/>
          </a:p>
        </p:txBody>
      </p:sp>
      <p:sp>
        <p:nvSpPr>
          <p:cNvPr id="3" name="Text Placeholder 2">
            <a:extLst>
              <a:ext uri="{FF2B5EF4-FFF2-40B4-BE49-F238E27FC236}">
                <a16:creationId xmlns:a16="http://schemas.microsoft.com/office/drawing/2014/main" id="{9087D37C-0B56-FB68-94CB-0E9795AB5C3B}"/>
              </a:ext>
            </a:extLst>
          </p:cNvPr>
          <p:cNvSpPr>
            <a:spLocks noGrp="1"/>
          </p:cNvSpPr>
          <p:nvPr>
            <p:ph type="body" idx="1"/>
          </p:nvPr>
        </p:nvSpPr>
        <p:spPr/>
        <p:txBody>
          <a:bodyPr>
            <a:normAutofit/>
          </a:bodyPr>
          <a:lstStyle/>
          <a:p>
            <a:pPr marL="457200" lvl="0" indent="-323850" algn="l" rtl="0">
              <a:spcBef>
                <a:spcPts val="0"/>
              </a:spcBef>
              <a:spcAft>
                <a:spcPts val="0"/>
              </a:spcAft>
              <a:buClr>
                <a:schemeClr val="dk1"/>
              </a:buClr>
              <a:buSzPts val="1500"/>
              <a:buChar char="●"/>
            </a:pPr>
            <a:r>
              <a:rPr lang="en-US" sz="2000" dirty="0">
                <a:solidFill>
                  <a:schemeClr val="dk1"/>
                </a:solidFill>
                <a:highlight>
                  <a:srgbClr val="FFFFFF"/>
                </a:highlight>
              </a:rPr>
              <a:t>Personally, I tend to initialize repos on </a:t>
            </a:r>
            <a:r>
              <a:rPr lang="en-US" sz="2000" dirty="0" err="1">
                <a:solidFill>
                  <a:schemeClr val="dk1"/>
                </a:solidFill>
                <a:highlight>
                  <a:srgbClr val="FFFFFF"/>
                </a:highlight>
              </a:rPr>
              <a:t>github</a:t>
            </a:r>
            <a:r>
              <a:rPr lang="en-US" sz="2000" dirty="0">
                <a:solidFill>
                  <a:schemeClr val="dk1"/>
                </a:solidFill>
                <a:highlight>
                  <a:srgbClr val="FFFFFF"/>
                </a:highlight>
              </a:rPr>
              <a:t>, then clone them locally</a:t>
            </a:r>
          </a:p>
          <a:p>
            <a:pPr marL="457200" lvl="0" indent="-323850" algn="l" rtl="0">
              <a:spcBef>
                <a:spcPts val="0"/>
              </a:spcBef>
              <a:spcAft>
                <a:spcPts val="0"/>
              </a:spcAft>
              <a:buClr>
                <a:schemeClr val="dk1"/>
              </a:buClr>
              <a:buSzPts val="1500"/>
              <a:buChar char="●"/>
            </a:pPr>
            <a:r>
              <a:rPr lang="en-US" sz="2000" dirty="0">
                <a:solidFill>
                  <a:schemeClr val="dk1"/>
                </a:solidFill>
                <a:highlight>
                  <a:srgbClr val="FFFFFF"/>
                </a:highlight>
              </a:rPr>
              <a:t>If you want to initialize the repo locally, it's as easy as this</a:t>
            </a:r>
          </a:p>
          <a:p>
            <a:pPr marL="0" lvl="0" indent="0" algn="l" rtl="0">
              <a:lnSpc>
                <a:spcPct val="100000"/>
              </a:lnSpc>
              <a:spcAft>
                <a:spcPts val="0"/>
              </a:spcAft>
              <a:buNone/>
            </a:pPr>
            <a:endParaRPr lang="en-US" sz="1200" dirty="0">
              <a:solidFill>
                <a:schemeClr val="dk1"/>
              </a:solidFill>
              <a:latin typeface="Courier New" panose="02070309020205020404" pitchFamily="49" charset="0"/>
              <a:cs typeface="Courier New" panose="02070309020205020404" pitchFamily="49" charset="0"/>
            </a:endParaRPr>
          </a:p>
          <a:p>
            <a:pPr marL="0" lvl="0" indent="0" algn="l" rtl="0">
              <a:lnSpc>
                <a:spcPct val="100000"/>
              </a:lnSpc>
              <a:spcAft>
                <a:spcPts val="0"/>
              </a:spcAft>
              <a:buNone/>
            </a:pPr>
            <a:endParaRPr lang="en-US" sz="1200" dirty="0">
              <a:solidFill>
                <a:schemeClr val="dk1"/>
              </a:solidFill>
              <a:latin typeface="Courier New" panose="02070309020205020404" pitchFamily="49" charset="0"/>
              <a:cs typeface="Courier New" panose="02070309020205020404" pitchFamily="49" charset="0"/>
            </a:endParaRPr>
          </a:p>
          <a:p>
            <a:pPr marL="0" lvl="0" indent="0" algn="l" rtl="0">
              <a:lnSpc>
                <a:spcPct val="100000"/>
              </a:lnSpc>
              <a:spcAft>
                <a:spcPts val="0"/>
              </a:spcAft>
              <a:buNone/>
            </a:pPr>
            <a:r>
              <a:rPr lang="en-US" sz="1200" dirty="0">
                <a:solidFill>
                  <a:schemeClr val="dk1"/>
                </a:solidFill>
                <a:latin typeface="Courier New" panose="02070309020205020404" pitchFamily="49" charset="0"/>
                <a:cs typeface="Courier New" panose="02070309020205020404" pitchFamily="49" charset="0"/>
              </a:rPr>
              <a:t>	cd PATH_TO_YOUR_DIRECTORY</a:t>
            </a:r>
          </a:p>
          <a:p>
            <a:pPr marL="0" lvl="0" indent="0" algn="l" rtl="0">
              <a:lnSpc>
                <a:spcPct val="100000"/>
              </a:lnSpc>
              <a:spcAft>
                <a:spcPts val="0"/>
              </a:spcAft>
              <a:buNone/>
            </a:pPr>
            <a:r>
              <a:rPr lang="en-US" sz="1200" dirty="0">
                <a:solidFill>
                  <a:schemeClr val="dk1"/>
                </a:solidFill>
                <a:latin typeface="Courier New" panose="02070309020205020404" pitchFamily="49" charset="0"/>
                <a:cs typeface="Courier New" panose="02070309020205020404" pitchFamily="49" charset="0"/>
              </a:rPr>
              <a:t>	git </a:t>
            </a:r>
            <a:r>
              <a:rPr lang="en-US" sz="1200" dirty="0" err="1">
                <a:solidFill>
                  <a:schemeClr val="dk1"/>
                </a:solidFill>
                <a:latin typeface="Courier New" panose="02070309020205020404" pitchFamily="49" charset="0"/>
                <a:cs typeface="Courier New" panose="02070309020205020404" pitchFamily="49" charset="0"/>
              </a:rPr>
              <a:t>init</a:t>
            </a:r>
            <a:endParaRPr lang="en-US" sz="1200" dirty="0">
              <a:solidFill>
                <a:schemeClr val="dk1"/>
              </a:solidFill>
              <a:latin typeface="Courier New" panose="02070309020205020404" pitchFamily="49" charset="0"/>
              <a:cs typeface="Courier New" panose="02070309020205020404" pitchFamily="49" charset="0"/>
            </a:endParaRPr>
          </a:p>
          <a:p>
            <a:pPr marL="457200" lvl="0" indent="-323850" algn="l" rtl="0">
              <a:spcBef>
                <a:spcPts val="1500"/>
              </a:spcBef>
              <a:spcAft>
                <a:spcPts val="0"/>
              </a:spcAft>
              <a:buClr>
                <a:schemeClr val="dk1"/>
              </a:buClr>
              <a:buSzPts val="1500"/>
              <a:buChar char="●"/>
            </a:pPr>
            <a:r>
              <a:rPr lang="en-US" sz="2000" dirty="0">
                <a:solidFill>
                  <a:schemeClr val="dk1"/>
                </a:solidFill>
                <a:highlight>
                  <a:srgbClr val="FFFFFF"/>
                </a:highlight>
              </a:rPr>
              <a:t>Or you can use the graphical utilities</a:t>
            </a:r>
          </a:p>
          <a:p>
            <a:pPr marL="0" lvl="0" indent="0" algn="l" rtl="0">
              <a:spcBef>
                <a:spcPts val="800"/>
              </a:spcBef>
              <a:spcAft>
                <a:spcPts val="1200"/>
              </a:spcAft>
              <a:buNone/>
            </a:pPr>
            <a:endParaRPr lang="en-US" sz="2000" dirty="0"/>
          </a:p>
          <a:p>
            <a:endParaRPr lang="en-US" sz="2000" dirty="0"/>
          </a:p>
        </p:txBody>
      </p:sp>
      <p:sp>
        <p:nvSpPr>
          <p:cNvPr id="4" name="Rectangle 3">
            <a:extLst>
              <a:ext uri="{FF2B5EF4-FFF2-40B4-BE49-F238E27FC236}">
                <a16:creationId xmlns:a16="http://schemas.microsoft.com/office/drawing/2014/main" id="{690655C5-12E5-1B29-1C70-F2CEF7A2E0DD}"/>
              </a:ext>
            </a:extLst>
          </p:cNvPr>
          <p:cNvSpPr/>
          <p:nvPr/>
        </p:nvSpPr>
        <p:spPr>
          <a:xfrm>
            <a:off x="1105231" y="2266122"/>
            <a:ext cx="2934032" cy="524786"/>
          </a:xfrm>
          <a:prstGeom prst="rect">
            <a:avLst/>
          </a:prstGeom>
          <a:noFill/>
          <a:ln>
            <a:solidFill>
              <a:schemeClr val="tx1"/>
            </a:solid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60468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C8C3B-D2A8-0271-7408-A3D6BF7545F0}"/>
              </a:ext>
            </a:extLst>
          </p:cNvPr>
          <p:cNvSpPr>
            <a:spLocks noGrp="1"/>
          </p:cNvSpPr>
          <p:nvPr>
            <p:ph type="title"/>
          </p:nvPr>
        </p:nvSpPr>
        <p:spPr/>
        <p:txBody>
          <a:bodyPr>
            <a:noAutofit/>
          </a:bodyPr>
          <a:lstStyle/>
          <a:p>
            <a:r>
              <a:rPr lang="en-US" dirty="0">
                <a:highlight>
                  <a:srgbClr val="FFFFFF"/>
                </a:highlight>
                <a:latin typeface="Arial" panose="020B0604020202020204" pitchFamily="34" charset="0"/>
                <a:ea typeface="Impact"/>
                <a:cs typeface="Arial" panose="020B0604020202020204" pitchFamily="34" charset="0"/>
                <a:sym typeface="Impact"/>
              </a:rPr>
              <a:t>Adding files</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B0D4DE0-41A1-F9E8-7AFC-DD0B2238837F}"/>
              </a:ext>
            </a:extLst>
          </p:cNvPr>
          <p:cNvSpPr>
            <a:spLocks noGrp="1"/>
          </p:cNvSpPr>
          <p:nvPr>
            <p:ph type="body" idx="1"/>
          </p:nvPr>
        </p:nvSpPr>
        <p:spPr/>
        <p:txBody>
          <a:bodyPr>
            <a:normAutofit/>
          </a:bodyPr>
          <a:lstStyle/>
          <a:p>
            <a:pPr marL="457200" marR="38100" lvl="0" indent="-323850" algn="l" rtl="0">
              <a:lnSpc>
                <a:spcPct val="120000"/>
              </a:lnSpc>
              <a:spcBef>
                <a:spcPts val="1500"/>
              </a:spcBef>
              <a:spcAft>
                <a:spcPts val="0"/>
              </a:spcAft>
              <a:buClr>
                <a:schemeClr val="dk1"/>
              </a:buClr>
              <a:buSzPts val="1500"/>
              <a:buChar char="●"/>
            </a:pPr>
            <a:r>
              <a:rPr lang="en-US" sz="2000" dirty="0">
                <a:solidFill>
                  <a:schemeClr val="dk1"/>
                </a:solidFill>
                <a:highlight>
                  <a:srgbClr val="FFFFFF"/>
                </a:highlight>
              </a:rPr>
              <a:t>You can add files with the command</a:t>
            </a:r>
          </a:p>
          <a:p>
            <a:pPr marL="0" marR="88900" lvl="0" indent="0" algn="l" rtl="0">
              <a:lnSpc>
                <a:spcPct val="120000"/>
              </a:lnSpc>
              <a:spcAft>
                <a:spcPts val="0"/>
              </a:spcAft>
              <a:buClr>
                <a:schemeClr val="dk1"/>
              </a:buClr>
              <a:buSzPts val="1500"/>
              <a:buFont typeface="Arial"/>
              <a:buNone/>
            </a:pPr>
            <a:r>
              <a:rPr lang="en-US" sz="1500" dirty="0">
                <a:solidFill>
                  <a:schemeClr val="dk1"/>
                </a:solidFill>
                <a:highlight>
                  <a:srgbClr val="FFFFFF"/>
                </a:highlight>
                <a:latin typeface="Courier New" panose="02070309020205020404" pitchFamily="49" charset="0"/>
                <a:cs typeface="Courier New" panose="02070309020205020404" pitchFamily="49" charset="0"/>
              </a:rPr>
              <a:t>	git add FILENAME</a:t>
            </a:r>
          </a:p>
          <a:p>
            <a:pPr marL="457200" lvl="0" indent="-323850" algn="l" rtl="0">
              <a:spcBef>
                <a:spcPts val="1500"/>
              </a:spcBef>
              <a:spcAft>
                <a:spcPts val="0"/>
              </a:spcAft>
              <a:buSzPts val="1500"/>
              <a:buChar char="●"/>
            </a:pPr>
            <a:r>
              <a:rPr lang="en-US" sz="2000" dirty="0">
                <a:solidFill>
                  <a:schemeClr val="dk1"/>
                </a:solidFill>
                <a:highlight>
                  <a:srgbClr val="FFFFFF"/>
                </a:highlight>
              </a:rPr>
              <a:t>The file </a:t>
            </a:r>
            <a:r>
              <a:rPr lang="en-US" sz="2000" dirty="0">
                <a:solidFill>
                  <a:srgbClr val="188038"/>
                </a:solidFill>
                <a:highlight>
                  <a:srgbClr val="FFFFFF"/>
                </a:highlight>
                <a:latin typeface="Roboto Mono"/>
                <a:ea typeface="Roboto Mono"/>
                <a:cs typeface="Arial" panose="020B0604020202020204" pitchFamily="34" charset="0"/>
                <a:sym typeface="Roboto Mono"/>
              </a:rPr>
              <a:t>FILENAME</a:t>
            </a:r>
            <a:r>
              <a:rPr lang="en-US" sz="2000" dirty="0">
                <a:solidFill>
                  <a:schemeClr val="dk1"/>
                </a:solidFill>
                <a:highlight>
                  <a:srgbClr val="FFFFFF"/>
                </a:highlight>
              </a:rPr>
              <a:t> is now staged to be part of the repository</a:t>
            </a:r>
          </a:p>
          <a:p>
            <a:pPr marL="457200" lvl="0" indent="-323850" algn="l" rtl="0">
              <a:spcBef>
                <a:spcPts val="0"/>
              </a:spcBef>
              <a:spcAft>
                <a:spcPts val="0"/>
              </a:spcAft>
              <a:buClr>
                <a:schemeClr val="dk1"/>
              </a:buClr>
              <a:buSzPts val="1500"/>
              <a:buChar char="●"/>
            </a:pPr>
            <a:r>
              <a:rPr lang="en-US" sz="2000" dirty="0">
                <a:solidFill>
                  <a:schemeClr val="dk1"/>
                </a:solidFill>
                <a:highlight>
                  <a:srgbClr val="FFFFFF"/>
                </a:highlight>
              </a:rPr>
              <a:t>Files that you haven't added won't be tracked</a:t>
            </a:r>
          </a:p>
          <a:p>
            <a:pPr marL="457200" lvl="0" indent="-323850" algn="l" rtl="0">
              <a:spcBef>
                <a:spcPts val="0"/>
              </a:spcBef>
              <a:spcAft>
                <a:spcPts val="0"/>
              </a:spcAft>
              <a:buClr>
                <a:schemeClr val="dk1"/>
              </a:buClr>
              <a:buSzPts val="1500"/>
              <a:buChar char="●"/>
            </a:pPr>
            <a:r>
              <a:rPr lang="en-US" sz="2000" dirty="0">
                <a:solidFill>
                  <a:schemeClr val="dk1"/>
                </a:solidFill>
                <a:highlight>
                  <a:srgbClr val="FFFFFF"/>
                </a:highlight>
              </a:rPr>
              <a:t>You only need to add the file once</a:t>
            </a:r>
            <a:endParaRPr lang="en-US" sz="2000" dirty="0"/>
          </a:p>
          <a:p>
            <a:endParaRPr lang="en-US" sz="2000" dirty="0"/>
          </a:p>
        </p:txBody>
      </p:sp>
    </p:spTree>
    <p:extLst>
      <p:ext uri="{BB962C8B-B14F-4D97-AF65-F5344CB8AC3E}">
        <p14:creationId xmlns:p14="http://schemas.microsoft.com/office/powerpoint/2010/main" val="94435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F3879-DD84-FA2D-0A64-EF05B20AAE40}"/>
              </a:ext>
            </a:extLst>
          </p:cNvPr>
          <p:cNvSpPr>
            <a:spLocks noGrp="1"/>
          </p:cNvSpPr>
          <p:nvPr>
            <p:ph type="title"/>
          </p:nvPr>
        </p:nvSpPr>
        <p:spPr/>
        <p:txBody>
          <a:bodyPr>
            <a:noAutofit/>
          </a:bodyPr>
          <a:lstStyle/>
          <a:p>
            <a:r>
              <a:rPr lang="en" dirty="0">
                <a:highlight>
                  <a:srgbClr val="FFFFFF"/>
                </a:highlight>
                <a:latin typeface="Arial" panose="020B0604020202020204" pitchFamily="34" charset="0"/>
                <a:ea typeface="Impact"/>
                <a:cs typeface="Arial" panose="020B0604020202020204" pitchFamily="34" charset="0"/>
                <a:sym typeface="Impact"/>
              </a:rPr>
              <a:t>Checking status</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4151805B-4D8E-1AB9-DF80-DFBDE0B8E3A7}"/>
              </a:ext>
            </a:extLst>
          </p:cNvPr>
          <p:cNvSpPr>
            <a:spLocks noGrp="1"/>
          </p:cNvSpPr>
          <p:nvPr>
            <p:ph type="body" idx="1"/>
          </p:nvPr>
        </p:nvSpPr>
        <p:spPr/>
        <p:txBody>
          <a:bodyPr>
            <a:normAutofit/>
          </a:bodyPr>
          <a:lstStyle/>
          <a:p>
            <a:pPr marL="457200" marR="38100" lvl="0" indent="-323850" algn="l" rtl="0">
              <a:lnSpc>
                <a:spcPct val="120000"/>
              </a:lnSpc>
              <a:spcBef>
                <a:spcPts val="1500"/>
              </a:spcBef>
              <a:spcAft>
                <a:spcPts val="0"/>
              </a:spcAft>
              <a:buClr>
                <a:schemeClr val="dk1"/>
              </a:buClr>
              <a:buSzPts val="1500"/>
              <a:buChar char="●"/>
            </a:pPr>
            <a:r>
              <a:rPr lang="en-US" sz="2000" dirty="0">
                <a:solidFill>
                  <a:schemeClr val="dk1"/>
                </a:solidFill>
                <a:highlight>
                  <a:srgbClr val="FFFFFF"/>
                </a:highlight>
              </a:rPr>
              <a:t>One of the most useful git commands is</a:t>
            </a:r>
          </a:p>
          <a:p>
            <a:pPr marL="0" marR="88900" lvl="0" indent="0" algn="l" rtl="0">
              <a:lnSpc>
                <a:spcPct val="120000"/>
              </a:lnSpc>
              <a:spcAft>
                <a:spcPts val="0"/>
              </a:spcAft>
              <a:buClr>
                <a:schemeClr val="dk1"/>
              </a:buClr>
              <a:buSzPts val="1500"/>
              <a:buFont typeface="Arial"/>
              <a:buNone/>
            </a:pPr>
            <a:r>
              <a:rPr lang="en-US" sz="1500" dirty="0">
                <a:solidFill>
                  <a:schemeClr val="dk1"/>
                </a:solidFill>
                <a:highlight>
                  <a:srgbClr val="FFFFFF"/>
                </a:highlight>
                <a:latin typeface="Courier New" panose="02070309020205020404" pitchFamily="49" charset="0"/>
                <a:cs typeface="Courier New" panose="02070309020205020404" pitchFamily="49" charset="0"/>
              </a:rPr>
              <a:t>	git status</a:t>
            </a:r>
          </a:p>
          <a:p>
            <a:pPr marL="457200" lvl="0" indent="-323850" algn="l" rtl="0">
              <a:spcBef>
                <a:spcPts val="1500"/>
              </a:spcBef>
              <a:spcAft>
                <a:spcPts val="0"/>
              </a:spcAft>
              <a:buClr>
                <a:schemeClr val="dk1"/>
              </a:buClr>
              <a:buSzPts val="1500"/>
              <a:buChar char="●"/>
            </a:pPr>
            <a:r>
              <a:rPr lang="en-US" sz="2000" dirty="0">
                <a:solidFill>
                  <a:schemeClr val="dk1"/>
                </a:solidFill>
                <a:highlight>
                  <a:srgbClr val="FFFFFF"/>
                </a:highlight>
              </a:rPr>
              <a:t>This gives the status of which files are being tracked, which are not and which have changes</a:t>
            </a:r>
            <a:endParaRPr lang="en-US" sz="2000" dirty="0"/>
          </a:p>
          <a:p>
            <a:endParaRPr lang="en-US" sz="2000" dirty="0"/>
          </a:p>
        </p:txBody>
      </p:sp>
    </p:spTree>
    <p:extLst>
      <p:ext uri="{BB962C8B-B14F-4D97-AF65-F5344CB8AC3E}">
        <p14:creationId xmlns:p14="http://schemas.microsoft.com/office/powerpoint/2010/main" val="2691603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19FA-A302-9070-3822-87E8AF11AE1B}"/>
              </a:ext>
            </a:extLst>
          </p:cNvPr>
          <p:cNvSpPr>
            <a:spLocks noGrp="1"/>
          </p:cNvSpPr>
          <p:nvPr>
            <p:ph type="title"/>
          </p:nvPr>
        </p:nvSpPr>
        <p:spPr/>
        <p:txBody>
          <a:bodyPr>
            <a:noAutofit/>
          </a:bodyPr>
          <a:lstStyle/>
          <a:p>
            <a:r>
              <a:rPr lang="en" dirty="0">
                <a:highlight>
                  <a:srgbClr val="FFFFFF"/>
                </a:highlight>
                <a:latin typeface="Arial" panose="020B0604020202020204" pitchFamily="34" charset="0"/>
                <a:ea typeface="Impact"/>
                <a:cs typeface="Arial" panose="020B0604020202020204" pitchFamily="34" charset="0"/>
                <a:sym typeface="Impact"/>
              </a:rPr>
              <a:t>Committing changes</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95053D5A-E3F7-ACF4-A05B-29106AE65A22}"/>
              </a:ext>
            </a:extLst>
          </p:cNvPr>
          <p:cNvSpPr>
            <a:spLocks noGrp="1"/>
          </p:cNvSpPr>
          <p:nvPr>
            <p:ph type="body" idx="1"/>
          </p:nvPr>
        </p:nvSpPr>
        <p:spPr/>
        <p:txBody>
          <a:bodyPr>
            <a:noAutofit/>
          </a:bodyPr>
          <a:lstStyle/>
          <a:p>
            <a:pPr marL="457200" marR="190500" lvl="0" indent="-333375" algn="l" rtl="0">
              <a:spcBef>
                <a:spcPts val="0"/>
              </a:spcBef>
              <a:spcAft>
                <a:spcPts val="0"/>
              </a:spcAft>
              <a:buClr>
                <a:schemeClr val="dk1"/>
              </a:buClr>
              <a:buSzPct val="100000"/>
              <a:buChar char="●"/>
            </a:pPr>
            <a:r>
              <a:rPr lang="en-US" dirty="0">
                <a:solidFill>
                  <a:schemeClr val="dk1"/>
                </a:solidFill>
                <a:highlight>
                  <a:srgbClr val="FFFFFF"/>
                </a:highlight>
              </a:rPr>
              <a:t>You must commit your changes to the repository to have them represented</a:t>
            </a:r>
          </a:p>
          <a:p>
            <a:pPr marL="457200" marR="190500" lvl="0" indent="-333375" algn="l" rtl="0">
              <a:spcBef>
                <a:spcPts val="0"/>
              </a:spcBef>
              <a:spcAft>
                <a:spcPts val="0"/>
              </a:spcAft>
              <a:buClr>
                <a:schemeClr val="dk1"/>
              </a:buClr>
              <a:buSzPct val="100000"/>
              <a:buChar char="●"/>
            </a:pPr>
            <a:r>
              <a:rPr lang="en-US" dirty="0">
                <a:solidFill>
                  <a:schemeClr val="dk1"/>
                </a:solidFill>
                <a:highlight>
                  <a:srgbClr val="FFFFFF"/>
                </a:highlight>
              </a:rPr>
              <a:t>Committing changes is a local operation, subsequently, we'll show you how to coordinate with a remote repository</a:t>
            </a:r>
          </a:p>
          <a:p>
            <a:pPr marL="457200" marR="190500" lvl="0" indent="-333375" algn="l" rtl="0">
              <a:spcBef>
                <a:spcPts val="0"/>
              </a:spcBef>
              <a:spcAft>
                <a:spcPts val="0"/>
              </a:spcAft>
              <a:buClr>
                <a:schemeClr val="dk1"/>
              </a:buClr>
              <a:buSzPct val="100000"/>
              <a:buChar char="●"/>
            </a:pPr>
            <a:r>
              <a:rPr lang="en-US" dirty="0">
                <a:solidFill>
                  <a:schemeClr val="dk1"/>
                </a:solidFill>
                <a:highlight>
                  <a:srgbClr val="FFFFFF"/>
                </a:highlight>
              </a:rPr>
              <a:t>Here's the command I use to commit most often</a:t>
            </a:r>
          </a:p>
          <a:p>
            <a:pPr marL="1952625" marR="190500" lvl="4" indent="0" algn="l" rtl="0">
              <a:spcBef>
                <a:spcPts val="0"/>
              </a:spcBef>
              <a:spcAft>
                <a:spcPts val="0"/>
              </a:spcAft>
              <a:buClr>
                <a:schemeClr val="dk1"/>
              </a:buClr>
              <a:buSzPct val="181818"/>
              <a:buNone/>
            </a:pPr>
            <a:r>
              <a:rPr lang="en-US" dirty="0">
                <a:solidFill>
                  <a:schemeClr val="dk1"/>
                </a:solidFill>
                <a:highlight>
                  <a:srgbClr val="FFFFFF"/>
                </a:highlight>
                <a:latin typeface="Courier New" panose="02070309020205020404" pitchFamily="49" charset="0"/>
                <a:cs typeface="Courier New" panose="02070309020205020404" pitchFamily="49" charset="0"/>
              </a:rPr>
              <a:t>git commit -a -m "COMMIT MESSAGE"</a:t>
            </a:r>
          </a:p>
          <a:p>
            <a:pPr marL="457200" marR="190500" lvl="0" indent="-333375" algn="l" rtl="0">
              <a:spcBef>
                <a:spcPts val="0"/>
              </a:spcBef>
              <a:spcAft>
                <a:spcPts val="0"/>
              </a:spcAft>
              <a:buClr>
                <a:schemeClr val="dk1"/>
              </a:buClr>
              <a:buSzPct val="100000"/>
              <a:buChar char="●"/>
            </a:pPr>
            <a:r>
              <a:rPr lang="en-US" dirty="0">
                <a:solidFill>
                  <a:schemeClr val="dk1"/>
                </a:solidFill>
                <a:highlight>
                  <a:srgbClr val="FFFFFF"/>
                </a:highlight>
              </a:rPr>
              <a:t>Here the flag </a:t>
            </a:r>
            <a:r>
              <a:rPr lang="en-US" dirty="0">
                <a:solidFill>
                  <a:srgbClr val="188038"/>
                </a:solidFill>
                <a:highlight>
                  <a:srgbClr val="FFFFFF"/>
                </a:highlight>
                <a:latin typeface="Roboto Mono"/>
                <a:ea typeface="Roboto Mono"/>
                <a:cs typeface="Roboto Mono"/>
                <a:sym typeface="Roboto Mono"/>
              </a:rPr>
              <a:t>-a</a:t>
            </a:r>
            <a:r>
              <a:rPr lang="en-US" dirty="0">
                <a:solidFill>
                  <a:schemeClr val="dk1"/>
                </a:solidFill>
                <a:highlight>
                  <a:srgbClr val="FFFFFF"/>
                </a:highlight>
              </a:rPr>
              <a:t> means commit all files staged for commits. You can also commit individual files or a collection of specific files</a:t>
            </a:r>
          </a:p>
          <a:p>
            <a:pPr marL="457200" marR="190500" lvl="0" indent="-333375" algn="l" rtl="0">
              <a:spcBef>
                <a:spcPts val="0"/>
              </a:spcBef>
              <a:spcAft>
                <a:spcPts val="0"/>
              </a:spcAft>
              <a:buClr>
                <a:schemeClr val="dk1"/>
              </a:buClr>
              <a:buSzPct val="100000"/>
              <a:buChar char="●"/>
            </a:pPr>
            <a:r>
              <a:rPr lang="en-US" dirty="0">
                <a:solidFill>
                  <a:schemeClr val="dk1"/>
                </a:solidFill>
                <a:highlight>
                  <a:srgbClr val="FFFFFF"/>
                </a:highlight>
              </a:rPr>
              <a:t>The </a:t>
            </a:r>
            <a:r>
              <a:rPr lang="en-US" dirty="0">
                <a:solidFill>
                  <a:srgbClr val="188038"/>
                </a:solidFill>
                <a:highlight>
                  <a:srgbClr val="FFFFFF"/>
                </a:highlight>
                <a:latin typeface="Roboto Mono"/>
                <a:ea typeface="Roboto Mono"/>
                <a:cs typeface="Roboto Mono"/>
                <a:sym typeface="Roboto Mono"/>
              </a:rPr>
              <a:t>-m "COMMIT MESSAGE"</a:t>
            </a:r>
            <a:r>
              <a:rPr lang="en-US" dirty="0">
                <a:solidFill>
                  <a:schemeClr val="dk1"/>
                </a:solidFill>
                <a:highlight>
                  <a:srgbClr val="FFFFFF"/>
                </a:highlight>
              </a:rPr>
              <a:t> is the message associated with your commit. Make your commit messages more informative. If you don't add </a:t>
            </a:r>
            <a:r>
              <a:rPr lang="en-US" dirty="0">
                <a:solidFill>
                  <a:srgbClr val="188038"/>
                </a:solidFill>
                <a:highlight>
                  <a:srgbClr val="FFFFFF"/>
                </a:highlight>
                <a:latin typeface="Roboto Mono"/>
                <a:ea typeface="Roboto Mono"/>
                <a:cs typeface="Roboto Mono"/>
                <a:sym typeface="Roboto Mono"/>
              </a:rPr>
              <a:t>-m</a:t>
            </a:r>
            <a:r>
              <a:rPr lang="en-US" dirty="0">
                <a:solidFill>
                  <a:schemeClr val="dk1"/>
                </a:solidFill>
                <a:highlight>
                  <a:srgbClr val="FFFFFF"/>
                </a:highlight>
              </a:rPr>
              <a:t> </a:t>
            </a:r>
            <a:r>
              <a:rPr lang="en-US" dirty="0" err="1">
                <a:solidFill>
                  <a:schemeClr val="dk1"/>
                </a:solidFill>
                <a:highlight>
                  <a:srgbClr val="FFFFFF"/>
                </a:highlight>
              </a:rPr>
              <a:t>github</a:t>
            </a:r>
            <a:r>
              <a:rPr lang="en-US" dirty="0">
                <a:solidFill>
                  <a:schemeClr val="dk1"/>
                </a:solidFill>
                <a:highlight>
                  <a:srgbClr val="FFFFFF"/>
                </a:highlight>
              </a:rPr>
              <a:t> will bring up an editor for you to enter your commit message</a:t>
            </a:r>
          </a:p>
        </p:txBody>
      </p:sp>
    </p:spTree>
    <p:extLst>
      <p:ext uri="{BB962C8B-B14F-4D97-AF65-F5344CB8AC3E}">
        <p14:creationId xmlns:p14="http://schemas.microsoft.com/office/powerpoint/2010/main" val="413903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5E02-82E2-DE34-758E-BA6952682D9A}"/>
              </a:ext>
            </a:extLst>
          </p:cNvPr>
          <p:cNvSpPr>
            <a:spLocks noGrp="1"/>
          </p:cNvSpPr>
          <p:nvPr>
            <p:ph type="title"/>
          </p:nvPr>
        </p:nvSpPr>
        <p:spPr/>
        <p:txBody>
          <a:bodyPr>
            <a:noAutofit/>
          </a:bodyPr>
          <a:lstStyle/>
          <a:p>
            <a:r>
              <a:rPr lang="en" dirty="0">
                <a:highlight>
                  <a:srgbClr val="FFFFFF"/>
                </a:highlight>
                <a:latin typeface="Arial" panose="020B0604020202020204" pitchFamily="34" charset="0"/>
                <a:ea typeface="Impact"/>
                <a:cs typeface="Arial" panose="020B0604020202020204" pitchFamily="34" charset="0"/>
                <a:sym typeface="Impact"/>
              </a:rPr>
              <a:t>Remote repositories</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23C2B1EA-CE66-572F-A123-525C8EB5355F}"/>
              </a:ext>
            </a:extLst>
          </p:cNvPr>
          <p:cNvSpPr>
            <a:spLocks noGrp="1"/>
          </p:cNvSpPr>
          <p:nvPr>
            <p:ph type="body" idx="1"/>
          </p:nvPr>
        </p:nvSpPr>
        <p:spPr/>
        <p:txBody>
          <a:bodyPr>
            <a:normAutofit/>
          </a:bodyPr>
          <a:lstStyle/>
          <a:p>
            <a:pPr marL="457200" lvl="0" indent="-323850" algn="l" rtl="0">
              <a:spcBef>
                <a:spcPts val="0"/>
              </a:spcBef>
              <a:spcAft>
                <a:spcPts val="0"/>
              </a:spcAft>
              <a:buClr>
                <a:schemeClr val="dk1"/>
              </a:buClr>
              <a:buSzPts val="1500"/>
              <a:buChar char="●"/>
            </a:pPr>
            <a:r>
              <a:rPr lang="en-US" sz="2000" dirty="0">
                <a:solidFill>
                  <a:schemeClr val="dk1"/>
                </a:solidFill>
                <a:highlight>
                  <a:srgbClr val="FFFFFF"/>
                </a:highlight>
              </a:rPr>
              <a:t>Git becomes much more useful when it's coordinated with a remote repository</a:t>
            </a:r>
          </a:p>
          <a:p>
            <a:pPr marL="457200" lvl="0" indent="-323850" algn="l" rtl="0">
              <a:spcBef>
                <a:spcPts val="0"/>
              </a:spcBef>
              <a:spcAft>
                <a:spcPts val="0"/>
              </a:spcAft>
              <a:buClr>
                <a:schemeClr val="dk1"/>
              </a:buClr>
              <a:buSzPts val="1500"/>
              <a:buChar char="●"/>
            </a:pPr>
            <a:r>
              <a:rPr lang="en-US" sz="2000" dirty="0" err="1">
                <a:solidFill>
                  <a:schemeClr val="dk1"/>
                </a:solidFill>
                <a:highlight>
                  <a:srgbClr val="FFFFFF"/>
                </a:highlight>
              </a:rPr>
              <a:t>Github</a:t>
            </a:r>
            <a:r>
              <a:rPr lang="en-US" sz="2000" dirty="0">
                <a:solidFill>
                  <a:schemeClr val="dk1"/>
                </a:solidFill>
                <a:highlight>
                  <a:srgbClr val="FFFFFF"/>
                </a:highlight>
              </a:rPr>
              <a:t> is a server for hosting remote git repositories, there are several others, bitbucket is an example</a:t>
            </a:r>
          </a:p>
          <a:p>
            <a:pPr marL="457200" lvl="0" indent="-323850" algn="l" rtl="0">
              <a:spcBef>
                <a:spcPts val="0"/>
              </a:spcBef>
              <a:spcAft>
                <a:spcPts val="0"/>
              </a:spcAft>
              <a:buClr>
                <a:schemeClr val="dk1"/>
              </a:buClr>
              <a:buSzPts val="1500"/>
              <a:buChar char="●"/>
            </a:pPr>
            <a:r>
              <a:rPr lang="en-US" sz="2000" dirty="0" err="1">
                <a:solidFill>
                  <a:schemeClr val="dk1"/>
                </a:solidFill>
                <a:highlight>
                  <a:srgbClr val="FFFFFF"/>
                </a:highlight>
              </a:rPr>
              <a:t>Github</a:t>
            </a:r>
            <a:r>
              <a:rPr lang="en-US" sz="2000" dirty="0">
                <a:solidFill>
                  <a:schemeClr val="dk1"/>
                </a:solidFill>
                <a:highlight>
                  <a:srgbClr val="FFFFFF"/>
                </a:highlight>
              </a:rPr>
              <a:t> also includes a great deal of functionality for working with the remote repository through the website</a:t>
            </a:r>
          </a:p>
          <a:p>
            <a:pPr marL="457200" lvl="0" indent="-323850" algn="l" rtl="0">
              <a:spcBef>
                <a:spcPts val="0"/>
              </a:spcBef>
              <a:spcAft>
                <a:spcPts val="0"/>
              </a:spcAft>
              <a:buClr>
                <a:schemeClr val="dk1"/>
              </a:buClr>
              <a:buSzPts val="1500"/>
              <a:buChar char="●"/>
            </a:pPr>
            <a:r>
              <a:rPr lang="en-US" sz="2000" dirty="0">
                <a:solidFill>
                  <a:schemeClr val="dk1"/>
                </a:solidFill>
                <a:highlight>
                  <a:srgbClr val="FFFFFF"/>
                </a:highlight>
              </a:rPr>
              <a:t>There's many git and </a:t>
            </a:r>
            <a:r>
              <a:rPr lang="en-US" sz="2000" dirty="0" err="1">
                <a:solidFill>
                  <a:schemeClr val="dk1"/>
                </a:solidFill>
                <a:highlight>
                  <a:srgbClr val="FFFFFF"/>
                </a:highlight>
              </a:rPr>
              <a:t>github</a:t>
            </a:r>
            <a:r>
              <a:rPr lang="en-US" sz="2000" dirty="0">
                <a:solidFill>
                  <a:schemeClr val="dk1"/>
                </a:solidFill>
                <a:highlight>
                  <a:srgbClr val="FFFFFF"/>
                </a:highlight>
              </a:rPr>
              <a:t> </a:t>
            </a:r>
            <a:r>
              <a:rPr lang="en-US" sz="2000" dirty="0" err="1">
                <a:solidFill>
                  <a:schemeClr val="dk1"/>
                </a:solidFill>
                <a:highlight>
                  <a:srgbClr val="FFFFFF"/>
                </a:highlight>
              </a:rPr>
              <a:t>guis</a:t>
            </a:r>
            <a:r>
              <a:rPr lang="en-US" sz="2000" dirty="0">
                <a:solidFill>
                  <a:schemeClr val="dk1"/>
                </a:solidFill>
                <a:highlight>
                  <a:srgbClr val="FFFFFF"/>
                </a:highlight>
              </a:rPr>
              <a:t> that you could use if you want. I always liked to </a:t>
            </a:r>
            <a:r>
              <a:rPr lang="en-US" sz="2000" dirty="0" err="1">
                <a:solidFill>
                  <a:schemeClr val="dk1"/>
                </a:solidFill>
                <a:highlight>
                  <a:srgbClr val="FFFFFF"/>
                </a:highlight>
              </a:rPr>
              <a:t>github</a:t>
            </a:r>
            <a:r>
              <a:rPr lang="en-US" sz="2000" dirty="0">
                <a:solidFill>
                  <a:schemeClr val="dk1"/>
                </a:solidFill>
                <a:highlight>
                  <a:srgbClr val="FFFFFF"/>
                </a:highlight>
              </a:rPr>
              <a:t> one and </a:t>
            </a:r>
            <a:r>
              <a:rPr lang="en-US" sz="2000" dirty="0" err="1">
                <a:solidFill>
                  <a:schemeClr val="dk1"/>
                </a:solidFill>
                <a:highlight>
                  <a:srgbClr val="FFFFFF"/>
                </a:highlight>
              </a:rPr>
              <a:t>magit</a:t>
            </a:r>
            <a:r>
              <a:rPr lang="en-US" sz="2000" dirty="0">
                <a:solidFill>
                  <a:schemeClr val="dk1"/>
                </a:solidFill>
                <a:highlight>
                  <a:srgbClr val="FFFFFF"/>
                </a:highlight>
              </a:rPr>
              <a:t> in emacs</a:t>
            </a:r>
            <a:endParaRPr lang="en-US" sz="2000" dirty="0"/>
          </a:p>
        </p:txBody>
      </p:sp>
    </p:spTree>
    <p:extLst>
      <p:ext uri="{BB962C8B-B14F-4D97-AF65-F5344CB8AC3E}">
        <p14:creationId xmlns:p14="http://schemas.microsoft.com/office/powerpoint/2010/main" val="209690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4930-28FE-8AFE-EEE0-FDE86F1E688D}"/>
              </a:ext>
            </a:extLst>
          </p:cNvPr>
          <p:cNvSpPr>
            <a:spLocks noGrp="1"/>
          </p:cNvSpPr>
          <p:nvPr>
            <p:ph type="title"/>
          </p:nvPr>
        </p:nvSpPr>
        <p:spPr/>
        <p:txBody>
          <a:bodyPr>
            <a:noAutofit/>
          </a:bodyPr>
          <a:lstStyle/>
          <a:p>
            <a:r>
              <a:rPr lang="en" dirty="0">
                <a:highlight>
                  <a:srgbClr val="FFFFFF"/>
                </a:highlight>
                <a:latin typeface="Arial" panose="020B0604020202020204" pitchFamily="34" charset="0"/>
                <a:ea typeface="Impact"/>
                <a:cs typeface="Arial" panose="020B0604020202020204" pitchFamily="34" charset="0"/>
                <a:sym typeface="Impact"/>
              </a:rPr>
              <a:t>Connecting your remote and local repos</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FF1D862F-52CB-3BFD-EE39-7CABE4623A32}"/>
              </a:ext>
            </a:extLst>
          </p:cNvPr>
          <p:cNvSpPr>
            <a:spLocks noGrp="1"/>
          </p:cNvSpPr>
          <p:nvPr>
            <p:ph type="body" idx="1"/>
          </p:nvPr>
        </p:nvSpPr>
        <p:spPr/>
        <p:txBody>
          <a:bodyPr>
            <a:noAutofit/>
          </a:bodyPr>
          <a:lstStyle/>
          <a:p>
            <a:pPr marL="457200" lvl="0" indent="-323850" algn="l" rtl="0">
              <a:spcBef>
                <a:spcPts val="0"/>
              </a:spcBef>
              <a:spcAft>
                <a:spcPts val="0"/>
              </a:spcAft>
              <a:buClr>
                <a:schemeClr val="dk1"/>
              </a:buClr>
              <a:buSzPts val="1500"/>
              <a:buChar char="●"/>
            </a:pPr>
            <a:r>
              <a:rPr lang="en-US" dirty="0">
                <a:solidFill>
                  <a:schemeClr val="dk1"/>
                </a:solidFill>
                <a:highlight>
                  <a:srgbClr val="FFFFFF"/>
                </a:highlight>
              </a:rPr>
              <a:t>You need to connect your local repo to the remote repo</a:t>
            </a:r>
          </a:p>
          <a:p>
            <a:pPr marL="457200" lvl="0" indent="-323850" algn="l" rtl="0">
              <a:spcBef>
                <a:spcPts val="0"/>
              </a:spcBef>
              <a:spcAft>
                <a:spcPts val="0"/>
              </a:spcAft>
              <a:buClr>
                <a:schemeClr val="dk1"/>
              </a:buClr>
              <a:buSzPts val="1500"/>
              <a:buChar char="●"/>
            </a:pPr>
            <a:r>
              <a:rPr lang="en-US" dirty="0">
                <a:solidFill>
                  <a:schemeClr val="dk1"/>
                </a:solidFill>
                <a:highlight>
                  <a:srgbClr val="FFFFFF"/>
                </a:highlight>
              </a:rPr>
              <a:t>First create a version of the repo on </a:t>
            </a:r>
            <a:r>
              <a:rPr lang="en-US" dirty="0" err="1">
                <a:solidFill>
                  <a:schemeClr val="dk1"/>
                </a:solidFill>
                <a:highlight>
                  <a:srgbClr val="FFFFFF"/>
                </a:highlight>
              </a:rPr>
              <a:t>github</a:t>
            </a:r>
            <a:r>
              <a:rPr lang="en-US" dirty="0">
                <a:solidFill>
                  <a:schemeClr val="dk1"/>
                </a:solidFill>
                <a:highlight>
                  <a:srgbClr val="FFFFFF"/>
                </a:highlight>
              </a:rPr>
              <a:t> (actually then it gives you instructions)</a:t>
            </a:r>
          </a:p>
          <a:p>
            <a:pPr marL="457200" lvl="0" indent="-323850" algn="l" rtl="0">
              <a:spcBef>
                <a:spcPts val="0"/>
              </a:spcBef>
              <a:spcAft>
                <a:spcPts val="0"/>
              </a:spcAft>
              <a:buClr>
                <a:schemeClr val="dk1"/>
              </a:buClr>
              <a:buSzPts val="1500"/>
              <a:buChar char="●"/>
            </a:pPr>
            <a:r>
              <a:rPr lang="en-US" dirty="0">
                <a:solidFill>
                  <a:schemeClr val="dk1"/>
                </a:solidFill>
                <a:highlight>
                  <a:srgbClr val="FFFFFF"/>
                </a:highlight>
              </a:rPr>
              <a:t>Then you can either</a:t>
            </a:r>
          </a:p>
          <a:p>
            <a:pPr marL="914400" lvl="1" indent="-323850" algn="l" rtl="0">
              <a:spcBef>
                <a:spcPts val="0"/>
              </a:spcBef>
              <a:spcAft>
                <a:spcPts val="0"/>
              </a:spcAft>
              <a:buSzPts val="1500"/>
              <a:buChar char="○"/>
            </a:pPr>
            <a:r>
              <a:rPr lang="en-US" sz="1800" i="1" dirty="0">
                <a:solidFill>
                  <a:schemeClr val="dk1"/>
                </a:solidFill>
                <a:highlight>
                  <a:srgbClr val="FFFFFF"/>
                </a:highlight>
              </a:rPr>
              <a:t>Clone</a:t>
            </a:r>
            <a:r>
              <a:rPr lang="en-US" sz="1800" dirty="0">
                <a:solidFill>
                  <a:schemeClr val="dk1"/>
                </a:solidFill>
                <a:highlight>
                  <a:srgbClr val="FFFFFF"/>
                </a:highlight>
              </a:rPr>
              <a:t> the repo from the server </a:t>
            </a:r>
            <a:r>
              <a:rPr lang="en-US" sz="1800" dirty="0">
                <a:solidFill>
                  <a:srgbClr val="188038"/>
                </a:solidFill>
                <a:highlight>
                  <a:srgbClr val="FFFFFF"/>
                </a:highlight>
                <a:latin typeface="Roboto Mono"/>
                <a:ea typeface="Roboto Mono"/>
                <a:cs typeface="Roboto Mono"/>
                <a:sym typeface="Roboto Mono"/>
              </a:rPr>
              <a:t>git clone REMOTE SERVER</a:t>
            </a:r>
          </a:p>
          <a:p>
            <a:pPr marL="914400" marR="38100" lvl="1" indent="-323850" algn="l" rtl="0">
              <a:lnSpc>
                <a:spcPct val="120000"/>
              </a:lnSpc>
              <a:spcBef>
                <a:spcPts val="0"/>
              </a:spcBef>
              <a:spcAft>
                <a:spcPts val="0"/>
              </a:spcAft>
              <a:buClr>
                <a:schemeClr val="dk1"/>
              </a:buClr>
              <a:buSzPts val="1500"/>
              <a:buChar char="○"/>
            </a:pPr>
            <a:r>
              <a:rPr lang="en-US" sz="1800" dirty="0">
                <a:solidFill>
                  <a:schemeClr val="dk1"/>
                </a:solidFill>
                <a:highlight>
                  <a:srgbClr val="FFFFFF"/>
                </a:highlight>
              </a:rPr>
              <a:t>Connect the server to your local repository</a:t>
            </a:r>
          </a:p>
          <a:p>
            <a:pPr marL="631825" marR="88900" lvl="1" indent="0" algn="l" rtl="0">
              <a:lnSpc>
                <a:spcPct val="120000"/>
              </a:lnSpc>
              <a:spcBef>
                <a:spcPts val="0"/>
              </a:spcBef>
              <a:spcAft>
                <a:spcPts val="0"/>
              </a:spcAft>
              <a:buClr>
                <a:schemeClr val="dk1"/>
              </a:buClr>
              <a:buSzPts val="850"/>
              <a:buNone/>
            </a:pPr>
            <a:r>
              <a:rPr lang="en-US" dirty="0">
                <a:solidFill>
                  <a:schemeClr val="dk1"/>
                </a:solidFill>
                <a:highlight>
                  <a:srgbClr val="FFFFFF"/>
                </a:highlight>
                <a:latin typeface="Courier New" panose="02070309020205020404" pitchFamily="49" charset="0"/>
                <a:cs typeface="Courier New" panose="02070309020205020404" pitchFamily="49" charset="0"/>
              </a:rPr>
              <a:t>git remote add origin </a:t>
            </a:r>
            <a:r>
              <a:rPr lang="en-US" dirty="0" err="1">
                <a:solidFill>
                  <a:schemeClr val="dk1"/>
                </a:solidFill>
                <a:highlight>
                  <a:srgbClr val="FFFFFF"/>
                </a:highlight>
                <a:latin typeface="Courier New" panose="02070309020205020404" pitchFamily="49" charset="0"/>
                <a:cs typeface="Courier New" panose="02070309020205020404" pitchFamily="49" charset="0"/>
              </a:rPr>
              <a:t>git@github.com:USERNAME</a:t>
            </a:r>
            <a:r>
              <a:rPr lang="en-US" dirty="0">
                <a:solidFill>
                  <a:schemeClr val="dk1"/>
                </a:solidFill>
                <a:highlight>
                  <a:srgbClr val="FFFFFF"/>
                </a:highlight>
                <a:latin typeface="Courier New" panose="02070309020205020404" pitchFamily="49" charset="0"/>
                <a:cs typeface="Courier New" panose="02070309020205020404" pitchFamily="49" charset="0"/>
              </a:rPr>
              <a:t>/</a:t>
            </a:r>
            <a:r>
              <a:rPr lang="en-US" dirty="0" err="1">
                <a:solidFill>
                  <a:schemeClr val="dk1"/>
                </a:solidFill>
                <a:highlight>
                  <a:srgbClr val="FFFFFF"/>
                </a:highlight>
                <a:latin typeface="Courier New" panose="02070309020205020404" pitchFamily="49" charset="0"/>
                <a:cs typeface="Courier New" panose="02070309020205020404" pitchFamily="49" charset="0"/>
              </a:rPr>
              <a:t>REPONAME.git</a:t>
            </a:r>
            <a:endParaRPr lang="en-US" dirty="0">
              <a:solidFill>
                <a:schemeClr val="dk1"/>
              </a:solidFill>
              <a:highlight>
                <a:srgbClr val="FFFFFF"/>
              </a:highlight>
              <a:latin typeface="Courier New" panose="02070309020205020404" pitchFamily="49" charset="0"/>
              <a:cs typeface="Courier New" panose="02070309020205020404" pitchFamily="49" charset="0"/>
            </a:endParaRPr>
          </a:p>
          <a:p>
            <a:pPr marL="457200" lvl="0" indent="-323850" algn="l" rtl="0">
              <a:spcBef>
                <a:spcPts val="0"/>
              </a:spcBef>
              <a:spcAft>
                <a:spcPts val="0"/>
              </a:spcAft>
              <a:buClr>
                <a:schemeClr val="dk1"/>
              </a:buClr>
              <a:buSzPts val="1500"/>
              <a:buChar char="●"/>
            </a:pPr>
            <a:r>
              <a:rPr lang="en-US" dirty="0">
                <a:solidFill>
                  <a:schemeClr val="dk1"/>
                </a:solidFill>
                <a:highlight>
                  <a:srgbClr val="FFFFFF"/>
                </a:highlight>
              </a:rPr>
              <a:t>Personally, I find it easier just to create the repo on </a:t>
            </a:r>
            <a:r>
              <a:rPr lang="en-US" dirty="0" err="1">
                <a:solidFill>
                  <a:schemeClr val="dk1"/>
                </a:solidFill>
                <a:highlight>
                  <a:srgbClr val="FFFFFF"/>
                </a:highlight>
              </a:rPr>
              <a:t>github</a:t>
            </a:r>
            <a:r>
              <a:rPr lang="en-US" dirty="0">
                <a:solidFill>
                  <a:schemeClr val="dk1"/>
                </a:solidFill>
                <a:highlight>
                  <a:srgbClr val="FFFFFF"/>
                </a:highlight>
              </a:rPr>
              <a:t> and clone it</a:t>
            </a:r>
          </a:p>
          <a:p>
            <a:pPr marL="457200" lvl="0" indent="-323850" algn="l" rtl="0">
              <a:spcBef>
                <a:spcPts val="0"/>
              </a:spcBef>
              <a:spcAft>
                <a:spcPts val="0"/>
              </a:spcAft>
              <a:buClr>
                <a:schemeClr val="dk1"/>
              </a:buClr>
              <a:buSzPts val="1500"/>
              <a:buChar char="●"/>
            </a:pPr>
            <a:r>
              <a:rPr lang="en-US" dirty="0">
                <a:solidFill>
                  <a:schemeClr val="dk1"/>
                </a:solidFill>
                <a:highlight>
                  <a:srgbClr val="FFFFFF"/>
                </a:highlight>
              </a:rPr>
              <a:t>You can clone over ssh or https, if you don't know what ssh is use https</a:t>
            </a:r>
            <a:endParaRPr lang="en-US" dirty="0"/>
          </a:p>
        </p:txBody>
      </p:sp>
    </p:spTree>
    <p:extLst>
      <p:ext uri="{BB962C8B-B14F-4D97-AF65-F5344CB8AC3E}">
        <p14:creationId xmlns:p14="http://schemas.microsoft.com/office/powerpoint/2010/main" val="4216824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3C4D-1554-9D9E-53F5-F753BFFBCE68}"/>
              </a:ext>
            </a:extLst>
          </p:cNvPr>
          <p:cNvSpPr>
            <a:spLocks noGrp="1"/>
          </p:cNvSpPr>
          <p:nvPr>
            <p:ph type="title"/>
          </p:nvPr>
        </p:nvSpPr>
        <p:spPr/>
        <p:txBody>
          <a:bodyPr>
            <a:noAutofit/>
          </a:bodyPr>
          <a:lstStyle/>
          <a:p>
            <a:r>
              <a:rPr lang="en" dirty="0">
                <a:highlight>
                  <a:srgbClr val="FFFFFF"/>
                </a:highlight>
                <a:latin typeface="Arial" panose="020B0604020202020204" pitchFamily="34" charset="0"/>
                <a:ea typeface="Impact"/>
                <a:cs typeface="Arial" panose="020B0604020202020204" pitchFamily="34" charset="0"/>
                <a:sym typeface="Impact"/>
              </a:rPr>
              <a:t>Pushing changes</a:t>
            </a:r>
            <a:endParaRPr lang="en-US"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BB468074-1BB4-3BB0-253C-2460D54C245E}"/>
              </a:ext>
            </a:extLst>
          </p:cNvPr>
          <p:cNvSpPr>
            <a:spLocks noGrp="1"/>
          </p:cNvSpPr>
          <p:nvPr>
            <p:ph type="body" idx="1"/>
          </p:nvPr>
        </p:nvSpPr>
        <p:spPr/>
        <p:txBody>
          <a:bodyPr>
            <a:normAutofit/>
          </a:bodyPr>
          <a:lstStyle/>
          <a:p>
            <a:pPr marL="457200" marR="38100" lvl="0" indent="-323850" algn="l" rtl="0">
              <a:lnSpc>
                <a:spcPct val="100000"/>
              </a:lnSpc>
              <a:spcAft>
                <a:spcPts val="0"/>
              </a:spcAft>
              <a:buClr>
                <a:schemeClr val="dk1"/>
              </a:buClr>
              <a:buSzPts val="1500"/>
              <a:buChar char="●"/>
            </a:pPr>
            <a:r>
              <a:rPr lang="en-US" dirty="0">
                <a:solidFill>
                  <a:schemeClr val="dk1"/>
                </a:solidFill>
                <a:highlight>
                  <a:srgbClr val="FFFFFF"/>
                </a:highlight>
              </a:rPr>
              <a:t>You</a:t>
            </a:r>
            <a:r>
              <a:rPr lang="en-US" sz="2000" dirty="0">
                <a:solidFill>
                  <a:schemeClr val="dk1"/>
                </a:solidFill>
                <a:highlight>
                  <a:srgbClr val="FFFFFF"/>
                </a:highlight>
              </a:rPr>
              <a:t> push from the repo you're working on to another (remote repo). So, for me, typically pushing from my computer repo to </a:t>
            </a:r>
            <a:r>
              <a:rPr lang="en-US" sz="2000" dirty="0" err="1">
                <a:solidFill>
                  <a:schemeClr val="dk1"/>
                </a:solidFill>
                <a:highlight>
                  <a:srgbClr val="FFFFFF"/>
                </a:highlight>
              </a:rPr>
              <a:t>github</a:t>
            </a:r>
            <a:endParaRPr lang="en-US" sz="2000" dirty="0">
              <a:solidFill>
                <a:schemeClr val="dk1"/>
              </a:solidFill>
              <a:highlight>
                <a:srgbClr val="FFFFFF"/>
              </a:highlight>
            </a:endParaRPr>
          </a:p>
          <a:p>
            <a:pPr marL="174625" marR="88900" lvl="0" indent="0" algn="l" rtl="0">
              <a:lnSpc>
                <a:spcPct val="120000"/>
              </a:lnSpc>
              <a:spcBef>
                <a:spcPts val="0"/>
              </a:spcBef>
              <a:spcAft>
                <a:spcPts val="0"/>
              </a:spcAft>
              <a:buClr>
                <a:schemeClr val="dk1"/>
              </a:buClr>
              <a:buSzPts val="850"/>
              <a:buNone/>
            </a:pPr>
            <a:r>
              <a:rPr lang="en-US" sz="2000" dirty="0">
                <a:solidFill>
                  <a:schemeClr val="dk1"/>
                </a:solidFill>
                <a:highlight>
                  <a:srgbClr val="FFFFFF"/>
                </a:highlight>
              </a:rPr>
              <a:t>	</a:t>
            </a:r>
            <a:r>
              <a:rPr lang="en-US" sz="2000" dirty="0">
                <a:solidFill>
                  <a:schemeClr val="dk1"/>
                </a:solidFill>
                <a:highlight>
                  <a:srgbClr val="FFFFFF"/>
                </a:highlight>
                <a:latin typeface="Courier New" panose="02070309020205020404" pitchFamily="49" charset="0"/>
                <a:cs typeface="Courier New" panose="02070309020205020404" pitchFamily="49" charset="0"/>
              </a:rPr>
              <a:t>git push origin main</a:t>
            </a:r>
          </a:p>
          <a:p>
            <a:pPr marL="457200" lvl="0" indent="-323850" algn="l" rtl="0">
              <a:spcBef>
                <a:spcPts val="0"/>
              </a:spcBef>
              <a:spcAft>
                <a:spcPts val="0"/>
              </a:spcAft>
              <a:buClr>
                <a:schemeClr val="dk1"/>
              </a:buClr>
              <a:buSzPts val="1500"/>
              <a:buChar char="●"/>
            </a:pPr>
            <a:r>
              <a:rPr lang="en-US" sz="2000" dirty="0">
                <a:solidFill>
                  <a:schemeClr val="dk1"/>
                </a:solidFill>
                <a:highlight>
                  <a:srgbClr val="FFFFFF"/>
                </a:highlight>
              </a:rPr>
              <a:t>which could be read as "push my new committed changes from my origin to the main branch on my remote repo".</a:t>
            </a:r>
          </a:p>
          <a:p>
            <a:pPr marL="457200" lvl="0" indent="-323850" algn="l" rtl="0">
              <a:spcBef>
                <a:spcPts val="0"/>
              </a:spcBef>
              <a:spcAft>
                <a:spcPts val="0"/>
              </a:spcAft>
              <a:buSzPts val="1500"/>
              <a:buChar char="●"/>
            </a:pPr>
            <a:r>
              <a:rPr lang="en-US" sz="2000" dirty="0">
                <a:solidFill>
                  <a:schemeClr val="dk1"/>
                </a:solidFill>
                <a:highlight>
                  <a:srgbClr val="FFFFFF"/>
                </a:highlight>
              </a:rPr>
              <a:t>Older repos had the default branch </a:t>
            </a:r>
            <a:r>
              <a:rPr lang="en-US" sz="2000" dirty="0">
                <a:solidFill>
                  <a:srgbClr val="188038"/>
                </a:solidFill>
                <a:highlight>
                  <a:srgbClr val="FFFFFF"/>
                </a:highlight>
                <a:latin typeface="Roboto Mono"/>
                <a:ea typeface="Roboto Mono"/>
                <a:cs typeface="Roboto Mono"/>
                <a:sym typeface="Roboto Mono"/>
              </a:rPr>
              <a:t>master</a:t>
            </a:r>
            <a:r>
              <a:rPr lang="en-US" sz="2000" dirty="0">
                <a:solidFill>
                  <a:schemeClr val="dk1"/>
                </a:solidFill>
                <a:highlight>
                  <a:srgbClr val="FFFFFF"/>
                </a:highlight>
              </a:rPr>
              <a:t> instead of </a:t>
            </a:r>
            <a:r>
              <a:rPr lang="en-US" sz="2000" dirty="0">
                <a:solidFill>
                  <a:srgbClr val="188038"/>
                </a:solidFill>
                <a:highlight>
                  <a:srgbClr val="FFFFFF"/>
                </a:highlight>
                <a:latin typeface="Roboto Mono"/>
                <a:ea typeface="Roboto Mono"/>
                <a:cs typeface="Roboto Mono"/>
                <a:sym typeface="Roboto Mono"/>
              </a:rPr>
              <a:t>main</a:t>
            </a:r>
            <a:r>
              <a:rPr lang="en-US" sz="2000" dirty="0">
                <a:solidFill>
                  <a:schemeClr val="dk1"/>
                </a:solidFill>
                <a:highlight>
                  <a:srgbClr val="FFFFFF"/>
                </a:highlight>
              </a:rPr>
              <a:t>. But </a:t>
            </a:r>
            <a:r>
              <a:rPr lang="en-US" sz="2000" dirty="0" err="1">
                <a:solidFill>
                  <a:schemeClr val="dk1"/>
                </a:solidFill>
                <a:highlight>
                  <a:srgbClr val="FFFFFF"/>
                </a:highlight>
              </a:rPr>
              <a:t>github</a:t>
            </a:r>
            <a:r>
              <a:rPr lang="en-US" sz="2000" dirty="0">
                <a:solidFill>
                  <a:schemeClr val="dk1"/>
                </a:solidFill>
                <a:highlight>
                  <a:srgbClr val="FFFFFF"/>
                </a:highlight>
              </a:rPr>
              <a:t> switched in 2020 or so</a:t>
            </a:r>
          </a:p>
        </p:txBody>
      </p:sp>
      <p:pic>
        <p:nvPicPr>
          <p:cNvPr id="4" name="Google Shape;104;p21">
            <a:extLst>
              <a:ext uri="{FF2B5EF4-FFF2-40B4-BE49-F238E27FC236}">
                <a16:creationId xmlns:a16="http://schemas.microsoft.com/office/drawing/2014/main" id="{CC610CA5-248E-9ED9-B589-D69B1AF8AA1E}"/>
              </a:ext>
            </a:extLst>
          </p:cNvPr>
          <p:cNvPicPr preferRelativeResize="0"/>
          <p:nvPr/>
        </p:nvPicPr>
        <p:blipFill>
          <a:blip r:embed="rId2">
            <a:alphaModFix/>
          </a:blip>
          <a:stretch>
            <a:fillRect/>
          </a:stretch>
        </p:blipFill>
        <p:spPr>
          <a:xfrm>
            <a:off x="6131675" y="3299883"/>
            <a:ext cx="1504950" cy="1504950"/>
          </a:xfrm>
          <a:prstGeom prst="rect">
            <a:avLst/>
          </a:prstGeom>
          <a:noFill/>
          <a:ln>
            <a:noFill/>
          </a:ln>
        </p:spPr>
      </p:pic>
    </p:spTree>
    <p:extLst>
      <p:ext uri="{BB962C8B-B14F-4D97-AF65-F5344CB8AC3E}">
        <p14:creationId xmlns:p14="http://schemas.microsoft.com/office/powerpoint/2010/main" val="24898152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1029</Words>
  <Application>Microsoft Macintosh PowerPoint</Application>
  <PresentationFormat>On-screen Show (16:9)</PresentationFormat>
  <Paragraphs>86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Courier New</vt:lpstr>
      <vt:lpstr>Arial</vt:lpstr>
      <vt:lpstr>Helvetica</vt:lpstr>
      <vt:lpstr>Roboto Mono</vt:lpstr>
      <vt:lpstr>Simple Light</vt:lpstr>
      <vt:lpstr>Git, GitHub and version control</vt:lpstr>
      <vt:lpstr>Git</vt:lpstr>
      <vt:lpstr>Locally</vt:lpstr>
      <vt:lpstr>Adding files</vt:lpstr>
      <vt:lpstr>Checking status</vt:lpstr>
      <vt:lpstr>Committing changes</vt:lpstr>
      <vt:lpstr>Remote repositories</vt:lpstr>
      <vt:lpstr>Connecting your remote and local repos</vt:lpstr>
      <vt:lpstr>Pushing changes</vt:lpstr>
      <vt:lpstr>Pulling changes</vt:lpstr>
      <vt:lpstr>Cloning</vt:lpstr>
      <vt:lpstr>Forking</vt:lpstr>
      <vt:lpstr>Pull requests</vt:lpstr>
      <vt:lpstr>Branching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Devil's Advocate</cp:lastModifiedBy>
  <cp:revision>1</cp:revision>
  <dcterms:modified xsi:type="dcterms:W3CDTF">2025-01-24T20:36:04Z</dcterms:modified>
</cp:coreProperties>
</file>