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20"/>
    </p:embeddedFont>
    <p:embeddedFont>
      <p:font typeface="Roboto Mono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f54779e8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f54779e8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f54779e8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f54779e8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f54779e8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f54779e8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f54779e8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f54779e8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f54779e8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f54779e8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f54779e8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f54779e8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f54779e8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f54779e8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f54779e8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f54779e8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f54779e8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f54779e8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f54779e8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f54779e8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f54779e8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f54779e8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f54779e8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f54779e8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f54779e8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f54779e8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f54779e8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f54779e8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f54779e8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f54779e8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f54779e8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f54779e8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asestudies.org/ocs-bp-opioid-rural-urban/#Data_Impor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download-install-sqlit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asestudies/ocs-bp-opioid-rural-urba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pencasestudies.org/ocs-bp-opioid-rural-urban/#Data_Impor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6600" dirty="0">
                <a:solidFill>
                  <a:schemeClr val="tx1"/>
                </a:solidFill>
                <a:latin typeface="Helvetica" pitchFamily="2" charset="0"/>
                <a:ea typeface="Impact"/>
                <a:cs typeface="Arial" panose="020B0604020202020204" pitchFamily="34" charset="0"/>
                <a:sym typeface="Impact"/>
              </a:rPr>
              <a:t>SQL via </a:t>
            </a:r>
            <a:r>
              <a:rPr lang="en" sz="6600" dirty="0" err="1">
                <a:solidFill>
                  <a:schemeClr val="tx1"/>
                </a:solidFill>
                <a:latin typeface="Helvetica" pitchFamily="2" charset="0"/>
                <a:ea typeface="Impact"/>
                <a:cs typeface="Arial" panose="020B0604020202020204" pitchFamily="34" charset="0"/>
                <a:sym typeface="Impact"/>
              </a:rPr>
              <a:t>sqlite</a:t>
            </a:r>
            <a:endParaRPr sz="6600" dirty="0">
              <a:solidFill>
                <a:schemeClr val="tx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What variables do the tables include? continued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360AA-3AE9-E43C-769A-DC1956D90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237" y="1228233"/>
            <a:ext cx="5890481" cy="37313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What variables do the tables include? continued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393BB-C5DE-F37C-B595-AEE3D81B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628" y="1199771"/>
            <a:ext cx="5431072" cy="33322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Working with data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-285750"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dk1"/>
                </a:solidFill>
              </a:rPr>
              <a:t>printing out columns</a:t>
            </a:r>
          </a:p>
          <a:p>
            <a:pPr marL="0" indent="-285750">
              <a:buClr>
                <a:schemeClr val="dk1"/>
              </a:buClr>
              <a:buSzPts val="1500"/>
            </a:pPr>
            <a:endParaRPr lang="en" sz="1500" dirty="0">
              <a:solidFill>
                <a:schemeClr val="dk1"/>
              </a:solidFill>
            </a:endParaRPr>
          </a:p>
          <a:p>
            <a:pPr marL="0" indent="-285750">
              <a:buClr>
                <a:schemeClr val="dk1"/>
              </a:buClr>
              <a:buSzPts val="1500"/>
            </a:pPr>
            <a:endParaRPr lang="en-US" sz="1500" dirty="0">
              <a:solidFill>
                <a:schemeClr val="dk1"/>
              </a:solidFill>
            </a:endParaRPr>
          </a:p>
          <a:p>
            <a:pPr marL="0" indent="-285750">
              <a:buClr>
                <a:schemeClr val="dk1"/>
              </a:buClr>
              <a:buSzPts val="1500"/>
            </a:pPr>
            <a:endParaRPr lang="en-US" sz="1500" dirty="0">
              <a:solidFill>
                <a:schemeClr val="dk1"/>
              </a:solidFill>
            </a:endParaRPr>
          </a:p>
          <a:p>
            <a:pPr marL="0" indent="-285750">
              <a:buClr>
                <a:schemeClr val="dk1"/>
              </a:buClr>
              <a:buSzPts val="1500"/>
            </a:pPr>
            <a:endParaRPr lang="en-US" sz="1500" dirty="0">
              <a:solidFill>
                <a:schemeClr val="dk1"/>
              </a:solidFill>
            </a:endParaRPr>
          </a:p>
          <a:p>
            <a:pPr marL="0" indent="-285750">
              <a:buClr>
                <a:schemeClr val="dk1"/>
              </a:buClr>
              <a:buSzPts val="1500"/>
            </a:pPr>
            <a:endParaRPr lang="en-US" sz="1500" dirty="0">
              <a:solidFill>
                <a:schemeClr val="dk1"/>
              </a:solidFill>
            </a:endParaRPr>
          </a:p>
          <a:p>
            <a:pPr marL="0" indent="-285750">
              <a:buClr>
                <a:schemeClr val="dk1"/>
              </a:buClr>
              <a:buSzPts val="1500"/>
            </a:pPr>
            <a:endParaRPr lang="en-US" sz="1500" dirty="0">
              <a:solidFill>
                <a:schemeClr val="dk1"/>
              </a:solidFill>
            </a:endParaRPr>
          </a:p>
          <a:p>
            <a:pPr marL="0" indent="-285750">
              <a:buClr>
                <a:schemeClr val="dk1"/>
              </a:buClr>
              <a:buSzPts val="1500"/>
            </a:pPr>
            <a:endParaRPr lang="en-US" sz="1500" dirty="0">
              <a:solidFill>
                <a:schemeClr val="dk1"/>
              </a:solidFill>
            </a:endParaRPr>
          </a:p>
          <a:p>
            <a:pPr marL="0" indent="-285750">
              <a:buClr>
                <a:schemeClr val="dk1"/>
              </a:buClr>
              <a:buSzPts val="1500"/>
            </a:pPr>
            <a:endParaRPr lang="en-US" sz="1500" dirty="0">
              <a:solidFill>
                <a:schemeClr val="dk1"/>
              </a:solidFill>
            </a:endParaRPr>
          </a:p>
          <a:p>
            <a:pPr marL="0" indent="-285750">
              <a:buClr>
                <a:schemeClr val="dk1"/>
              </a:buClr>
              <a:buSzPts val="1500"/>
            </a:pPr>
            <a:endParaRPr sz="1500" dirty="0">
              <a:solidFill>
                <a:schemeClr val="dk1"/>
              </a:solidFill>
            </a:endParaRPr>
          </a:p>
          <a:p>
            <a:pPr marL="0" indent="-285750">
              <a:spcBef>
                <a:spcPts val="1500"/>
              </a:spcBef>
              <a:buClr>
                <a:schemeClr val="dk1"/>
              </a:buClr>
              <a:buSzPts val="1500"/>
            </a:pP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limit 5</a:t>
            </a:r>
            <a:r>
              <a:rPr lang="en" sz="1500" dirty="0">
                <a:solidFill>
                  <a:schemeClr val="dk1"/>
                </a:solidFill>
              </a:rPr>
              <a:t> prints out five rows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D3C875-E471-D5D0-F8A4-EA94442F4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90" y="1676266"/>
            <a:ext cx="6200030" cy="19946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Working with the data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3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285750" indent="-285750">
              <a:buClr>
                <a:schemeClr val="dk1"/>
              </a:buClr>
              <a:buSzPct val="100000"/>
            </a:pPr>
            <a:r>
              <a:rPr lang="en" sz="1400" dirty="0">
                <a:solidFill>
                  <a:schemeClr val="dk1"/>
                </a:solidFill>
              </a:rPr>
              <a:t>Let's perform some of the tasks in </a:t>
            </a:r>
            <a:r>
              <a:rPr lang="en" sz="14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the write up</a:t>
            </a:r>
            <a:endParaRPr sz="1400" dirty="0">
              <a:solidFill>
                <a:schemeClr val="hlink"/>
              </a:solidFill>
            </a:endParaRPr>
          </a:p>
          <a:p>
            <a:pPr marL="285750" indent="-285750">
              <a:buClr>
                <a:schemeClr val="dk1"/>
              </a:buClr>
              <a:buSzPct val="100000"/>
            </a:pPr>
            <a:r>
              <a:rPr lang="en" sz="1400" dirty="0">
                <a:solidFill>
                  <a:schemeClr val="dk1"/>
                </a:solidFill>
              </a:rPr>
              <a:t>Goal is to print out some of the missing data in the annual dataset.</a:t>
            </a:r>
            <a:endParaRPr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500"/>
              </a:spcBef>
              <a:buClr>
                <a:schemeClr val="dk1"/>
              </a:buClr>
              <a:buSzPct val="100000"/>
            </a:pPr>
            <a:endParaRPr lang="en"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500"/>
              </a:spcBef>
              <a:buClr>
                <a:schemeClr val="dk1"/>
              </a:buClr>
              <a:buSzPct val="100000"/>
            </a:pPr>
            <a:endParaRPr lang="en"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500"/>
              </a:spcBef>
              <a:buClr>
                <a:schemeClr val="dk1"/>
              </a:buClr>
              <a:buSzPct val="100000"/>
            </a:pPr>
            <a:endParaRPr lang="en"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500"/>
              </a:spcBef>
              <a:buClr>
                <a:schemeClr val="dk1"/>
              </a:buClr>
              <a:buSzPct val="100000"/>
            </a:pPr>
            <a:endParaRPr lang="en"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500"/>
              </a:spcBef>
              <a:buClr>
                <a:schemeClr val="dk1"/>
              </a:buClr>
              <a:buSzPct val="100000"/>
            </a:pPr>
            <a:endParaRPr lang="en"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500"/>
              </a:spcBef>
              <a:buClr>
                <a:schemeClr val="dk1"/>
              </a:buClr>
              <a:buSzPct val="100000"/>
            </a:pPr>
            <a:endParaRPr lang="en"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500"/>
              </a:spcBef>
              <a:buClr>
                <a:schemeClr val="dk1"/>
              </a:buClr>
              <a:buSzPct val="100000"/>
            </a:pPr>
            <a:endParaRPr lang="en" sz="14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500"/>
              </a:spcBef>
              <a:buClr>
                <a:schemeClr val="dk1"/>
              </a:buClr>
              <a:buSzPct val="100000"/>
            </a:pPr>
            <a:r>
              <a:rPr lang="en" sz="1400" dirty="0">
                <a:solidFill>
                  <a:schemeClr val="dk1"/>
                </a:solidFill>
              </a:rPr>
              <a:t>Here, we used the condition "NA" to test for missingness, since the CSV files have the string NA values for missing data.</a:t>
            </a: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355ADF-F72B-1070-DF7D-3553343EE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125" y="1754345"/>
            <a:ext cx="4153562" cy="23807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Working with the data continued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30000"/>
              </a:lnSpc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Is there missing data outside of PR?</a:t>
            </a:r>
          </a:p>
          <a:p>
            <a:pPr marL="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endParaRPr lang="en"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endParaRPr lang="en"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endParaRPr lang="en-US"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500"/>
              </a:spcBef>
              <a:buClr>
                <a:schemeClr val="dk1"/>
              </a:buClr>
              <a:buSzPct val="100000"/>
            </a:pPr>
            <a:r>
              <a:rPr lang="en" sz="1500" dirty="0">
                <a:solidFill>
                  <a:schemeClr val="dk1"/>
                </a:solidFill>
              </a:rPr>
              <a:t>Further inspect the missing data further on your own.</a:t>
            </a:r>
            <a:endParaRPr sz="1500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ct val="100000"/>
            </a:pPr>
            <a:r>
              <a:rPr lang="en" sz="1500" dirty="0">
                <a:solidFill>
                  <a:schemeClr val="dk1"/>
                </a:solidFill>
              </a:rPr>
              <a:t>It looks like its the unincorporated territories and a handful of Arkansas values missing </a:t>
            </a:r>
            <a:r>
              <a:rPr lang="en" sz="15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countyfips</a:t>
            </a:r>
            <a:endParaRPr sz="15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indent="-285750">
              <a:buClr>
                <a:schemeClr val="dk1"/>
              </a:buClr>
              <a:buSzPct val="100000"/>
            </a:pPr>
            <a:r>
              <a:rPr lang="en" sz="1500" dirty="0">
                <a:solidFill>
                  <a:schemeClr val="dk1"/>
                </a:solidFill>
              </a:rPr>
              <a:t>Montgomery county AR is missing FIPs codes.</a:t>
            </a: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D307DC-A038-BF95-ECDE-D1A1324DB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162" y="1351258"/>
            <a:ext cx="4498839" cy="21372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Working with the data continued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 dirty="0">
                <a:solidFill>
                  <a:schemeClr val="dk1"/>
                </a:solidFill>
              </a:rPr>
              <a:t>Since we want to look US states in specific, we set the Montgomery county ones to the correct value 05097 and ignore the other missing values.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9CFA71-0C63-641E-BB4C-7CEC79219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97322"/>
            <a:ext cx="7772400" cy="26011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Working with the data continued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01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285750" indent="-285750"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dk1"/>
                </a:solidFill>
              </a:rPr>
              <a:t>Lets delete rows from the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annual</a:t>
            </a:r>
            <a:r>
              <a:rPr lang="en" sz="1500" dirty="0">
                <a:solidFill>
                  <a:schemeClr val="dk1"/>
                </a:solidFill>
              </a:rPr>
              <a:t> table that have missing county data.</a:t>
            </a:r>
            <a:endParaRPr sz="15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dk1"/>
                </a:solidFill>
              </a:rPr>
              <a:t>(HW) Check on these counties before and verify that they've been deleted afterwards.</a:t>
            </a:r>
            <a:endParaRPr sz="15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lang="en-US"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lang="en-US"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sz="1500" dirty="0">
                <a:solidFill>
                  <a:schemeClr val="dk1"/>
                </a:solidFill>
              </a:rPr>
              <a:t>We want to grab just three columns from the </a:t>
            </a:r>
            <a:r>
              <a:rPr lang="en-US" sz="1500" dirty="0">
                <a:solidFill>
                  <a:srgbClr val="188038"/>
                </a:solidFill>
                <a:latin typeface="Roboto Mono"/>
                <a:ea typeface="Roboto Mono"/>
              </a:rPr>
              <a:t>land</a:t>
            </a:r>
            <a:r>
              <a:rPr lang="en-US" sz="1500" dirty="0">
                <a:solidFill>
                  <a:schemeClr val="dk1"/>
                </a:solidFill>
              </a:rPr>
              <a:t> table, so let's create a new one called </a:t>
            </a:r>
            <a:r>
              <a:rPr lang="en-US" sz="1500" dirty="0" err="1">
                <a:solidFill>
                  <a:srgbClr val="188038"/>
                </a:solidFill>
                <a:latin typeface="Roboto Mono"/>
                <a:ea typeface="Roboto Mono"/>
              </a:rPr>
              <a:t>land_area</a:t>
            </a:r>
            <a:r>
              <a:rPr lang="en-US" sz="1500" dirty="0">
                <a:solidFill>
                  <a:schemeClr val="dk1"/>
                </a:solidFill>
              </a:rPr>
              <a:t>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15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-US" sz="1500" dirty="0">
                <a:solidFill>
                  <a:schemeClr val="dk1"/>
                </a:solidFill>
              </a:rPr>
              <a:t>Also, the column there is called </a:t>
            </a:r>
            <a:r>
              <a:rPr lang="en-US" sz="1500" dirty="0">
                <a:solidFill>
                  <a:srgbClr val="188038"/>
                </a:solidFill>
                <a:latin typeface="Roboto Mono"/>
                <a:ea typeface="Roboto Mono"/>
              </a:rPr>
              <a:t>STCOU</a:t>
            </a:r>
            <a:r>
              <a:rPr lang="en-US" sz="1500" dirty="0">
                <a:solidFill>
                  <a:schemeClr val="dk1"/>
                </a:solidFill>
              </a:rPr>
              <a:t>, which we want to rename to </a:t>
            </a:r>
            <a:r>
              <a:rPr lang="en-US" sz="1500" dirty="0" err="1">
                <a:solidFill>
                  <a:srgbClr val="188038"/>
                </a:solidFill>
                <a:latin typeface="Roboto Mono"/>
                <a:ea typeface="Roboto Mono"/>
              </a:rPr>
              <a:t>countyfips</a:t>
            </a:r>
            <a:r>
              <a:rPr lang="en-US" sz="1500" dirty="0">
                <a:solidFill>
                  <a:schemeClr val="dk1"/>
                </a:solidFill>
              </a:rPr>
              <a:t>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C59F2-840A-1DCF-787B-523E528AA0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4" t="21486" r="3160" b="20440"/>
          <a:stretch/>
        </p:blipFill>
        <p:spPr>
          <a:xfrm>
            <a:off x="904265" y="3047306"/>
            <a:ext cx="5343277" cy="681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0147C6-16BD-79BD-1EF9-1700BC289E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5" t="19879" r="4563" b="15740"/>
          <a:stretch/>
        </p:blipFill>
        <p:spPr>
          <a:xfrm>
            <a:off x="904265" y="4062843"/>
            <a:ext cx="5059213" cy="867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7BDA6E-2D9F-EF20-D9C2-8BE24B9C03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219" b="21476"/>
          <a:stretch/>
        </p:blipFill>
        <p:spPr>
          <a:xfrm>
            <a:off x="949792" y="1917517"/>
            <a:ext cx="4802588" cy="7952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Working with the data continued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tx1"/>
                </a:solidFill>
              </a:rPr>
              <a:t>Next we want to start joining the tables</a:t>
            </a:r>
            <a:endParaRPr sz="15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tx1"/>
                </a:solidFill>
              </a:rPr>
              <a:t>So let's left join our table and print out the counts to make sure we accounted correctly.</a:t>
            </a:r>
            <a:endParaRPr sz="15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F57236-0E78-F555-FB76-B48D98D22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910" y="2096475"/>
            <a:ext cx="6502179" cy="260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sz="36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SQL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We'll cover some of the basics of SQL (structured </a:t>
            </a:r>
            <a:r>
              <a:rPr lang="en" sz="1500" dirty="0" err="1">
                <a:solidFill>
                  <a:schemeClr val="dk1"/>
                </a:solidFill>
              </a:rPr>
              <a:t>querry</a:t>
            </a:r>
            <a:r>
              <a:rPr lang="en" sz="1500" dirty="0">
                <a:solidFill>
                  <a:schemeClr val="dk1"/>
                </a:solidFill>
              </a:rPr>
              <a:t> language) by working through some examples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SQL is a set of language standards for databases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As its name implies, </a:t>
            </a:r>
            <a:r>
              <a:rPr lang="en" sz="1500" dirty="0" err="1">
                <a:solidFill>
                  <a:schemeClr val="dk1"/>
                </a:solidFill>
              </a:rPr>
              <a:t>sqlite</a:t>
            </a:r>
            <a:r>
              <a:rPr lang="en" sz="1500" dirty="0">
                <a:solidFill>
                  <a:schemeClr val="dk1"/>
                </a:solidFill>
              </a:rPr>
              <a:t> is a small implementation of SQL.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Here's</a:t>
            </a:r>
            <a:r>
              <a:rPr lang="en" sz="1500" dirty="0">
                <a:solidFill>
                  <a:schemeClr val="dk1"/>
                </a:solidFill>
              </a:rPr>
              <a:t> a tutorial on installing for windows. (Sqlite3 is a single file.)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For a Mac/</a:t>
            </a:r>
            <a:r>
              <a:rPr lang="en" sz="1500" dirty="0" err="1">
                <a:solidFill>
                  <a:schemeClr val="dk1"/>
                </a:solidFill>
              </a:rPr>
              <a:t>linux</a:t>
            </a:r>
            <a:r>
              <a:rPr lang="en" sz="1500" dirty="0">
                <a:solidFill>
                  <a:schemeClr val="dk1"/>
                </a:solidFill>
              </a:rPr>
              <a:t> install in the usual way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sz="3600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Creating a database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3AA17-B75A-33CF-4C3F-0B1EEB518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741" y="1311816"/>
            <a:ext cx="6120517" cy="34949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marR="190500" lvl="0" indent="-333375" algn="l" rtl="0">
              <a:spcBef>
                <a:spcPts val="0"/>
              </a:spcBef>
              <a:spcAft>
                <a:spcPts val="0"/>
              </a:spcAft>
              <a:buClr>
                <a:srgbClr val="657B83"/>
              </a:buClr>
              <a:buSzPct val="100000"/>
              <a:buChar char="●"/>
            </a:pPr>
            <a:r>
              <a:rPr lang="en" sz="3000" dirty="0">
                <a:solidFill>
                  <a:schemeClr val="tx1"/>
                </a:solidFill>
              </a:rPr>
              <a:t>The command </a:t>
            </a:r>
            <a:r>
              <a:rPr lang="en" sz="3000" dirty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sqlite3 </a:t>
            </a:r>
            <a:r>
              <a:rPr lang="en" sz="3000" dirty="0" err="1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class.db</a:t>
            </a:r>
            <a:r>
              <a:rPr lang="en" sz="3000" dirty="0">
                <a:solidFill>
                  <a:schemeClr val="tx1"/>
                </a:solidFill>
              </a:rPr>
              <a:t> opens up the database, in this case creating a new one, and then enters into the </a:t>
            </a:r>
            <a:r>
              <a:rPr lang="en" sz="3000" dirty="0" err="1">
                <a:solidFill>
                  <a:schemeClr val="tx1"/>
                </a:solidFill>
              </a:rPr>
              <a:t>sqlite</a:t>
            </a:r>
            <a:r>
              <a:rPr lang="en" sz="3000" dirty="0">
                <a:solidFill>
                  <a:schemeClr val="tx1"/>
                </a:solidFill>
              </a:rPr>
              <a:t> command line.</a:t>
            </a:r>
            <a:endParaRPr sz="3000" dirty="0">
              <a:solidFill>
                <a:schemeClr val="tx1"/>
              </a:solidFill>
            </a:endParaRPr>
          </a:p>
          <a:p>
            <a:pPr marL="0" marR="190500" lvl="0" indent="-333375" algn="l" rtl="0">
              <a:spcBef>
                <a:spcPts val="0"/>
              </a:spcBef>
              <a:spcAft>
                <a:spcPts val="0"/>
              </a:spcAft>
              <a:buClr>
                <a:srgbClr val="657B83"/>
              </a:buClr>
              <a:buSzPct val="100000"/>
              <a:buChar char="●"/>
            </a:pPr>
            <a:r>
              <a:rPr lang="en" sz="3000" dirty="0">
                <a:solidFill>
                  <a:schemeClr val="tx1"/>
                </a:solidFill>
              </a:rPr>
              <a:t>The command </a:t>
            </a:r>
            <a:r>
              <a:rPr lang="en" sz="3000" dirty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create ...</a:t>
            </a:r>
            <a:r>
              <a:rPr lang="en" sz="3000" dirty="0">
                <a:solidFill>
                  <a:schemeClr val="tx1"/>
                </a:solidFill>
              </a:rPr>
              <a:t> creates our table within our database</a:t>
            </a:r>
            <a:endParaRPr sz="3000" dirty="0">
              <a:solidFill>
                <a:schemeClr val="tx1"/>
              </a:solidFill>
            </a:endParaRPr>
          </a:p>
          <a:p>
            <a:pPr marL="0" marR="190500" lvl="0" indent="-333375" algn="l" rtl="0">
              <a:spcBef>
                <a:spcPts val="0"/>
              </a:spcBef>
              <a:spcAft>
                <a:spcPts val="0"/>
              </a:spcAft>
              <a:buClr>
                <a:srgbClr val="657B83"/>
              </a:buClr>
              <a:buSzPct val="100000"/>
              <a:buChar char="●"/>
            </a:pPr>
            <a:r>
              <a:rPr lang="en" sz="3000" dirty="0">
                <a:solidFill>
                  <a:schemeClr val="tx1"/>
                </a:solidFill>
              </a:rPr>
              <a:t>The </a:t>
            </a:r>
            <a:r>
              <a:rPr lang="en" sz="3000" dirty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insert ...</a:t>
            </a:r>
            <a:r>
              <a:rPr lang="en" sz="3000" dirty="0">
                <a:solidFill>
                  <a:srgbClr val="00B050"/>
                </a:solidFill>
              </a:rPr>
              <a:t> </a:t>
            </a:r>
            <a:r>
              <a:rPr lang="en" sz="3000" dirty="0">
                <a:solidFill>
                  <a:schemeClr val="tx1"/>
                </a:solidFill>
              </a:rPr>
              <a:t>commands insert two records</a:t>
            </a:r>
            <a:endParaRPr sz="3000" dirty="0">
              <a:solidFill>
                <a:schemeClr val="tx1"/>
              </a:solidFill>
            </a:endParaRPr>
          </a:p>
          <a:p>
            <a:pPr marL="0" marR="190500" lvl="0" indent="-333375" algn="l" rtl="0">
              <a:spcBef>
                <a:spcPts val="0"/>
              </a:spcBef>
              <a:spcAft>
                <a:spcPts val="0"/>
              </a:spcAft>
              <a:buClr>
                <a:srgbClr val="657B83"/>
              </a:buClr>
              <a:buSzPct val="100000"/>
              <a:buChar char="●"/>
            </a:pPr>
            <a:r>
              <a:rPr lang="en" sz="3000" dirty="0">
                <a:solidFill>
                  <a:schemeClr val="tx1"/>
                </a:solidFill>
              </a:rPr>
              <a:t>The </a:t>
            </a:r>
            <a:r>
              <a:rPr lang="en" sz="3000" dirty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.header ...</a:t>
            </a:r>
            <a:r>
              <a:rPr lang="en" sz="3000" dirty="0">
                <a:solidFill>
                  <a:srgbClr val="00B050"/>
                </a:solidFill>
              </a:rPr>
              <a:t> </a:t>
            </a:r>
            <a:r>
              <a:rPr lang="en" sz="3000" dirty="0">
                <a:solidFill>
                  <a:schemeClr val="tx1"/>
                </a:solidFill>
              </a:rPr>
              <a:t>and </a:t>
            </a:r>
            <a:r>
              <a:rPr lang="en" sz="3000" dirty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.mode ...</a:t>
            </a:r>
            <a:r>
              <a:rPr lang="en" sz="3000" dirty="0">
                <a:solidFill>
                  <a:srgbClr val="00B050"/>
                </a:solidFill>
              </a:rPr>
              <a:t> </a:t>
            </a:r>
            <a:r>
              <a:rPr lang="en" sz="3000" dirty="0">
                <a:solidFill>
                  <a:schemeClr val="tx1"/>
                </a:solidFill>
              </a:rPr>
              <a:t>commands format output</a:t>
            </a:r>
            <a:endParaRPr sz="3000" dirty="0">
              <a:solidFill>
                <a:schemeClr val="tx1"/>
              </a:solidFill>
            </a:endParaRPr>
          </a:p>
          <a:p>
            <a:pPr marL="0" marR="190500" lvl="0" indent="-333375" algn="l" rtl="0">
              <a:spcBef>
                <a:spcPts val="0"/>
              </a:spcBef>
              <a:spcAft>
                <a:spcPts val="0"/>
              </a:spcAft>
              <a:buClr>
                <a:srgbClr val="657B83"/>
              </a:buClr>
              <a:buSzPct val="100000"/>
              <a:buChar char="●"/>
            </a:pPr>
            <a:r>
              <a:rPr lang="en" sz="3000" dirty="0">
                <a:solidFill>
                  <a:schemeClr val="tx1"/>
                </a:solidFill>
              </a:rPr>
              <a:t>The </a:t>
            </a:r>
            <a:r>
              <a:rPr lang="en" sz="3000" dirty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select ...</a:t>
            </a:r>
            <a:r>
              <a:rPr lang="en" sz="3000" dirty="0">
                <a:solidFill>
                  <a:srgbClr val="00B050"/>
                </a:solidFill>
              </a:rPr>
              <a:t> </a:t>
            </a:r>
            <a:r>
              <a:rPr lang="en" sz="3000" dirty="0">
                <a:solidFill>
                  <a:schemeClr val="tx1"/>
                </a:solidFill>
              </a:rPr>
              <a:t>command grabs all records</a:t>
            </a:r>
            <a:endParaRPr sz="3000" dirty="0">
              <a:solidFill>
                <a:schemeClr val="tx1"/>
              </a:solidFill>
            </a:endParaRPr>
          </a:p>
          <a:p>
            <a:pPr marL="0" marR="190500" lvl="0" indent="-333375" algn="l" rtl="0">
              <a:spcBef>
                <a:spcPts val="0"/>
              </a:spcBef>
              <a:spcAft>
                <a:spcPts val="0"/>
              </a:spcAft>
              <a:buClr>
                <a:srgbClr val="657B83"/>
              </a:buClr>
              <a:buSzPct val="100000"/>
              <a:buChar char="●"/>
            </a:pPr>
            <a:r>
              <a:rPr lang="en" sz="3000" dirty="0">
                <a:solidFill>
                  <a:schemeClr val="tx1"/>
                </a:solidFill>
              </a:rPr>
              <a:t>Then </a:t>
            </a:r>
            <a:r>
              <a:rPr lang="en" sz="3000" dirty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.quit</a:t>
            </a:r>
            <a:r>
              <a:rPr lang="en" sz="3000" dirty="0">
                <a:solidFill>
                  <a:srgbClr val="00B050"/>
                </a:solidFill>
              </a:rPr>
              <a:t> </a:t>
            </a:r>
            <a:r>
              <a:rPr lang="en" sz="3000" dirty="0">
                <a:solidFill>
                  <a:schemeClr val="tx1"/>
                </a:solidFill>
              </a:rPr>
              <a:t>just quits the command line.</a:t>
            </a:r>
          </a:p>
          <a:p>
            <a:pPr marL="0" marR="190500" lvl="0" indent="0" algn="l" rtl="0">
              <a:spcBef>
                <a:spcPts val="0"/>
              </a:spcBef>
              <a:spcAft>
                <a:spcPts val="0"/>
              </a:spcAft>
              <a:buClr>
                <a:srgbClr val="657B83"/>
              </a:buClr>
              <a:buSzPct val="100000"/>
              <a:buNone/>
            </a:pPr>
            <a:endParaRPr sz="3000" dirty="0">
              <a:solidFill>
                <a:schemeClr val="tx1"/>
              </a:solidFill>
            </a:endParaRPr>
          </a:p>
          <a:p>
            <a:pPr marL="0" marR="190500" lvl="0" indent="-333375" algn="l" rtl="0">
              <a:spcBef>
                <a:spcPts val="0"/>
              </a:spcBef>
              <a:spcAft>
                <a:spcPts val="0"/>
              </a:spcAft>
              <a:buClr>
                <a:srgbClr val="657B83"/>
              </a:buClr>
              <a:buSzPct val="100000"/>
              <a:buChar char="●"/>
            </a:pPr>
            <a:r>
              <a:rPr lang="en" sz="3000" dirty="0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ls</a:t>
            </a:r>
            <a:r>
              <a:rPr lang="en" sz="3000" dirty="0">
                <a:solidFill>
                  <a:schemeClr val="tx1"/>
                </a:solidFill>
              </a:rPr>
              <a:t> in the current working directory now shows the file </a:t>
            </a:r>
            <a:r>
              <a:rPr lang="en" sz="3000" dirty="0" err="1">
                <a:solidFill>
                  <a:srgbClr val="00B050"/>
                </a:solidFill>
                <a:latin typeface="Roboto Mono"/>
                <a:ea typeface="Roboto Mono"/>
                <a:cs typeface="Roboto Mono"/>
                <a:sym typeface="Roboto Mono"/>
              </a:rPr>
              <a:t>class.db</a:t>
            </a:r>
            <a:endParaRPr sz="3000" dirty="0">
              <a:solidFill>
                <a:srgbClr val="00B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190500" lvl="0" indent="-333375" algn="l" rtl="0">
              <a:spcBef>
                <a:spcPts val="0"/>
              </a:spcBef>
              <a:spcAft>
                <a:spcPts val="0"/>
              </a:spcAft>
              <a:buClr>
                <a:srgbClr val="657B83"/>
              </a:buClr>
              <a:buSzPct val="100000"/>
              <a:buChar char="●"/>
            </a:pPr>
            <a:r>
              <a:rPr lang="en" sz="3000" dirty="0">
                <a:solidFill>
                  <a:schemeClr val="tx1"/>
                </a:solidFill>
              </a:rPr>
              <a:t>Everything else we discuss below assumes working in the </a:t>
            </a:r>
            <a:r>
              <a:rPr lang="en" sz="3000" dirty="0" err="1">
                <a:solidFill>
                  <a:schemeClr val="tx1"/>
                </a:solidFill>
              </a:rPr>
              <a:t>sqlite</a:t>
            </a:r>
            <a:r>
              <a:rPr lang="en" sz="3000" dirty="0">
                <a:solidFill>
                  <a:schemeClr val="tx1"/>
                </a:solidFill>
              </a:rPr>
              <a:t> command prompt.</a:t>
            </a:r>
            <a:endParaRPr sz="3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Working in </a:t>
            </a:r>
            <a:r>
              <a:rPr lang="en" dirty="0" err="1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sqlite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It's nice to work with a development environment specifically created for </a:t>
            </a:r>
            <a:r>
              <a:rPr lang="en-US" dirty="0" err="1">
                <a:solidFill>
                  <a:schemeClr val="tx1"/>
                </a:solidFill>
              </a:rPr>
              <a:t>sql</a:t>
            </a:r>
            <a:r>
              <a:rPr lang="en-US" dirty="0">
                <a:solidFill>
                  <a:schemeClr val="tx1"/>
                </a:solidFill>
              </a:rPr>
              <a:t> with nice highlighting and auto completion</a:t>
            </a:r>
          </a:p>
          <a:p>
            <a:r>
              <a:rPr lang="en-US" dirty="0" err="1">
                <a:solidFill>
                  <a:schemeClr val="tx1"/>
                </a:solidFill>
              </a:rPr>
              <a:t>Sqlite</a:t>
            </a:r>
            <a:r>
              <a:rPr lang="en-US" dirty="0">
                <a:solidFill>
                  <a:schemeClr val="tx1"/>
                </a:solidFill>
              </a:rPr>
              <a:t> has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/>
              </a:rPr>
              <a:t>SQL commands, which must be typed with a semicolon at the end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effectLst/>
              </a:rPr>
              <a:t>sqlite</a:t>
            </a:r>
            <a:r>
              <a:rPr lang="en-US" dirty="0">
                <a:solidFill>
                  <a:schemeClr val="tx1"/>
                </a:solidFill>
                <a:effectLst/>
              </a:rPr>
              <a:t> specific commands, which begin with a period +</a:t>
            </a:r>
            <a:r>
              <a:rPr lang="en-US" dirty="0">
                <a:solidFill>
                  <a:srgbClr val="00B050"/>
                </a:solidFill>
                <a:effectLst/>
              </a:rPr>
              <a:t>pragma</a:t>
            </a:r>
            <a:r>
              <a:rPr lang="en-US" dirty="0">
                <a:solidFill>
                  <a:schemeClr val="tx1"/>
                </a:solidFill>
                <a:effectLst/>
              </a:rPr>
              <a:t> commands, which are also </a:t>
            </a:r>
            <a:r>
              <a:rPr lang="en-US" dirty="0" err="1">
                <a:solidFill>
                  <a:schemeClr val="tx1"/>
                </a:solidFill>
                <a:effectLst/>
              </a:rPr>
              <a:t>sqlite</a:t>
            </a:r>
            <a:r>
              <a:rPr lang="en-US" dirty="0">
                <a:solidFill>
                  <a:schemeClr val="tx1"/>
                </a:solidFill>
                <a:effectLst/>
              </a:rPr>
              <a:t> specific</a:t>
            </a:r>
          </a:p>
          <a:p>
            <a:r>
              <a:rPr lang="en-US" dirty="0">
                <a:solidFill>
                  <a:schemeClr val="tx1"/>
                </a:solidFill>
              </a:rPr>
              <a:t>Some things will be portable to other SQL implementations and others not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A more realistic example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 dirty="0">
                <a:solidFill>
                  <a:schemeClr val="dk1"/>
                </a:solidFill>
              </a:rPr>
              <a:t>Consider the data Opioids in the US at Open Case Studies</a:t>
            </a:r>
            <a:endParaRPr sz="1500" dirty="0">
              <a:solidFill>
                <a:schemeClr val="dk1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1500"/>
              </a:spcBef>
              <a:buClr>
                <a:schemeClr val="dk1"/>
              </a:buClr>
              <a:buSzPts val="1100"/>
              <a:buNone/>
            </a:pPr>
            <a:r>
              <a:rPr lang="en" sz="15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https://github.com/opencasestudies/ocs-bp-opioid-rural-urban</a:t>
            </a:r>
            <a:endParaRPr lang="en" sz="1500" dirty="0">
              <a:solidFill>
                <a:schemeClr val="hlink"/>
              </a:solidFill>
              <a:uFill>
                <a:noFill/>
              </a:uFill>
            </a:endParaRPr>
          </a:p>
          <a:p>
            <a:pPr marL="0" indent="0">
              <a:lnSpc>
                <a:spcPct val="130000"/>
              </a:lnSpc>
              <a:spcBef>
                <a:spcPts val="1500"/>
              </a:spcBef>
              <a:buClr>
                <a:schemeClr val="dk1"/>
              </a:buClr>
              <a:buSzPts val="1100"/>
              <a:buNone/>
            </a:pPr>
            <a:r>
              <a:rPr lang="en" sz="1500" dirty="0">
                <a:solidFill>
                  <a:schemeClr val="dk1"/>
                </a:solidFill>
              </a:rPr>
              <a:t>It's described </a:t>
            </a:r>
            <a:r>
              <a:rPr lang="en" sz="1500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here</a:t>
            </a:r>
            <a:endParaRPr sz="1500" dirty="0">
              <a:solidFill>
                <a:schemeClr val="hlink"/>
              </a:solidFill>
            </a:endParaRPr>
          </a:p>
          <a:p>
            <a:pPr marL="0" indent="0">
              <a:spcBef>
                <a:spcPts val="8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Downloading the data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343DF-3036-6D64-0489-EDB9BFC2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10337"/>
            <a:ext cx="7772400" cy="13228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Importing into </a:t>
            </a:r>
            <a:r>
              <a:rPr lang="en" dirty="0" err="1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sqlite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A7E0EE-B2DF-3CDC-62CC-E351BCE14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827" y="1545052"/>
            <a:ext cx="5876345" cy="31534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What variables do the tables include?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605698-C2AF-2083-1C15-5CC69B73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53" y="1228884"/>
            <a:ext cx="4827379" cy="37794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544</Words>
  <Application>Microsoft Macintosh PowerPoint</Application>
  <PresentationFormat>On-screen Show (16:9)</PresentationFormat>
  <Paragraphs>77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Impact</vt:lpstr>
      <vt:lpstr>Arial</vt:lpstr>
      <vt:lpstr>Helvetica</vt:lpstr>
      <vt:lpstr>Roboto Mono</vt:lpstr>
      <vt:lpstr>Simple Light</vt:lpstr>
      <vt:lpstr>SQL via sqlite</vt:lpstr>
      <vt:lpstr>SQL</vt:lpstr>
      <vt:lpstr>Creating a database</vt:lpstr>
      <vt:lpstr>PowerPoint Presentation</vt:lpstr>
      <vt:lpstr>Working in sqlite</vt:lpstr>
      <vt:lpstr>A more realistic example</vt:lpstr>
      <vt:lpstr>Downloading the data</vt:lpstr>
      <vt:lpstr>Importing into sqlite</vt:lpstr>
      <vt:lpstr>What variables do the tables include?</vt:lpstr>
      <vt:lpstr>What variables do the tables include? continued</vt:lpstr>
      <vt:lpstr>What variables do the tables include? continued</vt:lpstr>
      <vt:lpstr>Working with data</vt:lpstr>
      <vt:lpstr>Working with the data</vt:lpstr>
      <vt:lpstr>Working with the data continued</vt:lpstr>
      <vt:lpstr>Working with the data continued</vt:lpstr>
      <vt:lpstr>Working with the data continued</vt:lpstr>
      <vt:lpstr>Working with the data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2</cp:revision>
  <dcterms:modified xsi:type="dcterms:W3CDTF">2025-01-24T23:26:21Z</dcterms:modified>
</cp:coreProperties>
</file>