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Roboto Mono" pitchFamily="49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629"/>
  </p:normalViewPr>
  <p:slideViewPr>
    <p:cSldViewPr snapToGrid="0">
      <p:cViewPr varScale="1">
        <p:scale>
          <a:sx n="225" d="100"/>
          <a:sy n="225" d="100"/>
        </p:scale>
        <p:origin x="184" y="2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94542d0df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294542d0df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94542d0df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294542d0df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94542d0d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94542d0d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94542d0df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294542d0df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294542d0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294542d0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294542d0df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294542d0df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294542d0df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294542d0df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294542d0df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294542d0df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f551510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f551510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94542d0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94542d0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94542d0d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94542d0d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94542d0d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94542d0d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94542d0d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94542d0d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94542d0d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294542d0d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94542d0d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94542d0d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94542d0d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94542d0d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lnSpc>
                <a:spcPct val="120000"/>
              </a:lnSpc>
              <a:spcBef>
                <a:spcPts val="24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650" dirty="0">
                <a:solidFill>
                  <a:schemeClr val="tx1"/>
                </a:solidFill>
                <a:latin typeface="Helvetica" pitchFamily="2" charset="0"/>
                <a:ea typeface="Impact"/>
                <a:cs typeface="Impact"/>
                <a:sym typeface="Impact"/>
              </a:rPr>
              <a:t>Base R</a:t>
            </a:r>
            <a:endParaRPr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frame </a:t>
            </a:r>
            <a:endParaRPr dirty="0"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 dirty="0">
                <a:solidFill>
                  <a:schemeClr val="dk1"/>
                </a:solidFill>
              </a:rPr>
              <a:t>Brief technicality, 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x[1]</a:t>
            </a:r>
            <a:r>
              <a:rPr lang="en" sz="1500" dirty="0">
                <a:solidFill>
                  <a:schemeClr val="dk1"/>
                </a:solidFill>
              </a:rPr>
              <a:t> returns a list containing the first element of 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500" dirty="0">
                <a:solidFill>
                  <a:schemeClr val="dk1"/>
                </a:solidFill>
              </a:rPr>
              <a:t> whereas 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x[[1]]</a:t>
            </a:r>
            <a:r>
              <a:rPr lang="en" sz="1500" dirty="0">
                <a:solidFill>
                  <a:schemeClr val="dk1"/>
                </a:solidFill>
              </a:rPr>
              <a:t> returns the entity itself. Let's create a </a:t>
            </a:r>
            <a:r>
              <a:rPr lang="en" sz="1500" dirty="0" err="1">
                <a:solidFill>
                  <a:schemeClr val="dk1"/>
                </a:solidFill>
              </a:rPr>
              <a:t>dataframe</a:t>
            </a:r>
            <a:r>
              <a:rPr lang="en" sz="1500" dirty="0">
                <a:solidFill>
                  <a:schemeClr val="dk1"/>
                </a:solidFill>
              </a:rPr>
              <a:t>. Also note R starts counting at 1 (unlike 0 for python).</a:t>
            </a:r>
            <a:endParaRPr dirty="0"/>
          </a:p>
        </p:txBody>
      </p:sp>
      <p:sp>
        <p:nvSpPr>
          <p:cNvPr id="138" name="Google Shape;138;p24"/>
          <p:cNvSpPr txBox="1"/>
          <p:nvPr/>
        </p:nvSpPr>
        <p:spPr>
          <a:xfrm>
            <a:off x="6543811" y="3276244"/>
            <a:ext cx="30000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 panose="020B0609020204030204" pitchFamily="49" charset="0"/>
                <a:cs typeface="Consolas" panose="020B0609020204030204" pitchFamily="49" charset="0"/>
              </a:rPr>
              <a:t>  index letter</a:t>
            </a:r>
            <a:endParaRPr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 panose="020B0609020204030204" pitchFamily="49" charset="0"/>
                <a:cs typeface="Consolas" panose="020B0609020204030204" pitchFamily="49" charset="0"/>
              </a:rPr>
              <a:t>1     3      c</a:t>
            </a:r>
            <a:endParaRPr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 panose="020B0609020204030204" pitchFamily="49" charset="0"/>
                <a:cs typeface="Consolas" panose="020B0609020204030204" pitchFamily="49" charset="0"/>
              </a:rPr>
              <a:t>2     4      d</a:t>
            </a:r>
            <a:endParaRPr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 panose="020B0609020204030204" pitchFamily="49" charset="0"/>
                <a:cs typeface="Consolas" panose="020B0609020204030204" pitchFamily="49" charset="0"/>
              </a:rPr>
              <a:t>3     5      e</a:t>
            </a:r>
            <a:endParaRPr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 panose="020B0609020204030204" pitchFamily="49" charset="0"/>
                <a:cs typeface="Consolas" panose="020B0609020204030204" pitchFamily="49" charset="0"/>
              </a:rPr>
              <a:t>4     6      f</a:t>
            </a:r>
            <a:endParaRPr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 panose="020B0609020204030204" pitchFamily="49" charset="0"/>
                <a:cs typeface="Consolas" panose="020B0609020204030204" pitchFamily="49" charset="0"/>
              </a:rPr>
              <a:t>5     7      g</a:t>
            </a:r>
            <a:endParaRPr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39" name="Google Shape;139;p24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576" y="2287148"/>
            <a:ext cx="588523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$ </a:t>
            </a:r>
            <a:r>
              <a:rPr lang="en" dirty="0">
                <a:sym typeface="Roboto Mono"/>
              </a:rPr>
              <a:t>operator</a:t>
            </a: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dirty="0"/>
          </a:p>
        </p:txBody>
      </p:sp>
      <p:sp>
        <p:nvSpPr>
          <p:cNvPr id="145" name="Google Shape;14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190500" lvl="0" indent="0" algn="l" rtl="0">
              <a:lnSpc>
                <a:spcPct val="130000"/>
              </a:lnSpc>
              <a:spcBef>
                <a:spcPts val="1500"/>
              </a:spcBef>
              <a:spcAft>
                <a:spcPts val="600"/>
              </a:spcAft>
              <a:buNone/>
            </a:pPr>
            <a:r>
              <a:rPr lang="en" sz="1100" dirty="0">
                <a:solidFill>
                  <a:schemeClr val="dk1"/>
                </a:solidFill>
              </a:rPr>
              <a:t>The 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$</a:t>
            </a:r>
            <a:r>
              <a:rPr lang="en" sz="1100" dirty="0">
                <a:solidFill>
                  <a:schemeClr val="dk1"/>
                </a:solidFill>
              </a:rPr>
              <a:t> operator works on </a:t>
            </a:r>
            <a:r>
              <a:rPr lang="en" sz="1100" dirty="0" err="1">
                <a:solidFill>
                  <a:schemeClr val="dk1"/>
                </a:solidFill>
              </a:rPr>
              <a:t>dataframes</a:t>
            </a:r>
            <a:r>
              <a:rPr lang="en" sz="1100" dirty="0">
                <a:solidFill>
                  <a:schemeClr val="dk1"/>
                </a:solidFill>
              </a:rPr>
              <a:t>. In addition, bracket notation works as well.</a:t>
            </a:r>
            <a:endParaRPr dirty="0"/>
          </a:p>
        </p:txBody>
      </p:sp>
      <p:pic>
        <p:nvPicPr>
          <p:cNvPr id="146" name="Google Shape;146;p25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475" y="1825675"/>
            <a:ext cx="2953206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/>
        </p:nvSpPr>
        <p:spPr>
          <a:xfrm>
            <a:off x="4721681" y="2664178"/>
            <a:ext cx="30000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 panose="020B0609020204030204" pitchFamily="49" charset="0"/>
                <a:cs typeface="Consolas" panose="020B0609020204030204" pitchFamily="49" charset="0"/>
              </a:rPr>
              <a:t>[1] 3 4 5 6 7</a:t>
            </a:r>
            <a:endParaRPr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 panose="020B0609020204030204" pitchFamily="49" charset="0"/>
                <a:cs typeface="Consolas" panose="020B0609020204030204" pitchFamily="49" charset="0"/>
              </a:rPr>
              <a:t>index letter</a:t>
            </a:r>
            <a:endParaRPr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 panose="020B0609020204030204" pitchFamily="49" charset="0"/>
                <a:cs typeface="Consolas" panose="020B0609020204030204" pitchFamily="49" charset="0"/>
              </a:rPr>
              <a:t>1     3      c</a:t>
            </a:r>
            <a:endParaRPr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 panose="020B0609020204030204" pitchFamily="49" charset="0"/>
                <a:cs typeface="Consolas" panose="020B0609020204030204" pitchFamily="49" charset="0"/>
              </a:rPr>
              <a:t>2     4      d</a:t>
            </a:r>
            <a:endParaRPr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 panose="020B0609020204030204" pitchFamily="49" charset="0"/>
                <a:cs typeface="Consolas" panose="020B0609020204030204" pitchFamily="49" charset="0"/>
              </a:rPr>
              <a:t>[1] "c"</a:t>
            </a:r>
            <a:endParaRPr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" sz="2800" dirty="0">
                <a:solidFill>
                  <a:schemeClr val="dk1"/>
                </a:solidFill>
              </a:rPr>
              <a:t>atrices</a:t>
            </a:r>
            <a:endParaRPr dirty="0"/>
          </a:p>
        </p:txBody>
      </p:sp>
      <p:pic>
        <p:nvPicPr>
          <p:cNvPr id="154" name="Google Shape;154;p26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01" y="1476023"/>
            <a:ext cx="4198289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/>
          <p:nvPr/>
        </p:nvSpPr>
        <p:spPr>
          <a:xfrm>
            <a:off x="4757090" y="2241740"/>
            <a:ext cx="30000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[,1] [,2]</a:t>
            </a:r>
            <a:endParaRPr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 panose="020B0609020204030204" pitchFamily="49" charset="0"/>
                <a:cs typeface="Consolas" panose="020B0609020204030204" pitchFamily="49" charset="0"/>
              </a:rPr>
              <a:t>[1,]    1    4</a:t>
            </a:r>
            <a:endParaRPr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 panose="020B0609020204030204" pitchFamily="49" charset="0"/>
                <a:cs typeface="Consolas" panose="020B0609020204030204" pitchFamily="49" charset="0"/>
              </a:rPr>
              <a:t>[2,]    2    5</a:t>
            </a:r>
            <a:endParaRPr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 panose="020B0609020204030204" pitchFamily="49" charset="0"/>
                <a:cs typeface="Consolas" panose="020B0609020204030204" pitchFamily="49" charset="0"/>
              </a:rPr>
              <a:t>[3,]    3    6</a:t>
            </a:r>
            <a:endParaRPr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[,1] [,2] [,3]</a:t>
            </a:r>
            <a:endParaRPr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 panose="020B0609020204030204" pitchFamily="49" charset="0"/>
                <a:cs typeface="Consolas" panose="020B0609020204030204" pitchFamily="49" charset="0"/>
              </a:rPr>
              <a:t>[1,]    1    3    5</a:t>
            </a:r>
            <a:endParaRPr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 panose="020B0609020204030204" pitchFamily="49" charset="0"/>
                <a:cs typeface="Consolas" panose="020B0609020204030204" pitchFamily="49" charset="0"/>
              </a:rPr>
              <a:t>[2,]    2    4    6</a:t>
            </a:r>
            <a:endParaRPr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Functions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Google Shape;16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</a:rPr>
              <a:t>R has functions and uses so-called lexical scoping. Arguments can be named or not in function calls. But, just like in python, don't get too cute with this.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2" name="Google Shape;168;p28">
            <a:extLst>
              <a:ext uri="{FF2B5EF4-FFF2-40B4-BE49-F238E27FC236}">
                <a16:creationId xmlns:a16="http://schemas.microsoft.com/office/drawing/2014/main" id="{70BE46A0-4F74-DE0F-39B6-07FDBD370BE9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410" y="2517068"/>
            <a:ext cx="2438885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69;p28">
            <a:extLst>
              <a:ext uri="{FF2B5EF4-FFF2-40B4-BE49-F238E27FC236}">
                <a16:creationId xmlns:a16="http://schemas.microsoft.com/office/drawing/2014/main" id="{69FE90F6-F12B-2880-C1F2-CB1FD7BF024A}"/>
              </a:ext>
            </a:extLst>
          </p:cNvPr>
          <p:cNvSpPr txBox="1"/>
          <p:nvPr/>
        </p:nvSpPr>
        <p:spPr>
          <a:xfrm>
            <a:off x="4058295" y="3508424"/>
            <a:ext cx="30000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 panose="020B0609020204030204" pitchFamily="49" charset="0"/>
                <a:cs typeface="Consolas" panose="020B0609020204030204" pitchFamily="49" charset="0"/>
              </a:rPr>
              <a:t>[1] 8</a:t>
            </a:r>
            <a:endParaRPr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 panose="020B0609020204030204" pitchFamily="49" charset="0"/>
                <a:cs typeface="Consolas" panose="020B0609020204030204" pitchFamily="49" charset="0"/>
              </a:rPr>
              <a:t>[1] 8</a:t>
            </a:r>
            <a:endParaRPr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 panose="020B0609020204030204" pitchFamily="49" charset="0"/>
                <a:cs typeface="Consolas" panose="020B0609020204030204" pitchFamily="49" charset="0"/>
              </a:rPr>
              <a:t>[1] 8</a:t>
            </a:r>
            <a:endParaRPr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 panose="020B0609020204030204" pitchFamily="49" charset="0"/>
                <a:cs typeface="Consolas" panose="020B0609020204030204" pitchFamily="49" charset="0"/>
              </a:rPr>
              <a:t>[1] 8</a:t>
            </a:r>
            <a:endParaRPr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 panose="020B0609020204030204" pitchFamily="49" charset="0"/>
                <a:cs typeface="Consolas" panose="020B0609020204030204" pitchFamily="49" charset="0"/>
              </a:rPr>
              <a:t>[1] 9</a:t>
            </a:r>
            <a:endParaRPr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n" sz="2800" dirty="0">
                <a:solidFill>
                  <a:schemeClr val="dk1"/>
                </a:solidFill>
              </a:rPr>
              <a:t> argument</a:t>
            </a:r>
            <a:endParaRPr dirty="0"/>
          </a:p>
        </p:txBody>
      </p:sp>
      <p:sp>
        <p:nvSpPr>
          <p:cNvPr id="175" name="Google Shape;175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Functions can be arguments to functions. The </a:t>
            </a:r>
            <a:r>
              <a:rPr lang="en-US" sz="18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n-US" sz="1800" dirty="0">
                <a:solidFill>
                  <a:schemeClr val="dk1"/>
                </a:solidFill>
              </a:rPr>
              <a:t> argument is for variable arguments.</a:t>
            </a:r>
            <a:endParaRPr lang="en-US" dirty="0"/>
          </a:p>
        </p:txBody>
      </p:sp>
      <p:sp>
        <p:nvSpPr>
          <p:cNvPr id="176" name="Google Shape;176;p29"/>
          <p:cNvSpPr txBox="1"/>
          <p:nvPr/>
        </p:nvSpPr>
        <p:spPr>
          <a:xfrm>
            <a:off x="5115070" y="3525726"/>
            <a:ext cx="30000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 panose="020B0609020204030204" pitchFamily="49" charset="0"/>
                <a:cs typeface="Consolas" panose="020B0609020204030204" pitchFamily="49" charset="0"/>
              </a:rPr>
              <a:t>[1] 16</a:t>
            </a:r>
            <a:endParaRPr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 panose="020B0609020204030204" pitchFamily="49" charset="0"/>
                <a:cs typeface="Consolas" panose="020B0609020204030204" pitchFamily="49" charset="0"/>
              </a:rPr>
              <a:t>[1] 14.77811</a:t>
            </a:r>
            <a:endParaRPr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77" name="Google Shape;177;p29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22" y="1955275"/>
            <a:ext cx="4677648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Notice </a:t>
            </a:r>
            <a:endParaRPr dirty="0"/>
          </a:p>
        </p:txBody>
      </p:sp>
      <p:sp>
        <p:nvSpPr>
          <p:cNvPr id="183" name="Google Shape;18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</a:rPr>
              <a:t>Variables are defined within the scope of the environment that they are defined in.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</a:rPr>
              <a:t>Note below, the variable 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c1</a:t>
            </a:r>
            <a:r>
              <a:rPr lang="en" sz="1500" dirty="0">
                <a:solidFill>
                  <a:schemeClr val="dk1"/>
                </a:solidFill>
              </a:rPr>
              <a:t> isn't found since it's only defined within 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 sz="1500" dirty="0">
                <a:solidFill>
                  <a:schemeClr val="dk1"/>
                </a:solidFill>
              </a:rPr>
              <a:t>'s environment.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</a:rPr>
              <a:t>Similarly, 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 sz="1500" dirty="0">
                <a:solidFill>
                  <a:schemeClr val="dk1"/>
                </a:solidFill>
              </a:rPr>
              <a:t> is not found within 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 sz="1500" dirty="0">
                <a:solidFill>
                  <a:schemeClr val="dk1"/>
                </a:solidFill>
              </a:rPr>
              <a:t> since it's only found within the function 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lang="en" sz="1500" dirty="0">
                <a:solidFill>
                  <a:schemeClr val="dk1"/>
                </a:solidFill>
              </a:rPr>
              <a:t> defined within 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 sz="1500" dirty="0">
                <a:solidFill>
                  <a:schemeClr val="dk1"/>
                </a:solidFill>
              </a:rPr>
              <a:t>.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</a:rPr>
              <a:t>Finally, note since 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 sz="1500" dirty="0">
                <a:solidFill>
                  <a:schemeClr val="dk1"/>
                </a:solidFill>
              </a:rPr>
              <a:t> is a predefined function I had to define 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 sz="1500" dirty="0">
                <a:solidFill>
                  <a:schemeClr val="dk1"/>
                </a:solidFill>
              </a:rPr>
              <a:t> as 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c1</a:t>
            </a:r>
            <a:r>
              <a:rPr lang="en" sz="1500" dirty="0">
                <a:solidFill>
                  <a:schemeClr val="dk1"/>
                </a:solidFill>
              </a:rPr>
              <a:t>.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</a:rPr>
              <a:t>R will let you define 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 sz="1500" dirty="0">
                <a:solidFill>
                  <a:schemeClr val="dk1"/>
                </a:solidFill>
              </a:rPr>
              <a:t> no problem, but it creates confusion. Double check whether a variable is already assigned before defining it to avoid confusion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0" name="Google Shape;190;p31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038" y="445025"/>
            <a:ext cx="3162807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1"/>
          <p:cNvSpPr txBox="1"/>
          <p:nvPr/>
        </p:nvSpPr>
        <p:spPr>
          <a:xfrm>
            <a:off x="84666" y="4252374"/>
            <a:ext cx="897466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in h(</a:t>
            </a:r>
            <a:r>
              <a:rPr lang="en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simpleError</a:t>
            </a:r>
            <a:r>
              <a:rPr lang="en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(msg, call)) : </a:t>
            </a:r>
            <a:endParaRPr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error in evaluating the argument 'x' in selecting a method for function 'print': object 'c1' not found</a:t>
            </a:r>
            <a:endParaRPr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body" idx="1"/>
          </p:nvPr>
        </p:nvSpPr>
        <p:spPr>
          <a:xfrm>
            <a:off x="311700" y="3070578"/>
            <a:ext cx="8520600" cy="1498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in h(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simpleError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(msg, call))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error in evaluating the argument 'x' in selecting a method for function 'print': object 'e' not found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Called from: h(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simpleError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(msg, call))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during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wrapup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unimplemented type (29) in 'eval'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no more error handlers available (recursive errors?); invoking 'abort' restart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during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wrapup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INTEGER() can only be applied to a 'integer', not a 'unknown type #29'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no more error handlers available (recursive errors?); invoking 'abort' restart</a:t>
            </a:r>
          </a:p>
        </p:txBody>
      </p:sp>
      <p:pic>
        <p:nvPicPr>
          <p:cNvPr id="198" name="Google Shape;198;p32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167" y="1129751"/>
            <a:ext cx="2343492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dirty="0">
                <a:solidFill>
                  <a:schemeClr val="dk1"/>
                </a:solidFill>
                <a:highlight>
                  <a:schemeClr val="lt1"/>
                </a:highlight>
              </a:rPr>
              <a:t>R is another data science language more specifically geared towards statistics. R is an implementation of the S language by John Chambers written originally by Ross Ihaka and Robert Gentleman. The R Core Team, R Foundation and almost countless contributors continually improve and maintain R.</a:t>
            </a: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dirty="0">
                <a:solidFill>
                  <a:schemeClr val="dk1"/>
                </a:solidFill>
                <a:highlight>
                  <a:schemeClr val="lt1"/>
                </a:highlight>
              </a:rPr>
              <a:t>In this course, we're going to cover very little basic R and focus mainly on the so-called </a:t>
            </a:r>
            <a:r>
              <a:rPr lang="en" dirty="0" err="1">
                <a:solidFill>
                  <a:schemeClr val="dk1"/>
                </a:solidFill>
                <a:highlight>
                  <a:schemeClr val="lt1"/>
                </a:highlight>
              </a:rPr>
              <a:t>tidyverse</a:t>
            </a:r>
            <a:r>
              <a:rPr lang="en" dirty="0">
                <a:solidFill>
                  <a:schemeClr val="dk1"/>
                </a:solidFill>
                <a:highlight>
                  <a:schemeClr val="lt1"/>
                </a:highlight>
              </a:rPr>
              <a:t>. However, a little base R goes a long way. You can install R into </a:t>
            </a:r>
            <a:r>
              <a:rPr lang="en" dirty="0" err="1">
                <a:solidFill>
                  <a:schemeClr val="dk1"/>
                </a:solidFill>
                <a:highlight>
                  <a:schemeClr val="lt1"/>
                </a:highlight>
              </a:rPr>
              <a:t>jupyter</a:t>
            </a:r>
            <a:r>
              <a:rPr lang="en" dirty="0">
                <a:solidFill>
                  <a:schemeClr val="dk1"/>
                </a:solidFill>
                <a:highlight>
                  <a:schemeClr val="lt1"/>
                </a:highlight>
              </a:rPr>
              <a:t> notebooks and then have it as an option. Alternatively, </a:t>
            </a:r>
            <a:r>
              <a:rPr lang="en" dirty="0" err="1">
                <a:solidFill>
                  <a:schemeClr val="dk1"/>
                </a:solidFill>
                <a:highlight>
                  <a:schemeClr val="lt1"/>
                </a:highlight>
              </a:rPr>
              <a:t>Rstudio</a:t>
            </a:r>
            <a:r>
              <a:rPr lang="en" dirty="0">
                <a:solidFill>
                  <a:schemeClr val="dk1"/>
                </a:solidFill>
                <a:highlight>
                  <a:schemeClr val="lt1"/>
                </a:highlight>
              </a:rPr>
              <a:t> is a well known R ide as is ESS in Emacs.</a:t>
            </a: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highlight>
                  <a:schemeClr val="lt1"/>
                </a:highlight>
              </a:rPr>
              <a:t>R installation</a:t>
            </a:r>
            <a:endParaRPr dirty="0">
              <a:highlight>
                <a:schemeClr val="lt1"/>
              </a:highlight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5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</a:rPr>
              <a:t>You can install R from </a:t>
            </a:r>
            <a:r>
              <a:rPr lang="en" sz="1500" dirty="0" err="1">
                <a:solidFill>
                  <a:schemeClr val="dk1"/>
                </a:solidFill>
                <a:highlight>
                  <a:schemeClr val="lt1"/>
                </a:highlight>
              </a:rPr>
              <a:t>conda</a:t>
            </a: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</a:rPr>
              <a:t> environment or directly from </a:t>
            </a:r>
            <a:r>
              <a:rPr lang="en" sz="1500" dirty="0">
                <a:solidFill>
                  <a:schemeClr val="accent5"/>
                </a:solidFill>
                <a:highlight>
                  <a:schemeClr val="lt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CRAN</a:t>
            </a: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</a:rPr>
              <a:t>. If on Windows, make sure to install </a:t>
            </a:r>
            <a:r>
              <a:rPr lang="en" sz="1500" dirty="0" err="1">
                <a:solidFill>
                  <a:schemeClr val="dk1"/>
                </a:solidFill>
                <a:highlight>
                  <a:schemeClr val="lt1"/>
                </a:highlight>
              </a:rPr>
              <a:t>Rtools</a:t>
            </a: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</a:rPr>
              <a:t> as well. On a mac, I always made sure that I had the developer tools installed. On </a:t>
            </a:r>
            <a:r>
              <a:rPr lang="en" sz="1500" dirty="0" err="1">
                <a:solidFill>
                  <a:schemeClr val="dk1"/>
                </a:solidFill>
                <a:highlight>
                  <a:schemeClr val="lt1"/>
                </a:highlight>
              </a:rPr>
              <a:t>linux</a:t>
            </a: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</a:rPr>
              <a:t> it's a good idea to have all of the dev version of R system dependencies installed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Examples </a:t>
            </a:r>
            <a:endParaRPr dirty="0"/>
          </a:p>
        </p:txBody>
      </p:sp>
      <p:pic>
        <p:nvPicPr>
          <p:cNvPr id="74" name="Google Shape;74;p16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268" y="1179719"/>
            <a:ext cx="3689881" cy="1392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268" y="3071268"/>
            <a:ext cx="3688177" cy="178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9556" y="2052912"/>
            <a:ext cx="3778925" cy="138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188038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 dirty="0">
                <a:highlight>
                  <a:schemeClr val="lt1"/>
                </a:highlight>
              </a:rPr>
              <a:t> function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Honestly, the </a:t>
            </a:r>
            <a:r>
              <a:rPr lang="en" sz="1500">
                <a:solidFill>
                  <a:srgbClr val="188038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 function in R is perhaps one of the most important. It concatenates things.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84" name="Google Shape;84;p17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00" y="1580093"/>
            <a:ext cx="2832256" cy="138304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3530456" y="2419352"/>
            <a:ext cx="30000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 panose="020B0609020204030204" pitchFamily="49" charset="0"/>
                <a:cs typeface="Consolas" panose="020B0609020204030204" pitchFamily="49" charset="0"/>
              </a:rPr>
              <a:t>[1]  6 30 48</a:t>
            </a:r>
            <a:endParaRPr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83B83-D714-1905-A746-5177D23CAED9}"/>
              </a:ext>
            </a:extLst>
          </p:cNvPr>
          <p:cNvSpPr txBox="1"/>
          <p:nvPr/>
        </p:nvSpPr>
        <p:spPr>
          <a:xfrm>
            <a:off x="311700" y="3097884"/>
            <a:ext cx="80364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>
                <a:solidFill>
                  <a:schemeClr val="dk1"/>
                </a:solidFill>
              </a:rPr>
              <a:t>But you have to be careful that R will guess what you want to do. In this case adding a vector of length 3 + a vector of length 6 just repeats the vector of length 3 twice.</a:t>
            </a:r>
            <a:endParaRPr lang="en-US" dirty="0"/>
          </a:p>
        </p:txBody>
      </p:sp>
      <p:sp>
        <p:nvSpPr>
          <p:cNvPr id="4" name="Google Shape;92;p18">
            <a:extLst>
              <a:ext uri="{FF2B5EF4-FFF2-40B4-BE49-F238E27FC236}">
                <a16:creationId xmlns:a16="http://schemas.microsoft.com/office/drawing/2014/main" id="{74D6E724-AB5D-8260-5E8C-9E11B36633AA}"/>
              </a:ext>
            </a:extLst>
          </p:cNvPr>
          <p:cNvSpPr txBox="1"/>
          <p:nvPr/>
        </p:nvSpPr>
        <p:spPr>
          <a:xfrm>
            <a:off x="3072000" y="4333863"/>
            <a:ext cx="30000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 panose="020B0609020204030204" pitchFamily="49" charset="0"/>
                <a:cs typeface="Consolas" panose="020B0609020204030204" pitchFamily="49" charset="0"/>
              </a:rPr>
              <a:t>[1]  2 10 16  2 10 16</a:t>
            </a:r>
            <a:endParaRPr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Google Shape;93;p18">
            <a:extLst>
              <a:ext uri="{FF2B5EF4-FFF2-40B4-BE49-F238E27FC236}">
                <a16:creationId xmlns:a16="http://schemas.microsoft.com/office/drawing/2014/main" id="{53DFD461-FA82-DB50-900B-8BE92D84E7A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225" y="3671425"/>
            <a:ext cx="1987205" cy="1371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</a:rPr>
              <a:t>Booleans </a:t>
            </a:r>
            <a:endParaRPr dirty="0"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 dirty="0">
                <a:solidFill>
                  <a:schemeClr val="dk1"/>
                </a:solidFill>
              </a:rPr>
              <a:t>R's Boolean values are 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500" dirty="0">
                <a:solidFill>
                  <a:schemeClr val="dk1"/>
                </a:solidFill>
              </a:rPr>
              <a:t> and 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1500" dirty="0">
                <a:solidFill>
                  <a:schemeClr val="dk1"/>
                </a:solidFill>
              </a:rPr>
              <a:t>.</a:t>
            </a:r>
            <a:endParaRPr dirty="0"/>
          </a:p>
        </p:txBody>
      </p:sp>
      <p:sp>
        <p:nvSpPr>
          <p:cNvPr id="100" name="Google Shape;100;p19"/>
          <p:cNvSpPr txBox="1"/>
          <p:nvPr/>
        </p:nvSpPr>
        <p:spPr>
          <a:xfrm>
            <a:off x="4151317" y="2805289"/>
            <a:ext cx="30000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 panose="020B0609020204030204" pitchFamily="49" charset="0"/>
                <a:cs typeface="Consolas" panose="020B0609020204030204" pitchFamily="49" charset="0"/>
              </a:rPr>
              <a:t>[1] FALSE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[1] TRUE</a:t>
            </a:r>
          </a:p>
        </p:txBody>
      </p:sp>
      <p:pic>
        <p:nvPicPr>
          <p:cNvPr id="102" name="Google Shape;102;p19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754" y="1946275"/>
            <a:ext cx="1972563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sz="3600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Control flow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 dirty="0">
                <a:solidFill>
                  <a:schemeClr val="dk1"/>
                </a:solidFill>
              </a:rPr>
              <a:t>R has for loops, while loops and control flow. The syntax 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 : b</a:t>
            </a:r>
            <a:r>
              <a:rPr lang="en" sz="1500" dirty="0">
                <a:solidFill>
                  <a:schemeClr val="dk1"/>
                </a:solidFill>
              </a:rPr>
              <a:t> creates a vector starting at 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500" dirty="0">
                <a:solidFill>
                  <a:schemeClr val="dk1"/>
                </a:solidFill>
              </a:rPr>
              <a:t> and ending at 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500" dirty="0">
                <a:solidFill>
                  <a:schemeClr val="dk1"/>
                </a:solidFill>
              </a:rPr>
              <a:t>. Note R uses functional notation, so indentation doesn't mean anything and you have to put curly braces for things included in the 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500" dirty="0">
                <a:solidFill>
                  <a:schemeClr val="dk1"/>
                </a:solidFill>
              </a:rPr>
              <a:t>, 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 dirty="0">
                <a:solidFill>
                  <a:schemeClr val="dk1"/>
                </a:solidFill>
              </a:rPr>
              <a:t> or 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500" dirty="0">
                <a:solidFill>
                  <a:schemeClr val="dk1"/>
                </a:solidFill>
              </a:rPr>
              <a:t> statements.</a:t>
            </a:r>
            <a:endParaRPr dirty="0"/>
          </a:p>
        </p:txBody>
      </p:sp>
      <p:pic>
        <p:nvPicPr>
          <p:cNvPr id="109" name="Google Shape;109;p20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820" y="2141939"/>
            <a:ext cx="3293587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4975180" y="3586864"/>
            <a:ext cx="30000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 panose="020B0609020204030204" pitchFamily="49" charset="0"/>
                <a:cs typeface="Consolas" panose="020B0609020204030204" pitchFamily="49" charset="0"/>
              </a:rPr>
              <a:t>[1] "</a:t>
            </a:r>
            <a:r>
              <a:rPr lang="e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sz="1200" dirty="0">
                <a:latin typeface="Consolas" panose="020B0609020204030204" pitchFamily="49" charset="0"/>
                <a:cs typeface="Consolas" panose="020B0609020204030204" pitchFamily="49" charset="0"/>
              </a:rPr>
              <a:t> is small"</a:t>
            </a:r>
            <a:endParaRPr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 panose="020B0609020204030204" pitchFamily="49" charset="0"/>
                <a:cs typeface="Consolas" panose="020B0609020204030204" pitchFamily="49" charset="0"/>
              </a:rPr>
              <a:t>[1] "</a:t>
            </a:r>
            <a:r>
              <a:rPr lang="e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sz="1200" dirty="0">
                <a:latin typeface="Consolas" panose="020B0609020204030204" pitchFamily="49" charset="0"/>
                <a:cs typeface="Consolas" panose="020B0609020204030204" pitchFamily="49" charset="0"/>
              </a:rPr>
              <a:t> is small"</a:t>
            </a:r>
            <a:endParaRPr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 panose="020B0609020204030204" pitchFamily="49" charset="0"/>
                <a:cs typeface="Consolas" panose="020B0609020204030204" pitchFamily="49" charset="0"/>
              </a:rPr>
              <a:t>[1] "</a:t>
            </a:r>
            <a:r>
              <a:rPr lang="e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sz="1200" dirty="0">
                <a:latin typeface="Consolas" panose="020B0609020204030204" pitchFamily="49" charset="0"/>
                <a:cs typeface="Consolas" panose="020B0609020204030204" pitchFamily="49" charset="0"/>
              </a:rPr>
              <a:t> is small"</a:t>
            </a:r>
            <a:endParaRPr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 panose="020B0609020204030204" pitchFamily="49" charset="0"/>
                <a:cs typeface="Consolas" panose="020B0609020204030204" pitchFamily="49" charset="0"/>
              </a:rPr>
              <a:t>[1] "</a:t>
            </a:r>
            <a:r>
              <a:rPr lang="e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sz="1200" dirty="0">
                <a:latin typeface="Consolas" panose="020B0609020204030204" pitchFamily="49" charset="0"/>
                <a:cs typeface="Consolas" panose="020B0609020204030204" pitchFamily="49" charset="0"/>
              </a:rPr>
              <a:t> is large"</a:t>
            </a:r>
            <a:endParaRPr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 panose="020B0609020204030204" pitchFamily="49" charset="0"/>
                <a:cs typeface="Consolas" panose="020B0609020204030204" pitchFamily="49" charset="0"/>
              </a:rPr>
              <a:t>[1] "</a:t>
            </a:r>
            <a:r>
              <a:rPr lang="e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sz="1200" dirty="0">
                <a:latin typeface="Consolas" panose="020B0609020204030204" pitchFamily="49" charset="0"/>
                <a:cs typeface="Consolas" panose="020B0609020204030204" pitchFamily="49" charset="0"/>
              </a:rPr>
              <a:t> is large"</a:t>
            </a:r>
            <a:endParaRPr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 panose="020B0609020204030204" pitchFamily="49" charset="0"/>
                <a:cs typeface="Consolas" panose="020B0609020204030204" pitchFamily="49" charset="0"/>
              </a:rPr>
              <a:t>[1] "</a:t>
            </a:r>
            <a:r>
              <a:rPr lang="e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sz="1200" dirty="0">
                <a:latin typeface="Consolas" panose="020B0609020204030204" pitchFamily="49" charset="0"/>
                <a:cs typeface="Consolas" panose="020B0609020204030204" pitchFamily="49" charset="0"/>
              </a:rPr>
              <a:t> is large"</a:t>
            </a:r>
            <a:endParaRPr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Data structures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 dirty="0">
                <a:solidFill>
                  <a:schemeClr val="dk1"/>
                </a:solidFill>
              </a:rPr>
              <a:t>R's generic structure is a list, which can be made with the command 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en" sz="1500" dirty="0">
                <a:solidFill>
                  <a:schemeClr val="dk1"/>
                </a:solidFill>
              </a:rPr>
              <a:t>, its generic matrix structure is a matrix, which can be made with the command 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matrix</a:t>
            </a:r>
            <a:r>
              <a:rPr lang="en" sz="1500" dirty="0">
                <a:solidFill>
                  <a:schemeClr val="dk1"/>
                </a:solidFill>
              </a:rPr>
              <a:t> and its generic data frame structure is a data frame, which can be made with the command </a:t>
            </a:r>
            <a:r>
              <a:rPr lang="en" sz="1500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data.frame</a:t>
            </a:r>
            <a:r>
              <a:rPr lang="en" sz="1500" dirty="0">
                <a:solidFill>
                  <a:schemeClr val="dk1"/>
                </a:solidFill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List</a:t>
            </a:r>
            <a:endParaRPr dirty="0"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2280839"/>
            <a:ext cx="8520600" cy="7532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 dirty="0">
                <a:solidFill>
                  <a:schemeClr val="dk1"/>
                </a:solidFill>
              </a:rPr>
              <a:t>Now, 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500" dirty="0">
                <a:solidFill>
                  <a:schemeClr val="dk1"/>
                </a:solidFill>
              </a:rPr>
              <a:t> is a list containing three elements, 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500" dirty="0">
                <a:solidFill>
                  <a:schemeClr val="dk1"/>
                </a:solidFill>
              </a:rPr>
              <a:t> is a vector, 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500" dirty="0">
                <a:solidFill>
                  <a:schemeClr val="dk1"/>
                </a:solidFill>
              </a:rPr>
              <a:t> is a string and 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 sz="1500" dirty="0">
                <a:solidFill>
                  <a:schemeClr val="dk1"/>
                </a:solidFill>
              </a:rPr>
              <a:t> is itself another list. You can reference elements of 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500" dirty="0">
                <a:solidFill>
                  <a:schemeClr val="dk1"/>
                </a:solidFill>
              </a:rPr>
              <a:t> with the 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$</a:t>
            </a:r>
            <a:r>
              <a:rPr lang="en" sz="1500" dirty="0">
                <a:solidFill>
                  <a:schemeClr val="dk1"/>
                </a:solidFill>
              </a:rPr>
              <a:t> or brackets</a:t>
            </a:r>
            <a:endParaRPr dirty="0"/>
          </a:p>
        </p:txBody>
      </p:sp>
      <p:pic>
        <p:nvPicPr>
          <p:cNvPr id="123" name="Google Shape;123;p22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311" y="1017725"/>
            <a:ext cx="5914701" cy="1263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30;p23">
            <a:extLst>
              <a:ext uri="{FF2B5EF4-FFF2-40B4-BE49-F238E27FC236}">
                <a16:creationId xmlns:a16="http://schemas.microsoft.com/office/drawing/2014/main" id="{CDB6F148-E61E-BF63-455B-0E9453AE038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3911" y="2853539"/>
            <a:ext cx="2012762" cy="216324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31;p23">
            <a:extLst>
              <a:ext uri="{FF2B5EF4-FFF2-40B4-BE49-F238E27FC236}">
                <a16:creationId xmlns:a16="http://schemas.microsoft.com/office/drawing/2014/main" id="{DD60A381-A5A3-E4FA-18B7-100777A5FAC9}"/>
              </a:ext>
            </a:extLst>
          </p:cNvPr>
          <p:cNvSpPr txBox="1"/>
          <p:nvPr/>
        </p:nvSpPr>
        <p:spPr>
          <a:xfrm>
            <a:off x="4236673" y="3606770"/>
            <a:ext cx="30000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 panose="020B0609020204030204" pitchFamily="49" charset="0"/>
                <a:cs typeface="Consolas" panose="020B0609020204030204" pitchFamily="49" charset="0"/>
              </a:rPr>
              <a:t>[1] 1 2 3</a:t>
            </a:r>
            <a:endParaRPr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 panose="020B0609020204030204" pitchFamily="49" charset="0"/>
                <a:cs typeface="Consolas" panose="020B0609020204030204" pitchFamily="49" charset="0"/>
              </a:rPr>
              <a:t>[1] "character"</a:t>
            </a:r>
            <a:endParaRPr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 panose="020B0609020204030204" pitchFamily="49" charset="0"/>
                <a:cs typeface="Consolas" panose="020B0609020204030204" pitchFamily="49" charset="0"/>
              </a:rPr>
              <a:t>[1] 1 2 3</a:t>
            </a:r>
            <a:endParaRPr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 panose="020B0609020204030204" pitchFamily="49" charset="0"/>
                <a:cs typeface="Consolas" panose="020B0609020204030204" pitchFamily="49" charset="0"/>
              </a:rPr>
              <a:t>[1] "character"</a:t>
            </a:r>
            <a:endParaRPr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955</Words>
  <Application>Microsoft Macintosh PowerPoint</Application>
  <PresentationFormat>On-screen Show (16:9)</PresentationFormat>
  <Paragraphs>87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Consolas</vt:lpstr>
      <vt:lpstr>Helvetica</vt:lpstr>
      <vt:lpstr>Roboto Mono</vt:lpstr>
      <vt:lpstr>Simple Light</vt:lpstr>
      <vt:lpstr>Base R</vt:lpstr>
      <vt:lpstr>Introduction</vt:lpstr>
      <vt:lpstr>R installation</vt:lpstr>
      <vt:lpstr>Examples </vt:lpstr>
      <vt:lpstr>c function</vt:lpstr>
      <vt:lpstr>Booleans </vt:lpstr>
      <vt:lpstr>Control flow</vt:lpstr>
      <vt:lpstr>Data structures</vt:lpstr>
      <vt:lpstr>List</vt:lpstr>
      <vt:lpstr>Data frame </vt:lpstr>
      <vt:lpstr>$ operator </vt:lpstr>
      <vt:lpstr>Matrices</vt:lpstr>
      <vt:lpstr>Functions</vt:lpstr>
      <vt:lpstr>... argument</vt:lpstr>
      <vt:lpstr>Notice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Devil's Advocate</cp:lastModifiedBy>
  <cp:revision>1</cp:revision>
  <dcterms:modified xsi:type="dcterms:W3CDTF">2025-01-25T15:23:09Z</dcterms:modified>
</cp:coreProperties>
</file>