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Impact" panose="020B0806030902050204" pitchFamily="34" charset="0"/>
      <p:regular r:id="rId15"/>
    </p:embeddedFont>
    <p:embeddedFont>
      <p:font typeface="Roboto Mono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0"/>
    <p:restoredTop sz="94629"/>
  </p:normalViewPr>
  <p:slideViewPr>
    <p:cSldViewPr snapToGrid="0">
      <p:cViewPr varScale="1">
        <p:scale>
          <a:sx n="227" d="100"/>
          <a:sy n="227" d="100"/>
        </p:scale>
        <p:origin x="192" y="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bd2412c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bd2412c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9bd2412c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9bd2412c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9bd2412c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9bd2412c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9bd2412c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9bd2412c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9bd2412c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9bd2412c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9bd2412c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9bd2412c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9bd2412c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9bd2412c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tidyr/vignettes/tidy-data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2400"/>
              </a:spcBef>
              <a:spcAft>
                <a:spcPts val="1500"/>
              </a:spcAft>
              <a:buNone/>
            </a:pPr>
            <a:r>
              <a:rPr lang="en" sz="5400" dirty="0">
                <a:solidFill>
                  <a:schemeClr val="tx1"/>
                </a:solidFill>
                <a:latin typeface="Helvetica" pitchFamily="2" charset="0"/>
                <a:ea typeface="Impact"/>
                <a:cs typeface="Impact"/>
                <a:sym typeface="Impact"/>
              </a:rPr>
              <a:t>R </a:t>
            </a:r>
            <a:r>
              <a:rPr lang="en" sz="5400" dirty="0" err="1">
                <a:solidFill>
                  <a:schemeClr val="tx1"/>
                </a:solidFill>
                <a:latin typeface="Helvetica" pitchFamily="2" charset="0"/>
                <a:ea typeface="Impact"/>
                <a:cs typeface="Impact"/>
                <a:sym typeface="Impact"/>
              </a:rPr>
              <a:t>tidyverse</a:t>
            </a:r>
            <a:r>
              <a:rPr lang="en" sz="5400" dirty="0">
                <a:solidFill>
                  <a:schemeClr val="tx1"/>
                </a:solidFill>
                <a:latin typeface="Helvetica" pitchFamily="2" charset="0"/>
                <a:ea typeface="Impact"/>
                <a:cs typeface="Impact"/>
                <a:sym typeface="Impact"/>
              </a:rPr>
              <a:t> quick example</a:t>
            </a:r>
            <a:endParaRPr sz="54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R has had undergone a bit of a revolution of sorts in the past few years.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There has been a coordinated effort to develop a collection of code focusing on the major use cases for data science.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Posit (nee </a:t>
            </a:r>
            <a:r>
              <a:rPr lang="en" sz="1500" dirty="0" err="1">
                <a:solidFill>
                  <a:schemeClr val="dk1"/>
                </a:solidFill>
              </a:rPr>
              <a:t>Rstudio</a:t>
            </a:r>
            <a:r>
              <a:rPr lang="en" sz="1500" dirty="0">
                <a:solidFill>
                  <a:schemeClr val="dk1"/>
                </a:solidFill>
              </a:rPr>
              <a:t>), the developer of the well known R/python IDE, in specific, has been a major leader in this effort.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However, there have also too many additional open source contributors to even try to mention a meaningful subset.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The result is a really pleasant and easy to learn data science environment for so-called "tidy" data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sz="3600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Tidy data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Let's start with the </a:t>
            </a:r>
            <a:r>
              <a:rPr lang="en" sz="1500" dirty="0">
                <a:solidFill>
                  <a:schemeClr val="hlink"/>
                </a:solidFill>
                <a:uFill>
                  <a:noFill/>
                </a:uFill>
                <a:hlinkClick r:id="rId3"/>
              </a:rPr>
              <a:t>definition of a tidy dataset</a:t>
            </a:r>
            <a:r>
              <a:rPr lang="en" sz="1500" dirty="0">
                <a:solidFill>
                  <a:schemeClr val="dk1"/>
                </a:solidFill>
              </a:rPr>
              <a:t>. To quote: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8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8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85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en"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en"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The idea is, spend your time getting the data into a tidy format.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This will make everything that follows so much easier, from summaries to plots to analyses.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The set of </a:t>
            </a:r>
            <a:r>
              <a:rPr lang="en" sz="1500" dirty="0" err="1">
                <a:solidFill>
                  <a:schemeClr val="dk1"/>
                </a:solidFill>
              </a:rPr>
              <a:t>tidyverse</a:t>
            </a:r>
            <a:r>
              <a:rPr lang="en" sz="1500" dirty="0">
                <a:solidFill>
                  <a:schemeClr val="dk1"/>
                </a:solidFill>
              </a:rPr>
              <a:t> packages and functions (of course) focuses on tidy data, but nicely adds a common syntax and set of conventions.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You can install the </a:t>
            </a:r>
            <a:r>
              <a:rPr lang="en" sz="1500" dirty="0" err="1">
                <a:solidFill>
                  <a:schemeClr val="dk1"/>
                </a:solidFill>
              </a:rPr>
              <a:t>tidyverse</a:t>
            </a:r>
            <a:r>
              <a:rPr lang="en" sz="1500" dirty="0">
                <a:solidFill>
                  <a:schemeClr val="dk1"/>
                </a:solidFill>
              </a:rPr>
              <a:t> with the R command </a:t>
            </a:r>
            <a:r>
              <a:rPr lang="en" sz="1500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install.packages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("</a:t>
            </a:r>
            <a:r>
              <a:rPr lang="en" sz="1500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tidyverse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")</a:t>
            </a:r>
            <a:r>
              <a:rPr lang="en" sz="1500" dirty="0">
                <a:solidFill>
                  <a:schemeClr val="dk1"/>
                </a:solidFill>
              </a:rPr>
              <a:t>, which only needs to be done once.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You can add the </a:t>
            </a:r>
            <a:r>
              <a:rPr lang="en" sz="1500" dirty="0" err="1">
                <a:solidFill>
                  <a:schemeClr val="dk1"/>
                </a:solidFill>
              </a:rPr>
              <a:t>tidyverse</a:t>
            </a:r>
            <a:r>
              <a:rPr lang="en" sz="1500" dirty="0">
                <a:solidFill>
                  <a:schemeClr val="dk1"/>
                </a:solidFill>
              </a:rPr>
              <a:t> to a </a:t>
            </a:r>
            <a:r>
              <a:rPr lang="en" sz="1500" dirty="0" err="1">
                <a:solidFill>
                  <a:schemeClr val="dk1"/>
                </a:solidFill>
              </a:rPr>
              <a:t>conda</a:t>
            </a:r>
            <a:r>
              <a:rPr lang="en" sz="1500" dirty="0">
                <a:solidFill>
                  <a:schemeClr val="dk1"/>
                </a:solidFill>
              </a:rPr>
              <a:t> environment with </a:t>
            </a:r>
            <a:r>
              <a:rPr lang="en" sz="1500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conda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install -c r r-</a:t>
            </a:r>
            <a:r>
              <a:rPr lang="en" sz="1500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tidyverse</a:t>
            </a:r>
            <a:r>
              <a:rPr lang="en" sz="1500" dirty="0">
                <a:solidFill>
                  <a:schemeClr val="dk1"/>
                </a:solidFill>
              </a:rPr>
              <a:t> .</a:t>
            </a:r>
            <a:endParaRPr sz="1500" dirty="0">
              <a:solidFill>
                <a:schemeClr val="dk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D60CD7-8C7C-161C-E933-BE12CBF9E7B1}"/>
              </a:ext>
            </a:extLst>
          </p:cNvPr>
          <p:cNvSpPr txBox="1"/>
          <p:nvPr/>
        </p:nvSpPr>
        <p:spPr>
          <a:xfrm>
            <a:off x="647935" y="1584893"/>
            <a:ext cx="4445779" cy="1115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{note}</a:t>
            </a:r>
          </a:p>
          <a:p>
            <a:pPr marL="0" lvl="0" indent="0" algn="l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Tidy data is a standard way of mapping the meaning of a dataset to its structure. A dataset is messy or tidy depending on how rows, columns and tables are matched up with observations, variables and types. In tidy data:</a:t>
            </a:r>
          </a:p>
          <a:p>
            <a:pPr marL="0" lvl="0" indent="0" algn="l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1. Every column is a variable.</a:t>
            </a:r>
          </a:p>
          <a:p>
            <a:pPr marL="0" lvl="0" indent="0" algn="l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2. Every row is an observation.</a:t>
            </a:r>
          </a:p>
          <a:p>
            <a:pPr marL="0" lvl="0" indent="0" algn="l" rtl="0">
              <a:lnSpc>
                <a:spcPct val="120000"/>
              </a:lnSpc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3. Every cell is a single value.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Make note of the conflict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filter</a:t>
            </a:r>
            <a:r>
              <a:rPr lang="en" sz="1500" dirty="0">
                <a:solidFill>
                  <a:schemeClr val="dk1"/>
                </a:solidFill>
              </a:rPr>
              <a:t> which is both used to filter rows a </a:t>
            </a:r>
            <a:r>
              <a:rPr lang="en" sz="1500" dirty="0" err="1">
                <a:solidFill>
                  <a:schemeClr val="dk1"/>
                </a:solidFill>
              </a:rPr>
              <a:t>dataframe</a:t>
            </a:r>
            <a:r>
              <a:rPr lang="en" sz="1500" dirty="0">
                <a:solidFill>
                  <a:schemeClr val="dk1"/>
                </a:solidFill>
              </a:rPr>
              <a:t> and in signal processing. The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::</a:t>
            </a:r>
            <a:r>
              <a:rPr lang="en" sz="1500" dirty="0">
                <a:solidFill>
                  <a:schemeClr val="dk1"/>
                </a:solidFill>
              </a:rPr>
              <a:t> looks for functions in that package. You can use that if you want to quickly use a function without loading the package.</a:t>
            </a:r>
            <a:endParaRPr dirty="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4324" y="1215879"/>
            <a:ext cx="3435352" cy="2156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308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sz="3600" dirty="0">
                <a:solidFill>
                  <a:schemeClr val="tx1"/>
                </a:solidFill>
                <a:latin typeface="Impact"/>
                <a:ea typeface="Impact"/>
                <a:cs typeface="Impact"/>
                <a:sym typeface="Impact"/>
              </a:rPr>
              <a:t>Reading in a dataset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Let's read in our data that we worked with previously. Note the function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1500" dirty="0">
                <a:solidFill>
                  <a:schemeClr val="dk1"/>
                </a:solidFill>
              </a:rPr>
              <a:t> is taken in R, so it's best not to use it to define a dataset. Better to just use </a:t>
            </a:r>
            <a:r>
              <a:rPr lang="en" sz="1500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</a:t>
            </a:r>
            <a:r>
              <a:rPr lang="en" sz="1500" dirty="0">
                <a:solidFill>
                  <a:schemeClr val="dk1"/>
                </a:solidFill>
              </a:rPr>
              <a:t> or something like that.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t="10905" b="11757"/>
          <a:stretch/>
        </p:blipFill>
        <p:spPr>
          <a:xfrm>
            <a:off x="159026" y="1794653"/>
            <a:ext cx="6261650" cy="1351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3375" y="3146375"/>
            <a:ext cx="6160623" cy="19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sz="3600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Dropping columns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Let's get rid of the </a:t>
            </a:r>
            <a:r>
              <a:rPr lang="en" sz="14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X1</a:t>
            </a:r>
            <a:r>
              <a:rPr lang="en" sz="1400" dirty="0">
                <a:solidFill>
                  <a:schemeClr val="dk1"/>
                </a:solidFill>
              </a:rPr>
              <a:t> or </a:t>
            </a:r>
            <a:r>
              <a:rPr lang="en" sz="1400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rawid</a:t>
            </a:r>
            <a:r>
              <a:rPr lang="en" sz="1400" dirty="0">
                <a:solidFill>
                  <a:schemeClr val="dk1"/>
                </a:solidFill>
              </a:rPr>
              <a:t> columns.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The pipe operator </a:t>
            </a:r>
            <a:r>
              <a:rPr lang="en" sz="14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%&gt;%</a:t>
            </a:r>
            <a:r>
              <a:rPr lang="en" sz="1400" dirty="0">
                <a:solidFill>
                  <a:schemeClr val="dk1"/>
                </a:solidFill>
              </a:rPr>
              <a:t> is really useful. It funnels the output from the previous statement to the next.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The negative signs in front of the variables mean to remove them.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  <p:pic>
        <p:nvPicPr>
          <p:cNvPr id="89" name="Google Shape;89;p18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586" y="2721179"/>
            <a:ext cx="2890926" cy="1269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8854" y="2481943"/>
            <a:ext cx="4469625" cy="2462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sz="3600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Sub-setting the data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Let's get the Type 1 Level 1 data.</a:t>
            </a:r>
            <a:endParaRPr dirty="0"/>
          </a:p>
        </p:txBody>
      </p:sp>
      <p:pic>
        <p:nvPicPr>
          <p:cNvPr id="97" name="Google Shape;97;p19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68" y="1862478"/>
            <a:ext cx="2760970" cy="998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381" y="2945153"/>
            <a:ext cx="6156467" cy="197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sz="3600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Plotting using </a:t>
            </a:r>
            <a:r>
              <a:rPr lang="en" sz="3600" dirty="0" err="1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ggplot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3445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Below, we create a bar plot using </a:t>
            </a:r>
            <a:r>
              <a:rPr lang="en" sz="1400" dirty="0" err="1">
                <a:solidFill>
                  <a:schemeClr val="dk1"/>
                </a:solidFill>
              </a:rPr>
              <a:t>ggplot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The first line creates the base plot then adds the columns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400" dirty="0">
                <a:solidFill>
                  <a:schemeClr val="dk1"/>
                </a:solidFill>
              </a:rPr>
              <a:t>The second line sets some style choices (font and axis font orientations)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  <p:pic>
        <p:nvPicPr>
          <p:cNvPr id="105" name="Google Shape;105;p20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91" y="2860675"/>
            <a:ext cx="3880236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6155" y="1393846"/>
            <a:ext cx="3654773" cy="3550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Macintosh PowerPoint</Application>
  <PresentationFormat>On-screen Show (16:9)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Courier New</vt:lpstr>
      <vt:lpstr>Arial</vt:lpstr>
      <vt:lpstr>Impact</vt:lpstr>
      <vt:lpstr>Consolas</vt:lpstr>
      <vt:lpstr>Helvetica</vt:lpstr>
      <vt:lpstr>Roboto Mono</vt:lpstr>
      <vt:lpstr>Simple Light</vt:lpstr>
      <vt:lpstr>R tidyverse quick example</vt:lpstr>
      <vt:lpstr>Introduction</vt:lpstr>
      <vt:lpstr>Tidy data</vt:lpstr>
      <vt:lpstr>PowerPoint Presentation</vt:lpstr>
      <vt:lpstr>Reading in a dataset</vt:lpstr>
      <vt:lpstr>Dropping columns</vt:lpstr>
      <vt:lpstr>Sub-setting the data</vt:lpstr>
      <vt:lpstr>Plotting using ggplot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Devil's Advocate</cp:lastModifiedBy>
  <cp:revision>1</cp:revision>
  <dcterms:modified xsi:type="dcterms:W3CDTF">2025-01-27T20:29:27Z</dcterms:modified>
</cp:coreProperties>
</file>