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3621EC-F1D5-4FA2-9E83-B6F28B16E0AD}">
  <a:tblStyle styleId="{BD3621EC-F1D5-4FA2-9E83-B6F28B16E0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0"/>
    <p:restoredTop sz="94658"/>
  </p:normalViewPr>
  <p:slideViewPr>
    <p:cSldViewPr snapToGrid="0">
      <p:cViewPr varScale="1">
        <p:scale>
          <a:sx n="160" d="100"/>
          <a:sy n="160" d="100"/>
        </p:scale>
        <p:origin x="72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bbe50f2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9bbe50f2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bbe50f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bbe50f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9bbe50f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9bbe50f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9bbe50f2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9bbe50f2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bbe50f2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bbe50f2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9bbe50f2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9bbe50f2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9bbe50f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9bbe50f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9bbe50f2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9bbe50f2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9bbe50f2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9bbe50f2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40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Introduction to binary classification</a:t>
            </a:r>
            <a:endParaRPr sz="4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551875" cy="4340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156" y="2504661"/>
            <a:ext cx="3363402" cy="2638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2" name="Google Shape;62;p14"/>
          <p:cNvGraphicFramePr/>
          <p:nvPr>
            <p:extLst>
              <p:ext uri="{D42A27DB-BD31-4B8C-83A1-F6EECF244321}">
                <p14:modId xmlns:p14="http://schemas.microsoft.com/office/powerpoint/2010/main" val="1941090320"/>
              </p:ext>
            </p:extLst>
          </p:nvPr>
        </p:nvGraphicFramePr>
        <p:xfrm>
          <a:off x="311700" y="3191221"/>
          <a:ext cx="8616626" cy="1019155"/>
        </p:xfrm>
        <a:graphic>
          <a:graphicData uri="http://schemas.openxmlformats.org/drawingml/2006/table">
            <a:tbl>
              <a:tblPr>
                <a:tableStyleId>{BD3621EC-F1D5-4FA2-9E83-B6F28B16E0AD}</a:tableStyleId>
              </a:tblPr>
              <a:tblGrid>
                <a:gridCol w="278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4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7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46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8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84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73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674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FLAIR_10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PD_10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T1_10</a:t>
                      </a:r>
                      <a:endParaRPr sz="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T2_10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FLAIR_20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PD_20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T1_20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T2_20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GOLD_Lesions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1.143692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1.586219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-0.799859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1.634467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0.437568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0.823800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-0.002059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0.573663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0.279832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0.548341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0.219136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0.298662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1.652552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1.766672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-1.250992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0.921230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0.663037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0.880250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-0.422060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0.542597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0.422182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0.549711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0.061573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0.280972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1.036099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0.262042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-0.858565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-0.058211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-0.044280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-0.308569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0.014766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-0.256075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-0.136532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-0.350905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0.020673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-0.259914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1.037692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0.011104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-1.228796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-0.470222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-0.013971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-0.000498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-0.395575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-0.221900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0.000807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-0.003085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-0.193249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-0.139284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3" name="Google Shape;63;p14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978" y="468837"/>
            <a:ext cx="6991323" cy="2573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0" name="Google Shape;70;p1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rcRect l="4216" t="10700" r="4733" b="13213"/>
          <a:stretch/>
        </p:blipFill>
        <p:spPr>
          <a:xfrm>
            <a:off x="1590261" y="321985"/>
            <a:ext cx="5613621" cy="1391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317" y="1839853"/>
            <a:ext cx="4325510" cy="3291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l="4074" t="13612" r="2345" b="10074"/>
          <a:stretch/>
        </p:blipFill>
        <p:spPr>
          <a:xfrm>
            <a:off x="1391302" y="103785"/>
            <a:ext cx="6027089" cy="1962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2642" y="2066416"/>
            <a:ext cx="3954467" cy="301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Classification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6" name="Google Shape;86;p17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39" y="1017725"/>
            <a:ext cx="5527038" cy="408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937" y="0"/>
            <a:ext cx="71641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Definitions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test set </a:t>
            </a:r>
            <a:r>
              <a:rPr lang="en" sz="1500" b="1" dirty="0">
                <a:solidFill>
                  <a:schemeClr val="dk1"/>
                </a:solidFill>
              </a:rPr>
              <a:t>accuracy</a:t>
            </a:r>
            <a:r>
              <a:rPr lang="en" sz="1500" dirty="0">
                <a:solidFill>
                  <a:schemeClr val="dk1"/>
                </a:solidFill>
              </a:rPr>
              <a:t> = proportion of correct classifications on the test data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test set </a:t>
            </a:r>
            <a:r>
              <a:rPr lang="en" sz="1500" b="1" dirty="0">
                <a:solidFill>
                  <a:schemeClr val="dk1"/>
                </a:solidFill>
              </a:rPr>
              <a:t>sensitivity</a:t>
            </a:r>
            <a:r>
              <a:rPr lang="en" sz="1500" dirty="0">
                <a:solidFill>
                  <a:schemeClr val="dk1"/>
                </a:solidFill>
              </a:rPr>
              <a:t> = proportion declared diseased among those that are actually diseased. (In this case lesion = disease)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3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test set </a:t>
            </a:r>
            <a:r>
              <a:rPr lang="en" sz="1500" b="1" dirty="0">
                <a:solidFill>
                  <a:schemeClr val="dk1"/>
                </a:solidFill>
              </a:rPr>
              <a:t>specificity</a:t>
            </a:r>
            <a:r>
              <a:rPr lang="en" sz="1500" dirty="0">
                <a:solidFill>
                  <a:schemeClr val="dk1"/>
                </a:solidFill>
              </a:rPr>
              <a:t> = proportion declared not diseased among those that are actually not diseased.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4269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>
            <p:extLst>
              <p:ext uri="{D42A27DB-BD31-4B8C-83A1-F6EECF244321}">
                <p14:modId xmlns:p14="http://schemas.microsoft.com/office/powerpoint/2010/main" val="3695688575"/>
              </p:ext>
            </p:extLst>
          </p:nvPr>
        </p:nvGraphicFramePr>
        <p:xfrm>
          <a:off x="2625061" y="4354066"/>
          <a:ext cx="3893877" cy="710435"/>
        </p:xfrm>
        <a:graphic>
          <a:graphicData uri="http://schemas.openxmlformats.org/drawingml/2006/table">
            <a:tbl>
              <a:tblPr>
                <a:tableStyleId>{BD3621EC-F1D5-4FA2-9E83-B6F28B16E0AD}</a:tableStyleId>
              </a:tblPr>
              <a:tblGrid>
                <a:gridCol w="2692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0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7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Threshold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Accuracy</a:t>
                      </a:r>
                      <a:endParaRPr sz="11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Specificity</a:t>
                      </a:r>
                      <a:endParaRPr sz="11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Sensitivity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18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1.580589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0.62963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0.7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0.588235</a:t>
                      </a:r>
                      <a:endParaRPr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476" y="0"/>
            <a:ext cx="6687047" cy="218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7608" y="1929683"/>
            <a:ext cx="4204023" cy="3213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On-screen Show (16:9)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Consolas</vt:lpstr>
      <vt:lpstr>Helvetica</vt:lpstr>
      <vt:lpstr>Simple Light</vt:lpstr>
      <vt:lpstr>Introduction to binary classification</vt:lpstr>
      <vt:lpstr>PowerPoint Presentation</vt:lpstr>
      <vt:lpstr>PowerPoint Presentation</vt:lpstr>
      <vt:lpstr>PowerPoint Presentation</vt:lpstr>
      <vt:lpstr>Classification</vt:lpstr>
      <vt:lpstr>PowerPoint Presentation</vt:lpstr>
      <vt:lpstr>Definitions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2025-01-27T22:09:06Z</dcterms:modified>
</cp:coreProperties>
</file>