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01A0AD-2B21-4C54-B2D6-28342A60907A}">
  <a:tblStyle styleId="{7001A0AD-2B21-4C54-B2D6-28342A6090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0"/>
    <p:restoredTop sz="94629"/>
  </p:normalViewPr>
  <p:slideViewPr>
    <p:cSldViewPr snapToGrid="0">
      <p:cViewPr varScale="1">
        <p:scale>
          <a:sx n="227" d="100"/>
          <a:sy n="227" d="100"/>
        </p:scale>
        <p:origin x="192" y="2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29c3b2eacf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29c3b2eacf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29c3b2eacf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29c3b2eacf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29c3b2eacf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29c3b2eacf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9c3b2eac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9c3b2eac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29c3b2eac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29c3b2eac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29c3b2eac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29c3b2eac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29c3b2eac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29c3b2eac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29c3b2eac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29c3b2eac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9c3b2eac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29c3b2eac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29c3b2eac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29c3b2eac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29c3b2eac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29c3b2eacf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20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" sz="4000" dirty="0">
                <a:solidFill>
                  <a:schemeClr val="tx1"/>
                </a:solidFill>
                <a:latin typeface="Helvetica" pitchFamily="2" charset="0"/>
                <a:ea typeface="Impact"/>
                <a:cs typeface="Impact"/>
                <a:sym typeface="Impact"/>
              </a:rPr>
              <a:t>Continuous prediction with regression</a:t>
            </a:r>
            <a:endParaRPr sz="40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1883" y="1893868"/>
            <a:ext cx="4220234" cy="2924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7453" y="0"/>
            <a:ext cx="6569094" cy="1787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118" y="390984"/>
            <a:ext cx="4208238" cy="1478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3643" y="2080417"/>
            <a:ext cx="4060330" cy="294597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3"/>
          <p:cNvSpPr txBox="1"/>
          <p:nvPr/>
        </p:nvSpPr>
        <p:spPr>
          <a:xfrm>
            <a:off x="4486963" y="529937"/>
            <a:ext cx="4420535" cy="1200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0800" marR="508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LinregressResult</a:t>
            </a:r>
            <a:r>
              <a:rPr lang="en" sz="11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(slope=0.824533638141543, intercept=0.26117609936409997, </a:t>
            </a:r>
            <a:r>
              <a:rPr lang="en" sz="11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rvalue</a:t>
            </a:r>
            <a:r>
              <a:rPr lang="en" sz="11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=0.8299829203407062, </a:t>
            </a:r>
            <a:r>
              <a:rPr lang="en" sz="11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pvalue</a:t>
            </a:r>
            <a:r>
              <a:rPr lang="en" sz="11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=5.891957127333846e-21, stderr=0.06356268302127861, </a:t>
            </a:r>
            <a:r>
              <a:rPr lang="en" sz="11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intercept_stderr</a:t>
            </a:r>
            <a:r>
              <a:rPr lang="en" sz="11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=0.0583790090295795)</a:t>
            </a:r>
            <a:endParaRPr sz="1100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buNone/>
            </a:pPr>
            <a:r>
              <a:rPr lang="en" dirty="0">
                <a:solidFill>
                  <a:schemeClr val="tx1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Predictions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051" y="1017725"/>
            <a:ext cx="4298949" cy="248046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4"/>
          <p:cNvSpPr txBox="1"/>
          <p:nvPr/>
        </p:nvSpPr>
        <p:spPr>
          <a:xfrm>
            <a:off x="4828285" y="1920037"/>
            <a:ext cx="3367655" cy="40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0800" marR="508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[0.1819649506412, 0.2018159354760]</a:t>
            </a:r>
            <a:endParaRPr sz="1200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9137" y="2498822"/>
            <a:ext cx="3810000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buNone/>
            </a:pPr>
            <a:r>
              <a:rPr lang="en" dirty="0">
                <a:solidFill>
                  <a:schemeClr val="tx1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Background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Google Shape;61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500"/>
                  <a:buFont typeface="Arial"/>
                  <a:buNone/>
                </a:pPr>
                <a:r>
                  <a:rPr lang="en-US" sz="1500" dirty="0">
                    <a:solidFill>
                      <a:schemeClr val="tx1"/>
                    </a:solidFill>
                  </a:rPr>
                  <a:t>Recall, we discussed a strict threshold classifier with accuracy as the loss function.</a:t>
                </a:r>
              </a:p>
              <a:p>
                <a:pPr marL="0" lvl="0" indent="0" algn="l" rtl="0">
                  <a:spcBef>
                    <a:spcPts val="1200"/>
                  </a:spcBef>
                  <a:spcAft>
                    <a:spcPts val="0"/>
                  </a:spcAft>
                  <a:buClr>
                    <a:schemeClr val="dk1"/>
                  </a:buClr>
                  <a:buSzPts val="1500"/>
                  <a:buFont typeface="Arial"/>
                  <a:buNone/>
                </a:pPr>
                <a:r>
                  <a:rPr lang="en-US" sz="1500" dirty="0">
                    <a:solidFill>
                      <a:schemeClr val="tx1"/>
                    </a:solidFill>
                  </a:rPr>
                  <a:t>Now consider continuous prediction, we need a loss function.</a:t>
                </a:r>
              </a:p>
              <a:p>
                <a:pPr marL="0" lvl="0" indent="0" algn="l" rtl="0">
                  <a:spcBef>
                    <a:spcPts val="1200"/>
                  </a:spcBef>
                  <a:spcAft>
                    <a:spcPts val="0"/>
                  </a:spcAft>
                  <a:buClr>
                    <a:schemeClr val="dk1"/>
                  </a:buClr>
                  <a:buSzPts val="1500"/>
                  <a:buFont typeface="Arial"/>
                  <a:buNone/>
                </a:pPr>
                <a:r>
                  <a:rPr lang="en-US" sz="1500" dirty="0">
                    <a:solidFill>
                      <a:schemeClr val="tx1"/>
                    </a:solidFill>
                  </a:rPr>
                  <a:t>A reasonable strategy would be to minimize the average squared distances between our predictions and the observed values, called the mean squared error MSE</a:t>
                </a:r>
              </a:p>
              <a:p>
                <a:pPr marL="0" lv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ar-A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ar-A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ar-A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ar-A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ar-A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ar-AE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ar-AE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ar-A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ar-A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1" name="Google Shape;61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298" b="-8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buNone/>
            </a:pPr>
            <a:r>
              <a:rPr lang="en" dirty="0">
                <a:solidFill>
                  <a:schemeClr val="tx1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Regression line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Google Shape;68;p1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285750" indent="-285750">
                  <a:buClr>
                    <a:schemeClr val="dk1"/>
                  </a:buClr>
                  <a:buSzPct val="100000"/>
                </a:pPr>
                <a:r>
                  <a:rPr lang="en-US" sz="1200" dirty="0">
                    <a:solidFill>
                      <a:schemeClr val="dk1"/>
                    </a:solidFill>
                  </a:rPr>
                  <a:t>How to produce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ar-AE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ar-AE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sz="1200" dirty="0">
                    <a:solidFill>
                      <a:schemeClr val="dk1"/>
                    </a:solidFill>
                  </a:rPr>
                  <a:t>, </a:t>
                </a:r>
                <a:r>
                  <a:rPr lang="en-US" sz="1200" dirty="0">
                    <a:solidFill>
                      <a:schemeClr val="dk1"/>
                    </a:solidFill>
                  </a:rPr>
                  <a:t>our predictions for the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ar-AE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sz="1200" dirty="0">
                    <a:solidFill>
                      <a:schemeClr val="dk1"/>
                    </a:solidFill>
                  </a:rPr>
                  <a:t>?</a:t>
                </a:r>
              </a:p>
              <a:p>
                <a:pPr marL="285750" indent="-285750">
                  <a:buClr>
                    <a:schemeClr val="dk1"/>
                  </a:buClr>
                  <a:buSzPct val="100000"/>
                </a:pPr>
                <a:r>
                  <a:rPr lang="en-US" sz="1200" dirty="0">
                    <a:solidFill>
                      <a:schemeClr val="dk1"/>
                    </a:solidFill>
                  </a:rPr>
                  <a:t>We previously considered just a rescaled version of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200" dirty="0">
                    <a:solidFill>
                      <a:schemeClr val="dk1"/>
                    </a:solidFill>
                  </a:rPr>
                  <a:t>, our predictor, using regression through the origin.</a:t>
                </a:r>
              </a:p>
              <a:p>
                <a:pPr marL="285750" indent="-285750">
                  <a:buClr>
                    <a:schemeClr val="dk1"/>
                  </a:buClr>
                  <a:buSzPct val="100000"/>
                </a:pPr>
                <a:r>
                  <a:rPr lang="en-US" sz="1200" dirty="0">
                    <a:solidFill>
                      <a:schemeClr val="dk1"/>
                    </a:solidFill>
                  </a:rPr>
                  <a:t>Consider a slightly more complex model that includes a location (intercept) shift and a scale factor (slope)</a:t>
                </a:r>
              </a:p>
              <a:p>
                <a:pPr marL="285750" indent="-285750">
                  <a:spcBef>
                    <a:spcPts val="1200"/>
                  </a:spcBef>
                  <a:buClr>
                    <a:schemeClr val="dk1"/>
                  </a:buClr>
                  <a:buSzPct val="100000"/>
                </a:pPr>
                <a:r>
                  <a:rPr lang="en-US" sz="1200" dirty="0">
                    <a:solidFill>
                      <a:schemeClr val="dk1"/>
                    </a:solidFill>
                  </a:rPr>
                  <a:t>To tie ourselves down with an example, consider the previous lecture's example, consider trying to get the FLAIR value from the other, non-FLAIR, imaging values.</a:t>
                </a:r>
              </a:p>
              <a:p>
                <a:pPr marL="285750" indent="-285750">
                  <a:spcBef>
                    <a:spcPts val="1200"/>
                  </a:spcBef>
                  <a:spcAft>
                    <a:spcPts val="1200"/>
                  </a:spcAft>
                </a:pPr>
                <a:endParaRPr sz="1400" dirty="0"/>
              </a:p>
            </p:txBody>
          </p:sp>
        </mc:Choice>
        <mc:Fallback>
          <p:sp>
            <p:nvSpPr>
              <p:cNvPr id="68" name="Google Shape;68;p1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Google Shape;76;p16">
            <a:extLst>
              <a:ext uri="{FF2B5EF4-FFF2-40B4-BE49-F238E27FC236}">
                <a16:creationId xmlns:a16="http://schemas.microsoft.com/office/drawing/2014/main" id="{FFDAF9CF-8965-02EE-F3D4-820355AA45A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rcRect l="4428" t="7890" r="4042" b="8623"/>
          <a:stretch/>
        </p:blipFill>
        <p:spPr>
          <a:xfrm>
            <a:off x="1889105" y="2487633"/>
            <a:ext cx="5365789" cy="2482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5FAAD65-66E5-1E5A-0592-79FE16B5D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515695"/>
              </p:ext>
            </p:extLst>
          </p:nvPr>
        </p:nvGraphicFramePr>
        <p:xfrm>
          <a:off x="364638" y="1626847"/>
          <a:ext cx="8470821" cy="1929776"/>
        </p:xfrm>
        <a:graphic>
          <a:graphicData uri="http://schemas.openxmlformats.org/drawingml/2006/table">
            <a:tbl>
              <a:tblPr>
                <a:tableStyleId>{7001A0AD-2B21-4C54-B2D6-28342A60907A}</a:tableStyleId>
              </a:tblPr>
              <a:tblGrid>
                <a:gridCol w="292702">
                  <a:extLst>
                    <a:ext uri="{9D8B030D-6E8A-4147-A177-3AD203B41FA5}">
                      <a16:colId xmlns:a16="http://schemas.microsoft.com/office/drawing/2014/main" val="3027848510"/>
                    </a:ext>
                  </a:extLst>
                </a:gridCol>
                <a:gridCol w="669755">
                  <a:extLst>
                    <a:ext uri="{9D8B030D-6E8A-4147-A177-3AD203B41FA5}">
                      <a16:colId xmlns:a16="http://schemas.microsoft.com/office/drawing/2014/main" val="3415473799"/>
                    </a:ext>
                  </a:extLst>
                </a:gridCol>
                <a:gridCol w="587616">
                  <a:extLst>
                    <a:ext uri="{9D8B030D-6E8A-4147-A177-3AD203B41FA5}">
                      <a16:colId xmlns:a16="http://schemas.microsoft.com/office/drawing/2014/main" val="1384677970"/>
                    </a:ext>
                  </a:extLst>
                </a:gridCol>
                <a:gridCol w="676074">
                  <a:extLst>
                    <a:ext uri="{9D8B030D-6E8A-4147-A177-3AD203B41FA5}">
                      <a16:colId xmlns:a16="http://schemas.microsoft.com/office/drawing/2014/main" val="719050651"/>
                    </a:ext>
                  </a:extLst>
                </a:gridCol>
                <a:gridCol w="593933">
                  <a:extLst>
                    <a:ext uri="{9D8B030D-6E8A-4147-A177-3AD203B41FA5}">
                      <a16:colId xmlns:a16="http://schemas.microsoft.com/office/drawing/2014/main" val="4002220014"/>
                    </a:ext>
                  </a:extLst>
                </a:gridCol>
                <a:gridCol w="593934">
                  <a:extLst>
                    <a:ext uri="{9D8B030D-6E8A-4147-A177-3AD203B41FA5}">
                      <a16:colId xmlns:a16="http://schemas.microsoft.com/office/drawing/2014/main" val="2666928755"/>
                    </a:ext>
                  </a:extLst>
                </a:gridCol>
                <a:gridCol w="593934">
                  <a:extLst>
                    <a:ext uri="{9D8B030D-6E8A-4147-A177-3AD203B41FA5}">
                      <a16:colId xmlns:a16="http://schemas.microsoft.com/office/drawing/2014/main" val="3822730917"/>
                    </a:ext>
                  </a:extLst>
                </a:gridCol>
                <a:gridCol w="612889">
                  <a:extLst>
                    <a:ext uri="{9D8B030D-6E8A-4147-A177-3AD203B41FA5}">
                      <a16:colId xmlns:a16="http://schemas.microsoft.com/office/drawing/2014/main" val="2607047403"/>
                    </a:ext>
                  </a:extLst>
                </a:gridCol>
                <a:gridCol w="625525">
                  <a:extLst>
                    <a:ext uri="{9D8B030D-6E8A-4147-A177-3AD203B41FA5}">
                      <a16:colId xmlns:a16="http://schemas.microsoft.com/office/drawing/2014/main" val="3811737457"/>
                    </a:ext>
                  </a:extLst>
                </a:gridCol>
                <a:gridCol w="612889">
                  <a:extLst>
                    <a:ext uri="{9D8B030D-6E8A-4147-A177-3AD203B41FA5}">
                      <a16:colId xmlns:a16="http://schemas.microsoft.com/office/drawing/2014/main" val="2078142299"/>
                    </a:ext>
                  </a:extLst>
                </a:gridCol>
                <a:gridCol w="612889">
                  <a:extLst>
                    <a:ext uri="{9D8B030D-6E8A-4147-A177-3AD203B41FA5}">
                      <a16:colId xmlns:a16="http://schemas.microsoft.com/office/drawing/2014/main" val="3960851545"/>
                    </a:ext>
                  </a:extLst>
                </a:gridCol>
                <a:gridCol w="631844">
                  <a:extLst>
                    <a:ext uri="{9D8B030D-6E8A-4147-A177-3AD203B41FA5}">
                      <a16:colId xmlns:a16="http://schemas.microsoft.com/office/drawing/2014/main" val="1110048540"/>
                    </a:ext>
                  </a:extLst>
                </a:gridCol>
                <a:gridCol w="600910">
                  <a:extLst>
                    <a:ext uri="{9D8B030D-6E8A-4147-A177-3AD203B41FA5}">
                      <a16:colId xmlns:a16="http://schemas.microsoft.com/office/drawing/2014/main" val="3819112533"/>
                    </a:ext>
                  </a:extLst>
                </a:gridCol>
                <a:gridCol w="765927">
                  <a:extLst>
                    <a:ext uri="{9D8B030D-6E8A-4147-A177-3AD203B41FA5}">
                      <a16:colId xmlns:a16="http://schemas.microsoft.com/office/drawing/2014/main" val="1587802461"/>
                    </a:ext>
                  </a:extLst>
                </a:gridCol>
              </a:tblGrid>
              <a:tr h="471048">
                <a:tc>
                  <a:txBody>
                    <a:bodyPr/>
                    <a:lstStyle/>
                    <a:p>
                      <a:pPr algn="r" fontAlgn="ctr"/>
                      <a:endParaRPr lang="en-US" sz="700" b="1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0700" marR="80700" marT="40350" marB="403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FLAIR</a:t>
                      </a:r>
                    </a:p>
                  </a:txBody>
                  <a:tcPr marL="80700" marR="80700" marT="40350" marB="403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PD</a:t>
                      </a:r>
                    </a:p>
                  </a:txBody>
                  <a:tcPr marL="80700" marR="80700" marT="40350" marB="403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T1</a:t>
                      </a:r>
                    </a:p>
                  </a:txBody>
                  <a:tcPr marL="80700" marR="80700" marT="40350" marB="403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T2</a:t>
                      </a:r>
                    </a:p>
                  </a:txBody>
                  <a:tcPr marL="80700" marR="80700" marT="40350" marB="403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FLAIR_10</a:t>
                      </a:r>
                    </a:p>
                  </a:txBody>
                  <a:tcPr marL="80700" marR="80700" marT="40350" marB="403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PD_10</a:t>
                      </a:r>
                    </a:p>
                  </a:txBody>
                  <a:tcPr marL="80700" marR="80700" marT="40350" marB="403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T1_10</a:t>
                      </a:r>
                    </a:p>
                  </a:txBody>
                  <a:tcPr marL="80700" marR="80700" marT="40350" marB="403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T2_10</a:t>
                      </a:r>
                    </a:p>
                  </a:txBody>
                  <a:tcPr marL="80700" marR="80700" marT="40350" marB="403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FLAIR_20</a:t>
                      </a:r>
                    </a:p>
                  </a:txBody>
                  <a:tcPr marL="80700" marR="80700" marT="40350" marB="403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PD_20</a:t>
                      </a:r>
                    </a:p>
                  </a:txBody>
                  <a:tcPr marL="80700" marR="80700" marT="40350" marB="403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T1_20</a:t>
                      </a:r>
                    </a:p>
                  </a:txBody>
                  <a:tcPr marL="80700" marR="80700" marT="40350" marB="403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T2_20</a:t>
                      </a:r>
                    </a:p>
                  </a:txBody>
                  <a:tcPr marL="80700" marR="80700" marT="40350" marB="403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GOLD_Lesions</a:t>
                      </a:r>
                      <a:endParaRPr lang="en-US" sz="700" b="1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0700" marR="80700" marT="40350" marB="40350" anchor="ctr"/>
                </a:tc>
                <a:extLst>
                  <a:ext uri="{0D108BD9-81ED-4DB2-BD59-A6C34878D82A}">
                    <a16:rowId xmlns:a16="http://schemas.microsoft.com/office/drawing/2014/main" val="274942744"/>
                  </a:ext>
                </a:extLst>
              </a:tr>
              <a:tr h="364682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80700" marR="80700" marT="40350" marB="403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1.143692</a:t>
                      </a:r>
                    </a:p>
                  </a:txBody>
                  <a:tcPr marL="80700" marR="80700" marT="40350" marB="403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1.586219</a:t>
                      </a:r>
                    </a:p>
                  </a:txBody>
                  <a:tcPr marL="80700" marR="80700" marT="40350" marB="403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-0.799859</a:t>
                      </a:r>
                    </a:p>
                  </a:txBody>
                  <a:tcPr marL="80700" marR="80700" marT="40350" marB="403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1.634467</a:t>
                      </a:r>
                    </a:p>
                  </a:txBody>
                  <a:tcPr marL="80700" marR="80700" marT="40350" marB="403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0.437568</a:t>
                      </a:r>
                    </a:p>
                  </a:txBody>
                  <a:tcPr marL="80700" marR="80700" marT="40350" marB="403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0.823800</a:t>
                      </a:r>
                    </a:p>
                  </a:txBody>
                  <a:tcPr marL="80700" marR="80700" marT="40350" marB="403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-0.002059</a:t>
                      </a:r>
                    </a:p>
                  </a:txBody>
                  <a:tcPr marL="80700" marR="80700" marT="40350" marB="403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0.573663</a:t>
                      </a:r>
                    </a:p>
                  </a:txBody>
                  <a:tcPr marL="80700" marR="80700" marT="40350" marB="403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0.279832</a:t>
                      </a:r>
                    </a:p>
                  </a:txBody>
                  <a:tcPr marL="80700" marR="80700" marT="40350" marB="403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0.548341</a:t>
                      </a:r>
                    </a:p>
                  </a:txBody>
                  <a:tcPr marL="80700" marR="80700" marT="40350" marB="403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0.219136</a:t>
                      </a:r>
                    </a:p>
                  </a:txBody>
                  <a:tcPr marL="80700" marR="80700" marT="40350" marB="403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0.298662</a:t>
                      </a:r>
                    </a:p>
                  </a:txBody>
                  <a:tcPr marL="80700" marR="80700" marT="40350" marB="403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80700" marR="80700" marT="40350" marB="40350" anchor="ctr"/>
                </a:tc>
                <a:extLst>
                  <a:ext uri="{0D108BD9-81ED-4DB2-BD59-A6C34878D82A}">
                    <a16:rowId xmlns:a16="http://schemas.microsoft.com/office/drawing/2014/main" val="2002294753"/>
                  </a:ext>
                </a:extLst>
              </a:tr>
              <a:tr h="364682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80700" marR="80700" marT="40350" marB="403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1.652552</a:t>
                      </a:r>
                    </a:p>
                  </a:txBody>
                  <a:tcPr marL="80700" marR="80700" marT="40350" marB="403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1.766672</a:t>
                      </a:r>
                    </a:p>
                  </a:txBody>
                  <a:tcPr marL="80700" marR="80700" marT="40350" marB="403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-1.250992</a:t>
                      </a:r>
                    </a:p>
                  </a:txBody>
                  <a:tcPr marL="80700" marR="80700" marT="40350" marB="403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0.921230</a:t>
                      </a:r>
                    </a:p>
                  </a:txBody>
                  <a:tcPr marL="80700" marR="80700" marT="40350" marB="403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0.663037</a:t>
                      </a:r>
                    </a:p>
                  </a:txBody>
                  <a:tcPr marL="80700" marR="80700" marT="40350" marB="403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0.880250</a:t>
                      </a:r>
                    </a:p>
                  </a:txBody>
                  <a:tcPr marL="80700" marR="80700" marT="40350" marB="403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-0.422060</a:t>
                      </a:r>
                    </a:p>
                  </a:txBody>
                  <a:tcPr marL="80700" marR="80700" marT="40350" marB="403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0.542597</a:t>
                      </a:r>
                    </a:p>
                  </a:txBody>
                  <a:tcPr marL="80700" marR="80700" marT="40350" marB="403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0.422182</a:t>
                      </a:r>
                    </a:p>
                  </a:txBody>
                  <a:tcPr marL="80700" marR="80700" marT="40350" marB="403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0.549711</a:t>
                      </a:r>
                    </a:p>
                  </a:txBody>
                  <a:tcPr marL="80700" marR="80700" marT="40350" marB="403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0.061573</a:t>
                      </a:r>
                    </a:p>
                  </a:txBody>
                  <a:tcPr marL="80700" marR="80700" marT="40350" marB="403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0.280972</a:t>
                      </a:r>
                    </a:p>
                  </a:txBody>
                  <a:tcPr marL="80700" marR="80700" marT="40350" marB="403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80700" marR="80700" marT="40350" marB="40350" anchor="ctr"/>
                </a:tc>
                <a:extLst>
                  <a:ext uri="{0D108BD9-81ED-4DB2-BD59-A6C34878D82A}">
                    <a16:rowId xmlns:a16="http://schemas.microsoft.com/office/drawing/2014/main" val="870512870"/>
                  </a:ext>
                </a:extLst>
              </a:tr>
              <a:tr h="364682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80700" marR="80700" marT="40350" marB="403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1.036099</a:t>
                      </a:r>
                    </a:p>
                  </a:txBody>
                  <a:tcPr marL="80700" marR="80700" marT="40350" marB="403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0.262042</a:t>
                      </a:r>
                    </a:p>
                  </a:txBody>
                  <a:tcPr marL="80700" marR="80700" marT="40350" marB="403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-0.858565</a:t>
                      </a:r>
                    </a:p>
                  </a:txBody>
                  <a:tcPr marL="80700" marR="80700" marT="40350" marB="403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-0.058211</a:t>
                      </a:r>
                    </a:p>
                  </a:txBody>
                  <a:tcPr marL="80700" marR="80700" marT="40350" marB="403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-0.044280</a:t>
                      </a:r>
                    </a:p>
                  </a:txBody>
                  <a:tcPr marL="80700" marR="80700" marT="40350" marB="403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-0.308569</a:t>
                      </a:r>
                    </a:p>
                  </a:txBody>
                  <a:tcPr marL="80700" marR="80700" marT="40350" marB="403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0.014766</a:t>
                      </a:r>
                    </a:p>
                  </a:txBody>
                  <a:tcPr marL="80700" marR="80700" marT="40350" marB="403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-0.256075</a:t>
                      </a:r>
                    </a:p>
                  </a:txBody>
                  <a:tcPr marL="80700" marR="80700" marT="40350" marB="403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-0.136532</a:t>
                      </a:r>
                    </a:p>
                  </a:txBody>
                  <a:tcPr marL="80700" marR="80700" marT="40350" marB="403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-0.350905</a:t>
                      </a:r>
                    </a:p>
                  </a:txBody>
                  <a:tcPr marL="80700" marR="80700" marT="40350" marB="403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0.020673</a:t>
                      </a:r>
                    </a:p>
                  </a:txBody>
                  <a:tcPr marL="80700" marR="80700" marT="40350" marB="403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-0.259914</a:t>
                      </a:r>
                    </a:p>
                  </a:txBody>
                  <a:tcPr marL="80700" marR="80700" marT="40350" marB="403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80700" marR="80700" marT="40350" marB="40350" anchor="ctr"/>
                </a:tc>
                <a:extLst>
                  <a:ext uri="{0D108BD9-81ED-4DB2-BD59-A6C34878D82A}">
                    <a16:rowId xmlns:a16="http://schemas.microsoft.com/office/drawing/2014/main" val="3444778294"/>
                  </a:ext>
                </a:extLst>
              </a:tr>
              <a:tr h="364682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80700" marR="80700" marT="40350" marB="403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1.037692</a:t>
                      </a:r>
                    </a:p>
                  </a:txBody>
                  <a:tcPr marL="80700" marR="80700" marT="40350" marB="403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0.011104</a:t>
                      </a:r>
                    </a:p>
                  </a:txBody>
                  <a:tcPr marL="80700" marR="80700" marT="40350" marB="403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-1.228796</a:t>
                      </a:r>
                    </a:p>
                  </a:txBody>
                  <a:tcPr marL="80700" marR="80700" marT="40350" marB="403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-0.470222</a:t>
                      </a:r>
                    </a:p>
                  </a:txBody>
                  <a:tcPr marL="80700" marR="80700" marT="40350" marB="403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-0.013971</a:t>
                      </a:r>
                    </a:p>
                  </a:txBody>
                  <a:tcPr marL="80700" marR="80700" marT="40350" marB="403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-0.000498</a:t>
                      </a:r>
                    </a:p>
                  </a:txBody>
                  <a:tcPr marL="80700" marR="80700" marT="40350" marB="403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-0.395575</a:t>
                      </a:r>
                    </a:p>
                  </a:txBody>
                  <a:tcPr marL="80700" marR="80700" marT="40350" marB="403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-0.221900</a:t>
                      </a:r>
                    </a:p>
                  </a:txBody>
                  <a:tcPr marL="80700" marR="80700" marT="40350" marB="403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0.000807</a:t>
                      </a:r>
                    </a:p>
                  </a:txBody>
                  <a:tcPr marL="80700" marR="80700" marT="40350" marB="403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-0.003085</a:t>
                      </a:r>
                    </a:p>
                  </a:txBody>
                  <a:tcPr marL="80700" marR="80700" marT="40350" marB="403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-0.193249</a:t>
                      </a:r>
                    </a:p>
                  </a:txBody>
                  <a:tcPr marL="80700" marR="80700" marT="40350" marB="403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-0.139284</a:t>
                      </a:r>
                    </a:p>
                  </a:txBody>
                  <a:tcPr marL="80700" marR="80700" marT="40350" marB="4035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80700" marR="80700" marT="40350" marB="40350" anchor="ctr"/>
                </a:tc>
                <a:extLst>
                  <a:ext uri="{0D108BD9-81ED-4DB2-BD59-A6C34878D82A}">
                    <a16:rowId xmlns:a16="http://schemas.microsoft.com/office/drawing/2014/main" val="377496545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1983" y="2223735"/>
            <a:ext cx="4196135" cy="2785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9" cy="2088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buNone/>
            </a:pPr>
            <a:r>
              <a:rPr lang="en" dirty="0">
                <a:solidFill>
                  <a:schemeClr val="tx1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Regression lines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Google Shape;91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2500" lnSpcReduction="10000"/>
              </a:bodyPr>
              <a:lstStyle/>
              <a:p>
                <a:pPr marL="285750" indent="-285750">
                  <a:buClr>
                    <a:schemeClr val="dk1"/>
                  </a:buClr>
                  <a:buSzPct val="100000"/>
                </a:pPr>
                <a:r>
                  <a:rPr lang="en-US" sz="1500" dirty="0">
                    <a:solidFill>
                      <a:schemeClr val="tx1"/>
                    </a:solidFill>
                  </a:rPr>
                  <a:t>Let's try to predict their PD values from the T2 values using a line.</a:t>
                </a:r>
              </a:p>
              <a:p>
                <a:pPr marL="285750" indent="-285750">
                  <a:spcBef>
                    <a:spcPts val="1200"/>
                  </a:spcBef>
                  <a:buClr>
                    <a:schemeClr val="dk1"/>
                  </a:buClr>
                  <a:buSzPct val="100000"/>
                </a:pPr>
                <a:r>
                  <a:rPr lang="en-US" sz="1500" dirty="0">
                    <a:solidFill>
                      <a:schemeClr val="tx1"/>
                    </a:solidFill>
                  </a:rPr>
                  <a:t>Consider the loss function</a:t>
                </a:r>
              </a:p>
              <a:p>
                <a:pPr marL="0" lv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ar-A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ar-A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𝜐</m:t>
                          </m:r>
                        </m:sub>
                        <m:sup>
                          <m: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  <m:e>
                          <m:sSup>
                            <m:sSupPr>
                              <m:ctrlPr>
                                <a:rPr lang="ar-A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ar-A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sSub>
                                <m:sSubPr>
                                  <m:ctrlPr>
                                    <a:rPr lang="ar-A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ar-AE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𝜐</m:t>
                                  </m:r>
                                </m:sub>
                              </m:sSub>
                              <m:r>
                                <a:rPr lang="ar-A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ar-A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ar-A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ar-A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ar-A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ar-A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ar-A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ar-A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b>
                                  <m:r>
                                    <a:rPr lang="ar-AE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𝜐</m:t>
                                  </m:r>
                                </m:sub>
                              </m:sSub>
                              <m:r>
                                <a:rPr lang="ar-A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ar-A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500" dirty="0">
                  <a:solidFill>
                    <a:schemeClr val="tx1"/>
                  </a:solidFill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spcBef>
                    <a:spcPts val="1200"/>
                  </a:spcBef>
                  <a:buClr>
                    <a:schemeClr val="dk1"/>
                  </a:buClr>
                  <a:buSzPct val="73333"/>
                </a:pPr>
                <a:r>
                  <a:rPr lang="en-US" sz="1600" dirty="0">
                    <a:solidFill>
                      <a:schemeClr val="tx1"/>
                    </a:solidFill>
                  </a:rPr>
                  <a:t>A general equation for fitting a line to data is</a:t>
                </a:r>
              </a:p>
              <a:p>
                <a:pPr marL="0" indent="0">
                  <a:spcBef>
                    <a:spcPts val="1200"/>
                  </a:spcBef>
                  <a:buClr>
                    <a:schemeClr val="dk1"/>
                  </a:buClr>
                  <a:buSzPct val="73333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ar-A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ar-AE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ar-A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ar-A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ar-A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ar-AE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ar-A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ar-A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ar-AE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ar-AE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ar-A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ar-A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500" dirty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1200"/>
                  </a:spcBef>
                  <a:buClr>
                    <a:schemeClr val="dk1"/>
                  </a:buClr>
                  <a:buSzPct val="73333"/>
                  <a:buNone/>
                </a:pPr>
                <a:r>
                  <a:rPr lang="en-US" sz="1500" dirty="0">
                    <a:solidFill>
                      <a:schemeClr val="tx1"/>
                    </a:solidFill>
                  </a:rPr>
                  <a:t>pointing out that the fitted line has to go through the point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1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lvl="0" indent="0" algn="l" rtl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1" name="Google Shape;91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149" t="-111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buNone/>
            </a:pPr>
            <a:r>
              <a:rPr lang="en" dirty="0">
                <a:solidFill>
                  <a:schemeClr val="tx1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Some definitions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Google Shape;98;p19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285750" indent="-285750">
                  <a:spcAft>
                    <a:spcPts val="1200"/>
                  </a:spcAft>
                </a:pPr>
                <a:r>
                  <a:rPr lang="en-US" dirty="0">
                    <a:solidFill>
                      <a:schemeClr val="tx1"/>
                    </a:solidFill>
                  </a:rPr>
                  <a:t>The </a:t>
                </a:r>
                <a:r>
                  <a:rPr lang="en-US" b="1" dirty="0">
                    <a:solidFill>
                      <a:schemeClr val="tx1"/>
                    </a:solidFill>
                  </a:rPr>
                  <a:t>covariance</a:t>
                </a:r>
                <a:r>
                  <a:rPr lang="en-US" dirty="0">
                    <a:solidFill>
                      <a:schemeClr val="tx1"/>
                    </a:solidFill>
                  </a:rPr>
                  <a:t> is defined as 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</m:d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spcAft>
                    <a:spcPts val="1200"/>
                  </a:spcAft>
                </a:pPr>
                <a:r>
                  <a:rPr lang="en-US" dirty="0">
                    <a:solidFill>
                      <a:schemeClr val="tx1"/>
                    </a:solidFill>
                  </a:rPr>
                  <a:t>The </a:t>
                </a:r>
                <a:r>
                  <a:rPr lang="en-US" b="1" dirty="0">
                    <a:solidFill>
                      <a:schemeClr val="tx1"/>
                    </a:solidFill>
                  </a:rPr>
                  <a:t>standard deviation </a:t>
                </a:r>
                <a:r>
                  <a:rPr lang="en-US" dirty="0">
                    <a:solidFill>
                      <a:schemeClr val="tx1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𝑆𝐷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𝐶𝑜𝑣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spcAft>
                    <a:spcPts val="1200"/>
                  </a:spcAft>
                </a:pPr>
                <a:r>
                  <a:rPr lang="en-US" dirty="0">
                    <a:solidFill>
                      <a:schemeClr val="tx1"/>
                    </a:solidFill>
                  </a:rPr>
                  <a:t>The Pearson </a:t>
                </a:r>
                <a:r>
                  <a:rPr lang="en-US" b="1" dirty="0">
                    <a:solidFill>
                      <a:schemeClr val="tx1"/>
                    </a:solidFill>
                  </a:rPr>
                  <a:t>correlation</a:t>
                </a:r>
                <a:r>
                  <a:rPr lang="en-US" dirty="0">
                    <a:solidFill>
                      <a:schemeClr val="tx1"/>
                    </a:solidFill>
                  </a:rPr>
                  <a:t> is defined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𝐶𝑜𝑣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𝑆𝐷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𝑆𝐷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den>
                    </m:f>
                  </m:oMath>
                </a14:m>
                <a:endParaRPr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8" name="Google Shape;98;p1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446" t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buNone/>
            </a:pPr>
            <a:r>
              <a:rPr lang="en" dirty="0">
                <a:solidFill>
                  <a:schemeClr val="tx1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General solution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Google Shape;105;p2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62500" lnSpcReduction="20000"/>
              </a:bodyPr>
              <a:lstStyle/>
              <a:p>
                <a:pPr marL="285750" indent="-285750">
                  <a:spcAft>
                    <a:spcPts val="1200"/>
                  </a:spcAft>
                </a:pPr>
                <a:r>
                  <a:rPr lang="en-US" dirty="0">
                    <a:solidFill>
                      <a:schemeClr val="tx1"/>
                    </a:solidFill>
                  </a:rPr>
                  <a:t>It turns out that</a:t>
                </a:r>
                <a:r>
                  <a:rPr lang="ar-A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have optimal solutions that we can write down. We get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𝐶𝑜𝑟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𝑆𝐷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𝑆𝐷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spcAft>
                    <a:spcPts val="1200"/>
                  </a:spcAft>
                </a:pPr>
                <a:r>
                  <a:rPr lang="en-US" dirty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𝐶𝑜𝑟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the (Pearson) correlation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𝑆𝐷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standard deviation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(and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𝑆𝐷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285750" indent="-285750">
                  <a:spcAft>
                    <a:spcPts val="1200"/>
                  </a:spcAft>
                </a:pPr>
                <a:r>
                  <a:rPr lang="en-US" dirty="0">
                    <a:solidFill>
                      <a:schemeClr val="tx1"/>
                    </a:solidFill>
                  </a:rPr>
                  <a:t>The intercept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are the means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Notice this latter equation reorganized is just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5" name="Google Shape;105;p2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446" t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buNone/>
            </a:pPr>
            <a:r>
              <a:rPr lang="en" dirty="0">
                <a:solidFill>
                  <a:schemeClr val="tx1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Trying it out on the data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5"/>
            <a:ext cx="6219900" cy="392616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6144000" y="4296020"/>
            <a:ext cx="3000000" cy="40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0800" marR="508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[0.261176099, 0.824533638141]</a:t>
            </a:r>
            <a:endParaRPr sz="1200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453</Words>
  <Application>Microsoft Macintosh PowerPoint</Application>
  <PresentationFormat>On-screen Show (16:9)</PresentationFormat>
  <Paragraphs>107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Cambria Math</vt:lpstr>
      <vt:lpstr>Consolas</vt:lpstr>
      <vt:lpstr>Helvetica</vt:lpstr>
      <vt:lpstr>Simple Light</vt:lpstr>
      <vt:lpstr>Continuous prediction with regression</vt:lpstr>
      <vt:lpstr>Background</vt:lpstr>
      <vt:lpstr>Regression line</vt:lpstr>
      <vt:lpstr>PowerPoint Presentation</vt:lpstr>
      <vt:lpstr>PowerPoint Presentation</vt:lpstr>
      <vt:lpstr>Regression lines</vt:lpstr>
      <vt:lpstr>Some definitions</vt:lpstr>
      <vt:lpstr>General solution</vt:lpstr>
      <vt:lpstr>Trying it out on the data</vt:lpstr>
      <vt:lpstr>PowerPoint Presentation</vt:lpstr>
      <vt:lpstr>PowerPoint Presentation</vt:lpstr>
      <vt:lpstr>Predictions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Devil's Advocate</cp:lastModifiedBy>
  <cp:revision>1</cp:revision>
  <dcterms:modified xsi:type="dcterms:W3CDTF">2025-01-27T23:07:07Z</dcterms:modified>
</cp:coreProperties>
</file>