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24"/>
    <p:restoredTop sz="94629"/>
  </p:normalViewPr>
  <p:slideViewPr>
    <p:cSldViewPr snapToGrid="0">
      <p:cViewPr varScale="1">
        <p:scale>
          <a:sx n="227" d="100"/>
          <a:sy n="227" d="100"/>
        </p:scale>
        <p:origin x="192" y="20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29c5001329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29c5001329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29c5001329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29c5001329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9c5001329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29c5001329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29c5001329_0_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29c5001329_0_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29c5001329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29c5001329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9c5001329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29c5001329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29c5001329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29c5001329_0_1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9c5001329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9c5001329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9c5001329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9c5001329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9c5001329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9c5001329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29c5001329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29c5001329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29c5001329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29c5001329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29c5001329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29c5001329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29c5001329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29c5001329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29c5001329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29c5001329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rtl="0">
              <a:lnSpc>
                <a:spcPct val="120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8650" dirty="0">
                <a:solidFill>
                  <a:schemeClr val="tx1"/>
                </a:solidFill>
                <a:latin typeface="Helvetica" pitchFamily="2" charset="0"/>
                <a:ea typeface="Impact"/>
                <a:cs typeface="Impact"/>
                <a:sym typeface="Impact"/>
              </a:rPr>
              <a:t>Logistic regression</a:t>
            </a:r>
            <a:endParaRPr dirty="0">
              <a:solidFill>
                <a:schemeClr val="tx1"/>
              </a:solidFill>
              <a:latin typeface="Helvetica" pitchFamily="2" charset="0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Back to the data analysis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6" name="Google Shape;116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500" dirty="0">
                <a:solidFill>
                  <a:schemeClr val="dk1"/>
                </a:solidFill>
              </a:rPr>
              <a:t>Let's now fit the model. Again we're going to split into training and test data. But, now we're not going to do it manually since we have to load a library that has a function to do this.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3" name="Google Shape;12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8310"/>
            <a:ext cx="8520601" cy="48468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Inspecting the results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30" name="Google Shape;13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50991" y="1288818"/>
            <a:ext cx="6052990" cy="196026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4"/>
          <p:cNvSpPr txBox="1"/>
          <p:nvPr/>
        </p:nvSpPr>
        <p:spPr>
          <a:xfrm>
            <a:off x="2116954" y="3383829"/>
            <a:ext cx="4741800" cy="4431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0800" marR="508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[-3.623754342563001, 2.2095218958965694]</a:t>
            </a:r>
            <a:endParaRPr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Plotting</a:t>
            </a:r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88975" y="1584325"/>
            <a:ext cx="3743325" cy="255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9746" y="1152475"/>
            <a:ext cx="4837361" cy="29949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 rtl="0">
              <a:lnSpc>
                <a:spcPct val="120000"/>
              </a:lnSpc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Evaluating prediction performance on the test set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6" name="Google Shape;14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5138591" cy="3259212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/>
        </p:nvSpPr>
        <p:spPr>
          <a:xfrm>
            <a:off x="5584505" y="3625138"/>
            <a:ext cx="3000000" cy="387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0800" marR="5080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dk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array([0.655, 0.533, 0.786])</a:t>
            </a:r>
            <a:endParaRPr sz="1100" dirty="0">
              <a:solidFill>
                <a:schemeClr val="dk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4" name="Google Shape;15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445025"/>
            <a:ext cx="9144001" cy="41993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9678"/>
            <a:ext cx="5026395" cy="30927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29917" y="1889924"/>
            <a:ext cx="3743325" cy="270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Classification with one continuous variable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Clr>
                <a:schemeClr val="dk1"/>
              </a:buClr>
              <a:buSzPts val="1500"/>
            </a:pPr>
            <a:r>
              <a:rPr lang="en" sz="1500" dirty="0">
                <a:solidFill>
                  <a:schemeClr val="dk1"/>
                </a:solidFill>
              </a:rPr>
              <a:t>Consider our example MRI data</a:t>
            </a:r>
            <a:endParaRPr sz="1500" dirty="0">
              <a:solidFill>
                <a:schemeClr val="dk1"/>
              </a:solidFill>
            </a:endParaRPr>
          </a:p>
          <a:p>
            <a:pPr marL="285750" indent="-285750">
              <a:spcBef>
                <a:spcPts val="1200"/>
              </a:spcBef>
              <a:spcAft>
                <a:spcPts val="1200"/>
              </a:spcAft>
            </a:pPr>
            <a:r>
              <a:rPr lang="en" sz="1500" dirty="0">
                <a:solidFill>
                  <a:schemeClr val="dk1"/>
                </a:solidFill>
              </a:rPr>
              <a:t>Suppose now that we want to predict the gold standard from the FLAIR values.</a:t>
            </a:r>
            <a:endParaRPr dirty="0"/>
          </a:p>
        </p:txBody>
      </p:sp>
      <p:pic>
        <p:nvPicPr>
          <p:cNvPr id="2" name="Google Shape;68;p15">
            <a:extLst>
              <a:ext uri="{FF2B5EF4-FFF2-40B4-BE49-F238E27FC236}">
                <a16:creationId xmlns:a16="http://schemas.microsoft.com/office/drawing/2014/main" id="{41112C85-38C7-1A68-0BD1-2EA5878B47F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159" y="2106998"/>
            <a:ext cx="6344702" cy="274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3516" y="1217488"/>
            <a:ext cx="4096967" cy="34218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20000"/>
              </a:lnSpc>
              <a:buClr>
                <a:schemeClr val="dk1"/>
              </a:buClr>
              <a:buSzPct val="30555"/>
              <a:buFont typeface="Arial"/>
              <a:buNone/>
            </a:pPr>
            <a:r>
              <a:rPr lang="en" sz="3600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How to fit</a:t>
            </a:r>
            <a:endParaRPr sz="3600" dirty="0">
              <a:solidFill>
                <a:schemeClr val="tx1"/>
              </a:solidFill>
              <a:latin typeface="Arial" panose="020B0604020202020204" pitchFamily="34" charset="0"/>
              <a:ea typeface="Impact"/>
              <a:cs typeface="Arial" panose="020B0604020202020204" pitchFamily="34" charset="0"/>
              <a:sym typeface="Impac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5" name="Google Shape;75;p16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596900" lvl="0" indent="-252412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Char char="●"/>
                </a:pPr>
                <a:r>
                  <a:rPr lang="en-US" sz="1500" dirty="0">
                    <a:solidFill>
                      <a:schemeClr val="dk1"/>
                    </a:solidFill>
                  </a:rPr>
                  <a:t>Fitting a line seems weird, since the outcome can only be 0 or 1.</a:t>
                </a:r>
              </a:p>
              <a:p>
                <a:pPr marL="596900" lvl="0" indent="-252412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Char char="●"/>
                </a:pPr>
                <a:r>
                  <a:rPr lang="en-US" sz="1500" dirty="0">
                    <a:solidFill>
                      <a:schemeClr val="dk1"/>
                    </a:solidFill>
                  </a:rPr>
                  <a:t>A line would allow for arbitrarily small or large predictions.</a:t>
                </a:r>
              </a:p>
              <a:p>
                <a:pPr marL="596900" lvl="0" indent="-252412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Char char="●"/>
                </a:pPr>
                <a:r>
                  <a:rPr lang="en-US" sz="1500" dirty="0">
                    <a:solidFill>
                      <a:schemeClr val="dk1"/>
                    </a:solidFill>
                  </a:rPr>
                  <a:t>Similarly, forcing the prediction to be exactly 0 or 1 leads to difficult optimization problems.</a:t>
                </a:r>
              </a:p>
              <a:p>
                <a:pPr marL="596900" lvl="0" indent="-252412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Char char="●"/>
                </a:pPr>
                <a:r>
                  <a:rPr lang="en-US" sz="1500" dirty="0">
                    <a:solidFill>
                      <a:schemeClr val="dk1"/>
                    </a:solidFill>
                  </a:rPr>
                  <a:t>Instead consider modeling</a:t>
                </a:r>
              </a:p>
              <a:p>
                <a:pPr marL="0" marR="25400" lvl="0" indent="0" algn="l" rtl="0">
                  <a:spcBef>
                    <a:spcPts val="1500"/>
                  </a:spcBef>
                  <a:spcAft>
                    <a:spcPts val="0"/>
                  </a:spcAft>
                  <a:buClr>
                    <a:schemeClr val="dk1"/>
                  </a:buClr>
                  <a:buSzPct val="62857"/>
                  <a:buFont typeface="Arial"/>
                  <a:buNone/>
                </a:pPr>
                <a:r>
                  <a:rPr lang="en-US" sz="1750" dirty="0">
                    <a:solidFill>
                      <a:schemeClr val="dk1"/>
                    </a:solidFill>
                  </a:rPr>
                  <a:t>				</a:t>
                </a:r>
                <a14:m>
                  <m:oMath xmlns:m="http://schemas.openxmlformats.org/officeDocument/2006/math">
                    <m:r>
                      <a:rPr lang="en-US" sz="175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175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175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5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75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75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=1|</m:t>
                    </m:r>
                    <m:sSub>
                      <m:sSubPr>
                        <m:ctrlPr>
                          <a:rPr lang="en-US" sz="175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5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75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75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750" dirty="0">
                  <a:solidFill>
                    <a:schemeClr val="dk1"/>
                  </a:solidFill>
                </a:endParaRPr>
              </a:p>
              <a:p>
                <a:pPr marL="0" marR="25400" lvl="0" indent="0" algn="l" rtl="0">
                  <a:spcBef>
                    <a:spcPts val="1500"/>
                  </a:spcBef>
                  <a:spcAft>
                    <a:spcPts val="0"/>
                  </a:spcAft>
                  <a:buClr>
                    <a:schemeClr val="dk1"/>
                  </a:buClr>
                  <a:buSzPct val="62857"/>
                  <a:buFont typeface="Arial"/>
                  <a:buNone/>
                </a:pPr>
                <a:endParaRPr lang="en-US" sz="1750" dirty="0">
                  <a:solidFill>
                    <a:schemeClr val="dk1"/>
                  </a:solidFill>
                </a:endParaRPr>
              </a:p>
              <a:p>
                <a:pPr marL="596900" lvl="0" indent="-252412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85714"/>
                  <a:buChar char="●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75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5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175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750" dirty="0">
                    <a:solidFill>
                      <a:schemeClr val="dk1"/>
                    </a:solidFill>
                  </a:rPr>
                  <a:t> </a:t>
                </a:r>
                <a:r>
                  <a:rPr lang="en-US" sz="1500" dirty="0">
                    <a:solidFill>
                      <a:schemeClr val="dk1"/>
                    </a:solidFill>
                  </a:rPr>
                  <a:t>is the gold standard value for voxel </a:t>
                </a:r>
              </a:p>
              <a:p>
                <a:pPr marL="596900" lvl="0" indent="-252412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85714"/>
                  <a:buChar char="●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75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75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175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750" dirty="0">
                    <a:solidFill>
                      <a:schemeClr val="dk1"/>
                    </a:solidFill>
                  </a:rPr>
                  <a:t> </a:t>
                </a:r>
                <a:r>
                  <a:rPr lang="en-US" sz="1500" dirty="0">
                    <a:solidFill>
                      <a:schemeClr val="dk1"/>
                    </a:solidFill>
                  </a:rPr>
                  <a:t>is the FLAIR value for voxel</a:t>
                </a:r>
                <a:endParaRPr lang="en-US" sz="1750" dirty="0">
                  <a:solidFill>
                    <a:schemeClr val="dk1"/>
                  </a:solidFill>
                </a:endParaRPr>
              </a:p>
            </p:txBody>
          </p:sp>
        </mc:Choice>
        <mc:Fallback>
          <p:sp>
            <p:nvSpPr>
              <p:cNvPr id="75" name="Google Shape;75;p16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" name="Google Shape;76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8563" y="6306338"/>
            <a:ext cx="7058025" cy="3400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Modeling probabilities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Google Shape;82;p17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285750" indent="-285750">
                  <a:buClr>
                    <a:schemeClr val="dk1"/>
                  </a:buClr>
                  <a:buSzPct val="100000"/>
                </a:pPr>
                <a:r>
                  <a:rPr lang="en-US" sz="1500" dirty="0">
                    <a:solidFill>
                      <a:schemeClr val="dk1"/>
                    </a:solidFill>
                  </a:rPr>
                  <a:t>We need a probability model that lives between 0 and 1</a:t>
                </a:r>
              </a:p>
              <a:p>
                <a:pPr marL="285750" indent="-285750">
                  <a:spcBef>
                    <a:spcPts val="1200"/>
                  </a:spcBef>
                  <a:buClr>
                    <a:schemeClr val="dk1"/>
                  </a:buClr>
                  <a:buSzPct val="100000"/>
                </a:pPr>
                <a:r>
                  <a:rPr lang="en-US" sz="1500" dirty="0">
                    <a:solidFill>
                      <a:schemeClr val="dk1"/>
                    </a:solidFill>
                  </a:rPr>
                  <a:t>Log odds (logit) models convert probabilities to</a:t>
                </a:r>
              </a:p>
              <a:p>
                <a:pPr marL="0" lvl="0" indent="0" algn="ctr" rtl="0">
                  <a:spcBef>
                    <a:spcPts val="1500"/>
                  </a:spcBef>
                  <a:spcAft>
                    <a:spcPts val="0"/>
                  </a:spcAft>
                  <a:buClr>
                    <a:schemeClr val="dk1"/>
                  </a:buClr>
                  <a:buSzPct val="85714"/>
                  <a:buFont typeface="Arial"/>
                  <a:buNone/>
                </a:pPr>
                <a14:m>
                  <m:oMath xmlns:m="http://schemas.openxmlformats.org/officeDocument/2006/math">
                    <m:r>
                      <a:rPr lang="en-US" sz="175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𝜂</m:t>
                    </m:r>
                    <m:r>
                      <a:rPr lang="en-US" sz="175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175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𝑙𝑜𝑔𝑖𝑡</m:t>
                    </m:r>
                    <m:d>
                      <m:dPr>
                        <m:ctrlPr>
                          <a:rPr lang="en-US" sz="175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75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sz="175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1750" b="0" i="0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log</m:t>
                    </m:r>
                    <m:r>
                      <a:rPr lang="en-US" sz="175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⁡{</m:t>
                    </m:r>
                    <m:f>
                      <m:fPr>
                        <m:ctrlPr>
                          <a:rPr lang="en-US" sz="175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75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US" sz="175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sz="175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den>
                    </m:f>
                    <m:r>
                      <a:rPr lang="en-US" sz="175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l-GR" sz="1750" dirty="0">
                    <a:solidFill>
                      <a:schemeClr val="dk1"/>
                    </a:solidFill>
                  </a:rPr>
                  <a:t> </a:t>
                </a:r>
                <a:endParaRPr lang="en-US" sz="1750" dirty="0">
                  <a:solidFill>
                    <a:schemeClr val="dk1"/>
                  </a:solidFill>
                </a:endParaRPr>
              </a:p>
              <a:p>
                <a:pPr marL="285750" indent="-285750">
                  <a:spcBef>
                    <a:spcPts val="1500"/>
                  </a:spcBef>
                  <a:buClr>
                    <a:schemeClr val="dk1"/>
                  </a:buClr>
                  <a:buSzPct val="85714"/>
                </a:pPr>
                <a:r>
                  <a:rPr lang="en-US" sz="1500" dirty="0">
                    <a:solidFill>
                      <a:schemeClr val="dk1"/>
                    </a:solidFill>
                  </a:rPr>
                  <a:t>Here </a:t>
                </a:r>
                <a14:m>
                  <m:oMath xmlns:m="http://schemas.openxmlformats.org/officeDocument/2006/math">
                    <m:r>
                      <a:rPr lang="en-US" sz="15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1500" dirty="0">
                    <a:solidFill>
                      <a:schemeClr val="dk1"/>
                    </a:solidFill>
                  </a:rPr>
                  <a:t> is the probability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/(1−</m:t>
                    </m:r>
                    <m:r>
                      <a:rPr lang="en-US" sz="16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6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500" dirty="0">
                    <a:solidFill>
                      <a:schemeClr val="dk1"/>
                    </a:solidFill>
                  </a:rPr>
                  <a:t> is called the </a:t>
                </a:r>
                <a:r>
                  <a:rPr lang="en-US" sz="1500" b="1" dirty="0">
                    <a:solidFill>
                      <a:schemeClr val="dk1"/>
                    </a:solidFill>
                  </a:rPr>
                  <a:t>odds</a:t>
                </a:r>
              </a:p>
              <a:p>
                <a:pPr marL="285750" indent="-285750">
                  <a:buClr>
                    <a:schemeClr val="dk1"/>
                  </a:buClr>
                  <a:buSzPct val="100000"/>
                </a:pPr>
                <a:r>
                  <a:rPr lang="en-US" sz="1500" dirty="0">
                    <a:solidFill>
                      <a:schemeClr val="dk1"/>
                    </a:solidFill>
                  </a:rPr>
                  <a:t>Note, you can go backwards from odds to probability with the function</a:t>
                </a:r>
              </a:p>
              <a:p>
                <a:pPr marL="0" lvl="0" indent="0" algn="l" rtl="0">
                  <a:spcBef>
                    <a:spcPts val="1200"/>
                  </a:spcBef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18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18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/(1+</m:t>
                      </m:r>
                      <m:r>
                        <a:rPr lang="en-US" sz="18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180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dirty="0"/>
              </a:p>
            </p:txBody>
          </p:sp>
        </mc:Choice>
        <mc:Fallback>
          <p:sp>
            <p:nvSpPr>
              <p:cNvPr id="82" name="Google Shape;82;p1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Why use odds?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buClr>
                <a:schemeClr val="dk1"/>
              </a:buClr>
              <a:buSzPts val="1500"/>
            </a:pPr>
            <a:r>
              <a:rPr lang="en" sz="1500" dirty="0">
                <a:solidFill>
                  <a:schemeClr val="dk1"/>
                </a:solidFill>
              </a:rPr>
              <a:t>There are specific study designs where odds make more sense than probabilities, particularly retrospective ones.</a:t>
            </a:r>
            <a:endParaRPr sz="1500" dirty="0">
              <a:solidFill>
                <a:schemeClr val="dk1"/>
              </a:solidFill>
            </a:endParaRPr>
          </a:p>
          <a:p>
            <a:pPr marL="285750" indent="-285750">
              <a:spcBef>
                <a:spcPts val="1200"/>
              </a:spcBef>
              <a:buClr>
                <a:schemeClr val="dk1"/>
              </a:buClr>
              <a:buSzPts val="1500"/>
            </a:pPr>
            <a:r>
              <a:rPr lang="en" sz="1500" dirty="0">
                <a:solidFill>
                  <a:schemeClr val="dk1"/>
                </a:solidFill>
              </a:rPr>
              <a:t>Odds are unique in binomial models where they work out to be particularly tractable</a:t>
            </a:r>
            <a:endParaRPr sz="1500" dirty="0">
              <a:solidFill>
                <a:schemeClr val="dk1"/>
              </a:solidFill>
            </a:endParaRPr>
          </a:p>
          <a:p>
            <a:pPr marL="285750" indent="-285750">
              <a:spcBef>
                <a:spcPts val="1200"/>
              </a:spcBef>
              <a:buClr>
                <a:schemeClr val="dk1"/>
              </a:buClr>
              <a:buSzPts val="1500"/>
            </a:pPr>
            <a:r>
              <a:rPr lang="en" sz="1500" dirty="0">
                <a:solidFill>
                  <a:schemeClr val="dk1"/>
                </a:solidFill>
              </a:rPr>
              <a:t>Odds have a unique gambling interpretation in that they give the ratio of a one dollar risk to the return in a fair bet.</a:t>
            </a:r>
            <a:endParaRPr sz="15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Logit models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" name="Google Shape;95;p19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596900" lvl="0" indent="-252412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Char char="●"/>
                </a:pPr>
                <a:r>
                  <a:rPr lang="en-US" sz="1500" dirty="0">
                    <a:solidFill>
                      <a:schemeClr val="dk1"/>
                    </a:solidFill>
                  </a:rPr>
                  <a:t>We model the log of the odds as linear in the covariate, resulting in a technique called </a:t>
                </a:r>
                <a:r>
                  <a:rPr lang="en-US" sz="1500" b="1" dirty="0">
                    <a:solidFill>
                      <a:schemeClr val="dk1"/>
                    </a:solidFill>
                  </a:rPr>
                  <a:t>logistic regression</a:t>
                </a:r>
                <a:r>
                  <a:rPr lang="en-US" sz="1500" dirty="0">
                    <a:solidFill>
                      <a:schemeClr val="dk1"/>
                    </a:solidFill>
                  </a:rPr>
                  <a:t>.</a:t>
                </a:r>
              </a:p>
              <a:p>
                <a:pPr marL="0" lvl="0" indent="0" algn="ctr">
                  <a:spcBef>
                    <a:spcPts val="1500"/>
                  </a:spcBef>
                  <a:buClr>
                    <a:schemeClr val="dk1"/>
                  </a:buClr>
                  <a:buSzPct val="62857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75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𝜂</m:t>
                      </m:r>
                      <m:r>
                        <a:rPr lang="en-US" sz="175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175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𝑙𝑜𝑔𝑖𝑡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17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7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175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75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𝑌</m:t>
                              </m:r>
                              <m:r>
                                <a:rPr lang="en-US" sz="175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r>
                                <a:rPr lang="en-US" sz="1750" b="0" i="1" smtClean="0">
                                  <a:solidFill>
                                    <a:schemeClr val="dk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</m:e>
                          </m:d>
                        </m:e>
                      </m:d>
                      <m:r>
                        <a:rPr lang="en-US" sz="175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7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7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175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7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7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1750" b="0" i="1" smtClean="0">
                              <a:solidFill>
                                <a:schemeClr val="dk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750" b="0" i="1" smtClean="0">
                          <a:solidFill>
                            <a:schemeClr val="dk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US" sz="1750" dirty="0">
                  <a:solidFill>
                    <a:schemeClr val="dk1"/>
                  </a:solidFill>
                  <a:ea typeface="Cambria Math" panose="02040503050406030204" pitchFamily="18" charset="0"/>
                </a:endParaRPr>
              </a:p>
              <a:p>
                <a:pPr marL="0" lvl="0" indent="0" algn="ctr">
                  <a:spcBef>
                    <a:spcPts val="1500"/>
                  </a:spcBef>
                  <a:buClr>
                    <a:schemeClr val="dk1"/>
                  </a:buClr>
                  <a:buSzPct val="62857"/>
                  <a:buNone/>
                </a:pPr>
                <a:endParaRPr lang="el-GR" sz="1750" dirty="0">
                  <a:solidFill>
                    <a:schemeClr val="dk1"/>
                  </a:solidFill>
                </a:endParaRPr>
              </a:p>
              <a:p>
                <a:pPr marL="596900" lvl="0" indent="-252412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ct val="100000"/>
                  <a:buChar char="●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l-GR" sz="15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5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500" b="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l-GR" sz="1500" i="1" smtClean="0">
                            <a:solidFill>
                              <a:schemeClr val="dk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sup>
                    </m:sSubSup>
                  </m:oMath>
                </a14:m>
                <a:r>
                  <a:rPr lang="el-GR" sz="1500" dirty="0">
                    <a:solidFill>
                      <a:schemeClr val="dk1"/>
                    </a:solidFill>
                  </a:rPr>
                  <a:t> </a:t>
                </a:r>
                <a:r>
                  <a:rPr lang="en-US" sz="1500" dirty="0">
                    <a:solidFill>
                      <a:schemeClr val="dk1"/>
                    </a:solidFill>
                  </a:rPr>
                  <a:t>has the nice interpretation of the odds ratio associated with a one unit change in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en-US" sz="1500" dirty="0">
                  <a:solidFill>
                    <a:schemeClr val="dk1"/>
                  </a:solidFill>
                </a:endParaRPr>
              </a:p>
              <a:p>
                <a:pPr marL="0" lvl="0" indent="0" algn="l" rtl="0">
                  <a:spcBef>
                    <a:spcPts val="800"/>
                  </a:spcBef>
                  <a:spcAft>
                    <a:spcPts val="1200"/>
                  </a:spcAft>
                  <a:buNone/>
                </a:pPr>
                <a:endParaRPr dirty="0"/>
              </a:p>
            </p:txBody>
          </p:sp>
        </mc:Choice>
        <mc:Fallback>
          <p:sp>
            <p:nvSpPr>
              <p:cNvPr id="95" name="Google Shape;95;p1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Implied model on the probability scale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Google Shape;102;p20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lvl="0" indent="0" algn="ctr">
                  <a:spcAft>
                    <a:spcPts val="1200"/>
                  </a:spcAft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𝜂</m:t>
                            </m:r>
                          </m:sup>
                        </m:sSup>
                      </m:den>
                    </m:f>
                  </m:oMath>
                </a14:m>
                <a:endPara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285750" indent="-285750">
                  <a:spcAft>
                    <a:spcPts val="1200"/>
                  </a:spcAft>
                </a:pPr>
                <a:r>
                  <a:rPr lang="en-US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This is sometimes called the </a:t>
                </a:r>
                <a:r>
                  <a:rPr lang="en-US" b="1" i="0" dirty="0" err="1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expit</a:t>
                </a:r>
                <a:r>
                  <a:rPr lang="en-US" b="0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 function or </a:t>
                </a:r>
                <a:r>
                  <a:rPr lang="en-US" b="1" i="0" dirty="0">
                    <a:solidFill>
                      <a:schemeClr val="tx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sigmoid</a:t>
                </a:r>
                <a:endParaRPr lang="en-US" b="0" i="0" dirty="0">
                  <a:solidFill>
                    <a:schemeClr val="tx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02" name="Google Shape;102;p20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4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20000"/>
              </a:lnSpc>
              <a:buNone/>
            </a:pPr>
            <a:r>
              <a:rPr lang="en" sz="3600" dirty="0">
                <a:solidFill>
                  <a:schemeClr val="tx1"/>
                </a:solidFill>
                <a:latin typeface="Arial" panose="020B0604020202020204" pitchFamily="34" charset="0"/>
                <a:ea typeface="Impact"/>
                <a:cs typeface="Arial" panose="020B0604020202020204" pitchFamily="34" charset="0"/>
                <a:sym typeface="Impact"/>
              </a:rPr>
              <a:t>Optimization</a:t>
            </a:r>
            <a:endParaRPr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9" name="Google Shape;109;p21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rmAutofit fontScale="85000" lnSpcReduction="10000"/>
              </a:bodyPr>
              <a:lstStyle/>
              <a:p>
                <a:pPr marL="285750" indent="-285750">
                  <a:spcAft>
                    <a:spcPts val="1200"/>
                  </a:spcAft>
                </a:pPr>
                <a:r>
                  <a:rPr lang="en-US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We can minimize the cross entropy to obtain an estimate for </a:t>
                </a:r>
                <a:r>
                  <a:rPr lang="el-GR" b="0" i="0" dirty="0">
                    <a:solidFill>
                      <a:schemeClr val="tx1"/>
                    </a:solidFill>
                    <a:effectLst/>
                    <a:latin typeface="MJXc-TeX-math-I"/>
                  </a:rPr>
                  <a:t>β</a:t>
                </a:r>
                <a:r>
                  <a:rPr lang="el-GR" b="0" i="0" dirty="0">
                    <a:solidFill>
                      <a:schemeClr val="tx1"/>
                    </a:solidFill>
                    <a:effectLst/>
                    <a:latin typeface="MJXc-TeX-main-R"/>
                  </a:rPr>
                  <a:t>0</a:t>
                </a:r>
                <a:r>
                  <a:rPr lang="el-GR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β0 </a:t>
                </a:r>
                <a:r>
                  <a:rPr lang="en-US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and </a:t>
                </a:r>
                <a:r>
                  <a:rPr lang="el-GR" b="0" i="0" dirty="0">
                    <a:solidFill>
                      <a:schemeClr val="tx1"/>
                    </a:solidFill>
                    <a:effectLst/>
                    <a:latin typeface="MJXc-TeX-math-I"/>
                  </a:rPr>
                  <a:t>β</a:t>
                </a:r>
                <a:r>
                  <a:rPr lang="el-GR" b="0" i="0" dirty="0">
                    <a:solidFill>
                      <a:schemeClr val="tx1"/>
                    </a:solidFill>
                    <a:effectLst/>
                    <a:latin typeface="MJXc-TeX-main-R"/>
                  </a:rPr>
                  <a:t>1</a:t>
                </a:r>
                <a:endParaRPr lang="en-US" b="0" i="0" dirty="0">
                  <a:solidFill>
                    <a:schemeClr val="tx1"/>
                  </a:solidFill>
                  <a:effectLst/>
                  <a:latin typeface="MJXc-TeX-main-R"/>
                </a:endParaRPr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𝑌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=1</m:t>
                                      </m:r>
                                    </m:e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𝑋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r>
                            <m:rPr>
                              <m:sty m:val="p"/>
                            </m:rPr>
                            <a:rPr lang="en-US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⁡{1−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}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b="0" i="0" dirty="0">
                  <a:solidFill>
                    <a:schemeClr val="tx1"/>
                  </a:solidFill>
                  <a:effectLst/>
                  <a:latin typeface="MJXc-TeX-main-R"/>
                </a:endParaRPr>
              </a:p>
              <a:p>
                <a:pPr marL="285750" indent="-285750">
                  <a:spcAft>
                    <a:spcPts val="1200"/>
                  </a:spcAft>
                </a:pPr>
                <a:r>
                  <a:rPr lang="en-US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This function has the interpretation of being the negative of the log of the probabilities assuming the 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 are independent</a:t>
                </a:r>
              </a:p>
              <a:p>
                <a:pPr marL="285750" indent="-285750">
                  <a:spcAft>
                    <a:spcPts val="1200"/>
                  </a:spcAft>
                </a:pPr>
                <a:r>
                  <a:rPr lang="en-US" b="0" i="0" dirty="0">
                    <a:solidFill>
                      <a:schemeClr val="tx1"/>
                    </a:solidFill>
                    <a:effectLst/>
                    <a:latin typeface="-apple-system"/>
                  </a:rPr>
                  <a:t>Plugging our logit model in, the cross entropy now looks like</a:t>
                </a:r>
              </a:p>
              <a:p>
                <a:pPr marL="0" indent="0" algn="ctr">
                  <a:spcAft>
                    <a:spcPts val="12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𝜂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⁡{</m:t>
                          </m:r>
                          <m:f>
                            <m:f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𝜂</m:t>
                                  </m:r>
                                </m:sup>
                              </m:sSubSup>
                            </m:den>
                          </m:f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}</m:t>
                          </m:r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l-GR" b="0" i="0" dirty="0">
                  <a:solidFill>
                    <a:schemeClr val="tx1"/>
                  </a:solidFill>
                  <a:effectLst/>
                  <a:latin typeface="-apple-system"/>
                </a:endParaRPr>
              </a:p>
              <a:p>
                <a:pPr marL="0" lvl="0" indent="0" algn="l" rtl="0">
                  <a:spcBef>
                    <a:spcPts val="0"/>
                  </a:spcBef>
                  <a:spcAft>
                    <a:spcPts val="1200"/>
                  </a:spcAft>
                  <a:buNone/>
                </a:pPr>
                <a:endParaRPr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09" name="Google Shape;109;p2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11700" y="1152475"/>
                <a:ext cx="8520600" cy="3416400"/>
              </a:xfrm>
              <a:prstGeom prst="rect">
                <a:avLst/>
              </a:prstGeom>
              <a:blipFill>
                <a:blip r:embed="rId3"/>
                <a:stretch>
                  <a:fillRect l="-446" t="-5926" b="-251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</Words>
  <Application>Microsoft Macintosh PowerPoint</Application>
  <PresentationFormat>On-screen Show (16:9)</PresentationFormat>
  <Paragraphs>47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-apple-system</vt:lpstr>
      <vt:lpstr>Arial</vt:lpstr>
      <vt:lpstr>Cambria Math</vt:lpstr>
      <vt:lpstr>Consolas</vt:lpstr>
      <vt:lpstr>Helvetica</vt:lpstr>
      <vt:lpstr>MJXc-TeX-main-R</vt:lpstr>
      <vt:lpstr>MJXc-TeX-math-I</vt:lpstr>
      <vt:lpstr>Simple Light</vt:lpstr>
      <vt:lpstr>Logistic regression</vt:lpstr>
      <vt:lpstr>Classification with one continuous variable</vt:lpstr>
      <vt:lpstr>PowerPoint Presentation</vt:lpstr>
      <vt:lpstr>How to fit</vt:lpstr>
      <vt:lpstr>Modeling probabilities</vt:lpstr>
      <vt:lpstr>Why use odds?</vt:lpstr>
      <vt:lpstr>Logit models</vt:lpstr>
      <vt:lpstr>Implied model on the probability scale</vt:lpstr>
      <vt:lpstr>Optimization</vt:lpstr>
      <vt:lpstr>Back to the data analysis</vt:lpstr>
      <vt:lpstr>PowerPoint Presentation</vt:lpstr>
      <vt:lpstr>Inspecting the results</vt:lpstr>
      <vt:lpstr>Plotting</vt:lpstr>
      <vt:lpstr>Evaluating prediction performance on the test set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Devil's Advocate</cp:lastModifiedBy>
  <cp:revision>1</cp:revision>
  <cp:lastPrinted>2025-01-28T14:36:50Z</cp:lastPrinted>
  <dcterms:modified xsi:type="dcterms:W3CDTF">2025-01-28T14:55:36Z</dcterms:modified>
</cp:coreProperties>
</file>