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94658"/>
  </p:normalViewPr>
  <p:slideViewPr>
    <p:cSldViewPr snapToGrid="0">
      <p:cViewPr varScale="1">
        <p:scale>
          <a:sx n="160" d="100"/>
          <a:sy n="160" d="100"/>
        </p:scale>
        <p:origin x="48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29c64c2d1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29c64c2d1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9c64c2d1d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29c64c2d1d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29c64c2d1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29c64c2d1d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29c64c2d1d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29c64c2d1d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29c64c2d1d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29c64c2d1d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9c64c2d1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9c64c2d1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9c64c2d1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9c64c2d1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29c64c2d1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29c64c2d1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29c64c2d1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29c64c2d1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29c64c2d1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29c64c2d1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29c64c2d1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29c64c2d1d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29c64c2d1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29c64c2d1d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9c64c2d1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29c64c2d1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rtl="0">
              <a:lnSpc>
                <a:spcPct val="120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" sz="6600" dirty="0">
                <a:solidFill>
                  <a:schemeClr val="tx1"/>
                </a:solidFill>
                <a:latin typeface="Helvetica" pitchFamily="2" charset="0"/>
                <a:ea typeface="Impact"/>
                <a:cs typeface="Impact"/>
                <a:sym typeface="Impact"/>
              </a:rPr>
              <a:t>Maximum Likelihood</a:t>
            </a:r>
            <a:endParaRPr sz="66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Our example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Google Shape;122;p2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285750" indent="-285750">
                  <a:spcAft>
                    <a:spcPts val="1200"/>
                  </a:spcAft>
                </a:pPr>
                <a:r>
                  <a:rPr lang="en-US" b="0" i="0" dirty="0">
                    <a:solidFill>
                      <a:schemeClr val="tx1"/>
                    </a:solidFill>
                    <a:effectLst/>
                    <a:latin typeface="-apple-system"/>
                  </a:rPr>
                  <a:t>Generally, since sums are more convenient than products, we take the natural logarithm.</a:t>
                </a:r>
              </a:p>
              <a:p>
                <a:pPr marL="0" indent="0" algn="ctr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ar-A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ar-A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ar-A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ar-A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ar-A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ar-A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ar-A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ar-A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ar-A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ar-A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b="0" i="0" dirty="0">
                  <a:solidFill>
                    <a:schemeClr val="tx1"/>
                  </a:solidFill>
                  <a:effectLst/>
                  <a:latin typeface="-apple-system"/>
                </a:endParaRPr>
              </a:p>
              <a:p>
                <a:pPr marL="285750" indent="-285750">
                  <a:spcAft>
                    <a:spcPts val="1200"/>
                  </a:spcAft>
                </a:pPr>
                <a:r>
                  <a:rPr lang="en-US" b="0" i="0" dirty="0">
                    <a:solidFill>
                      <a:schemeClr val="tx1"/>
                    </a:solidFill>
                    <a:effectLst/>
                    <a:latin typeface="-apple-system"/>
                  </a:rPr>
                  <a:t>This is the function that </a:t>
                </a:r>
                <a:r>
                  <a:rPr lang="en-US" dirty="0" err="1">
                    <a:solidFill>
                      <a:schemeClr val="tx1"/>
                    </a:solidFill>
                    <a:latin typeface="-apple-system"/>
                  </a:rPr>
                  <a:t>S</a:t>
                </a:r>
                <a:r>
                  <a:rPr lang="en-US" b="0" i="0" dirty="0" err="1">
                    <a:solidFill>
                      <a:schemeClr val="tx1"/>
                    </a:solidFill>
                    <a:effectLst/>
                    <a:latin typeface="-apple-system"/>
                  </a:rPr>
                  <a:t>klearn</a:t>
                </a:r>
                <a:r>
                  <a:rPr lang="en-US" b="0" i="0" dirty="0">
                    <a:solidFill>
                      <a:schemeClr val="tx1"/>
                    </a:solidFill>
                    <a:effectLst/>
                    <a:latin typeface="-apple-system"/>
                  </a:rPr>
                  <a:t> maximizes over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>
                    <a:solidFill>
                      <a:schemeClr val="tx1"/>
                    </a:solidFill>
                    <a:effectLst/>
                    <a:latin typeface="-apple-system"/>
                  </a:rPr>
                  <a:t>and </a:t>
                </a:r>
                <a:r>
                  <a:rPr lang="ar-A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l-GR" b="0" i="0" dirty="0">
                    <a:solidFill>
                      <a:schemeClr val="tx1"/>
                    </a:solidFill>
                    <a:effectLst/>
                    <a:latin typeface="-apple-system"/>
                  </a:rPr>
                  <a:t> </a:t>
                </a:r>
                <a:r>
                  <a:rPr lang="en-US" b="0" i="0" dirty="0">
                    <a:solidFill>
                      <a:schemeClr val="tx1"/>
                    </a:solidFill>
                    <a:effectLst/>
                    <a:latin typeface="-apple-system"/>
                  </a:rPr>
                  <a:t>to obtain the estimates</a:t>
                </a:r>
              </a:p>
            </p:txBody>
          </p:sp>
        </mc:Choice>
        <mc:Fallback>
          <p:sp>
            <p:nvSpPr>
              <p:cNvPr id="122" name="Google Shape;122;p2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Second example, linear regression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Google Shape;129;p2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285750" indent="-285750">
                  <a:spcAft>
                    <a:spcPts val="1200"/>
                  </a:spcAft>
                </a:pPr>
                <a:r>
                  <a:rPr lang="en-US" dirty="0">
                    <a:solidFill>
                      <a:schemeClr val="tx1"/>
                    </a:solidFill>
                  </a:rPr>
                  <a:t>linear regression can also be cast as a likelihood problem. + Consider an instance where we assume that the </a:t>
                </a:r>
                <a:r>
                  <a:rPr lang="ar-AE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 are Gaussian with a mean equal to </a:t>
                </a:r>
                <a:r>
                  <a:rPr lang="ar-A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ar-A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and variance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l-GR" dirty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spcAft>
                    <a:spcPts val="1200"/>
                  </a:spcAft>
                </a:pPr>
                <a:r>
                  <a:rPr lang="en-US" dirty="0">
                    <a:solidFill>
                      <a:schemeClr val="tx1"/>
                    </a:solidFill>
                  </a:rPr>
                  <a:t>The probability that </a:t>
                </a:r>
                <a:r>
                  <a:rPr lang="ar-A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 lies between the points </a:t>
                </a:r>
                <a:r>
                  <a:rPr lang="ar-A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ar-A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 and </a:t>
                </a:r>
                <a:r>
                  <a:rPr lang="ar-A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ar-A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 is governed by the equation</a:t>
                </a:r>
              </a:p>
              <a:p>
                <a:pPr marL="0" indent="0" algn="ctr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skw"/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ar-AE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ar-AE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ar-AE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ar-AE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ar-AE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ar-AE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ar-AE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ar-AE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ar-AE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sSup>
                                        <m:sSupPr>
                                          <m:ctrlPr>
                                            <a:rPr lang="el-GR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l-GR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9" name="Google Shape;129;p2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446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Density functions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Google Shape;136;p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285750" indent="-285750">
                  <a:spcAft>
                    <a:spcPts val="1200"/>
                  </a:spcAft>
                </a:pPr>
                <a:r>
                  <a:rPr lang="en-US" b="0" i="0" dirty="0">
                    <a:solidFill>
                      <a:schemeClr val="tx1"/>
                    </a:solidFill>
                    <a:effectLst/>
                    <a:latin typeface="-apple-system"/>
                  </a:rPr>
                  <a:t>Letting 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=−∞</m:t>
                    </m:r>
                  </m:oMath>
                </a14:m>
                <a:r>
                  <a:rPr lang="en-US" b="0" i="0" dirty="0">
                    <a:solidFill>
                      <a:schemeClr val="tx1"/>
                    </a:solidFill>
                    <a:effectLst/>
                    <a:latin typeface="-apple-system"/>
                  </a:rPr>
                  <a:t> and taking the derivative with respect to 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b="0" i="0" dirty="0">
                    <a:solidFill>
                      <a:schemeClr val="tx1"/>
                    </a:solidFill>
                    <a:effectLst/>
                    <a:latin typeface="-apple-system"/>
                  </a:rPr>
                  <a:t>, we obtain the density function, sort of the probability on an infinitesimally small interval:</a:t>
                </a:r>
              </a:p>
              <a:p>
                <a:pPr marL="0" indent="0" algn="ctr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ar-AE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ar-AE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ar-AE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ar-AE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ar-AE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l-GR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l-GR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6" name="Google Shape;136;p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Joint likelihood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Google Shape;143;p2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lnSpcReduction="10000"/>
              </a:bodyPr>
              <a:lstStyle/>
              <a:p>
                <a:pPr marL="285750" indent="-285750">
                  <a:spcAft>
                    <a:spcPts val="1200"/>
                  </a:spcAft>
                </a:pPr>
                <a:r>
                  <a:rPr lang="en-US" b="0" i="0" dirty="0">
                    <a:solidFill>
                      <a:schemeClr val="tx1"/>
                    </a:solidFill>
                    <a:effectLst/>
                    <a:latin typeface="-apple-system"/>
                  </a:rPr>
                  <a:t>Uses the density evaluated at the observed data, the joint likelihood assuming independence is:</a:t>
                </a:r>
              </a:p>
              <a:p>
                <a:pPr marL="0" lv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ar-A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ar-AE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ar-A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ar-AE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ar-AE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ar-AE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ar-AE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ar-AE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ar-AE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ar-AE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ar-AE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𝛽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ar-AE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ar-AE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ar-AE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ar-AE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𝛽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ar-AE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ar-AE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ar-AE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ar-AE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ar-AE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ar-A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sSup>
                                        <m:sSupPr>
                                          <m:ctrlPr>
                                            <a:rPr lang="ar-AE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ar-AE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ar-AE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ar-A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⁡{−</m:t>
                          </m:r>
                          <m:nary>
                            <m:naryPr>
                              <m:chr m:val="∑"/>
                              <m:ctrlPr>
                                <a:rPr lang="ar-AE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ar-AE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ar-AE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ar-AE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ar-AE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ar-A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ar-AE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ar-AE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ar-AE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ar-AE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ar-AE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ar-AE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ar-AE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ar-AE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ar-AE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ar-AE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ar-AE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ar-AE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ar-AE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ar-AE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ar-AE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ar-A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ar-AE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ar-AE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ar-AE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nary>
                          <m:r>
                            <a:rPr lang="ar-A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ar-AE" dirty="0">
                  <a:solidFill>
                    <a:schemeClr val="tx1"/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b="0" i="0" dirty="0">
                    <a:solidFill>
                      <a:schemeClr val="tx1"/>
                    </a:solidFill>
                    <a:effectLst/>
                    <a:latin typeface="-apple-system"/>
                  </a:rPr>
                  <a:t>Since it’s more convenient to deal with logs we get that the joint log likelihood is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ar-A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ar-A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ar-AE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ar-A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ar-A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ar-AE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ar-AE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ar-A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ar-AE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ar-AE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ar-A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ar-AE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ar-AE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ar-AE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ar-AE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ar-AE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3" name="Google Shape;143;p2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595" b="-3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Loss function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Google Shape;150;p2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285750" indent="-285750">
                  <a:buClr>
                    <a:schemeClr val="dk1"/>
                  </a:buClr>
                  <a:buSzPts val="1500"/>
                </a:pPr>
                <a:r>
                  <a:rPr lang="en-US" sz="1500" dirty="0">
                    <a:solidFill>
                      <a:schemeClr val="tx1"/>
                    </a:solidFill>
                  </a:rPr>
                  <a:t>Since minimizing the negative is the same as maximizing this, and the constants of proportionality are irrelevant for maximizing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500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ar-AE" sz="1500" dirty="0">
                    <a:solidFill>
                      <a:schemeClr val="tx1"/>
                    </a:solidFill>
                  </a:rPr>
                  <a:t>, </a:t>
                </a:r>
                <a:r>
                  <a:rPr lang="en-US" sz="1500" dirty="0">
                    <a:solidFill>
                      <a:schemeClr val="tx1"/>
                    </a:solidFill>
                  </a:rPr>
                  <a:t>we get that maximum likelihood for these parameters minimizes</a:t>
                </a:r>
              </a:p>
              <a:p>
                <a:pPr marL="0" lvl="0" indent="0" algn="ctr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ar-A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ar-A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ar-A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ar-A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ar-A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ar-A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ar-A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ar-A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spcAft>
                    <a:spcPts val="1200"/>
                  </a:spcAft>
                </a:pPr>
                <a:r>
                  <a:rPr lang="en-US" b="0" i="0" dirty="0">
                    <a:solidFill>
                      <a:schemeClr val="tx1"/>
                    </a:solidFill>
                    <a:effectLst/>
                    <a:latin typeface="-apple-system"/>
                  </a:rPr>
                  <a:t>which is the same thing we minimized to obtain our least squares regression estimates.</a:t>
                </a:r>
              </a:p>
            </p:txBody>
          </p:sp>
        </mc:Choice>
        <mc:Fallback>
          <p:sp>
            <p:nvSpPr>
              <p:cNvPr id="150" name="Google Shape;150;p2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Clr>
                <a:schemeClr val="dk1"/>
              </a:buClr>
              <a:buSzPts val="1500"/>
            </a:pPr>
            <a:r>
              <a:rPr lang="en" sz="1500" dirty="0">
                <a:solidFill>
                  <a:schemeClr val="dk1"/>
                </a:solidFill>
              </a:rPr>
              <a:t>How do we get the loss function that we use for logistic regression?</a:t>
            </a:r>
            <a:endParaRPr sz="1500" dirty="0">
              <a:solidFill>
                <a:schemeClr val="dk1"/>
              </a:solidFill>
            </a:endParaRPr>
          </a:p>
          <a:p>
            <a:pPr marL="285750" indent="-285750">
              <a:spcBef>
                <a:spcPts val="1200"/>
              </a:spcBef>
              <a:buClr>
                <a:schemeClr val="dk1"/>
              </a:buClr>
              <a:buSzPts val="1500"/>
            </a:pPr>
            <a:r>
              <a:rPr lang="en" sz="1500" dirty="0">
                <a:solidFill>
                  <a:schemeClr val="dk1"/>
                </a:solidFill>
              </a:rPr>
              <a:t>We rely on a statistical argument called maximum likelihood (ML).</a:t>
            </a:r>
            <a:endParaRPr sz="1500" dirty="0">
              <a:solidFill>
                <a:schemeClr val="dk1"/>
              </a:solidFill>
            </a:endParaRPr>
          </a:p>
          <a:p>
            <a:pPr marL="285750" indent="-285750">
              <a:spcBef>
                <a:spcPts val="1200"/>
              </a:spcBef>
              <a:buClr>
                <a:schemeClr val="dk1"/>
              </a:buClr>
              <a:buSzPts val="1500"/>
            </a:pPr>
            <a:r>
              <a:rPr lang="en" sz="1500" dirty="0">
                <a:solidFill>
                  <a:schemeClr val="dk1"/>
                </a:solidFill>
              </a:rPr>
              <a:t>Sadly, ML is used to be represent maximum likelihood and machine learning, both important topics in data science.</a:t>
            </a:r>
            <a:endParaRPr sz="1500" dirty="0">
              <a:solidFill>
                <a:schemeClr val="dk1"/>
              </a:solidFill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 dirty="0">
                <a:solidFill>
                  <a:schemeClr val="tx1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Example, coin flipping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Google Shape;67;p1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2500" lnSpcReduction="10000"/>
              </a:bodyPr>
              <a:lstStyle/>
              <a:p>
                <a:pPr marL="0" lvl="0" indent="-295275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Char char="●"/>
                </a:pPr>
                <a:r>
                  <a:rPr lang="en-US" sz="1500" dirty="0">
                    <a:solidFill>
                      <a:schemeClr val="dk1"/>
                    </a:solidFill>
                  </a:rPr>
                  <a:t>Consider a coin flips, each with their own probability of a head</a:t>
                </a:r>
                <a:endParaRPr lang="en-US" sz="1750" dirty="0">
                  <a:solidFill>
                    <a:schemeClr val="dk1"/>
                  </a:solidFill>
                </a:endParaRPr>
              </a:p>
              <a:p>
                <a:pPr marL="0" lvl="0" indent="0" algn="ctr" rtl="0">
                  <a:spcBef>
                    <a:spcPts val="1500"/>
                  </a:spcBef>
                  <a:spcAft>
                    <a:spcPts val="0"/>
                  </a:spcAft>
                  <a:buClr>
                    <a:schemeClr val="dk1"/>
                  </a:buClr>
                  <a:buSzPct val="62857"/>
                  <a:buFont typeface="Arial"/>
                  <a:buNone/>
                </a:pPr>
                <a:endParaRPr lang="en-US" sz="175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pPr marL="0" lvl="0" indent="0" algn="ctr" rtl="0">
                  <a:spcBef>
                    <a:spcPts val="1500"/>
                  </a:spcBef>
                  <a:spcAft>
                    <a:spcPts val="0"/>
                  </a:spcAft>
                  <a:buClr>
                    <a:schemeClr val="dk1"/>
                  </a:buClr>
                  <a:buSzPct val="62857"/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75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75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75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75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75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75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75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75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75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75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sSub>
                            <m:sSubPr>
                              <m:ctrlPr>
                                <a:rPr lang="en-US" sz="175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75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75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75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, 1−</m:t>
                      </m:r>
                      <m:sSub>
                        <m:sSubPr>
                          <m:ctrlPr>
                            <a:rPr lang="en-US" sz="175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5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75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75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75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75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75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75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75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75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e>
                          <m:sSub>
                            <m:sSubPr>
                              <m:ctrlPr>
                                <a:rPr lang="en-US" sz="175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75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75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750" b="0" dirty="0">
                  <a:solidFill>
                    <a:schemeClr val="dk1"/>
                  </a:solidFill>
                </a:endParaRPr>
              </a:p>
              <a:p>
                <a:pPr marL="0" lvl="0" indent="0" algn="ctr" rtl="0">
                  <a:spcBef>
                    <a:spcPts val="1500"/>
                  </a:spcBef>
                  <a:spcAft>
                    <a:spcPts val="0"/>
                  </a:spcAft>
                  <a:buClr>
                    <a:schemeClr val="dk1"/>
                  </a:buClr>
                  <a:buSzPct val="62857"/>
                  <a:buFont typeface="Arial"/>
                  <a:buNone/>
                </a:pPr>
                <a:endParaRPr lang="en-US" dirty="0"/>
              </a:p>
              <a:p>
                <a:pPr marL="0" indent="-295275">
                  <a:buClr>
                    <a:schemeClr val="dk1"/>
                  </a:buClr>
                  <a:buSzPct val="100000"/>
                </a:pPr>
                <a:r>
                  <a:rPr lang="en-US" sz="1800" dirty="0">
                    <a:solidFill>
                      <a:schemeClr val="dk1"/>
                    </a:solidFill>
                  </a:rPr>
                  <a:t>For example,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dk1"/>
                    </a:solidFill>
                  </a:rPr>
                  <a:t> </a:t>
                </a:r>
                <a:r>
                  <a:rPr lang="en-US" sz="1800" dirty="0">
                    <a:solidFill>
                      <a:schemeClr val="dk1"/>
                    </a:solidFill>
                  </a:rPr>
                  <a:t>could be the event that person has hypertension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dk1"/>
                    </a:solidFill>
                  </a:rPr>
                  <a:t> their smoking consumption in pack years.</a:t>
                </a:r>
              </a:p>
              <a:p>
                <a:pPr marL="0" indent="-285750">
                  <a:buClr>
                    <a:schemeClr val="dk1"/>
                  </a:buClr>
                  <a:buSzPct val="100000"/>
                </a:pPr>
                <a:r>
                  <a:rPr lang="en-US" sz="1800" dirty="0">
                    <a:solidFill>
                      <a:schemeClr val="dk1"/>
                    </a:solidFill>
                  </a:rPr>
                  <a:t>We'd like to estimate the probability that someone has hypertension given their pack years.</a:t>
                </a:r>
              </a:p>
              <a:p>
                <a:pPr marL="0" lvl="0" indent="-295275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Char char="●"/>
                </a:pPr>
                <a:r>
                  <a:rPr lang="en-US" sz="1800" dirty="0">
                    <a:solidFill>
                      <a:schemeClr val="dk1"/>
                    </a:solidFill>
                  </a:rPr>
                  <a:t>We could write this more compactly as:</a:t>
                </a:r>
              </a:p>
              <a:p>
                <a:pPr marL="0" lvl="0" indent="0" algn="ctr">
                  <a:buClr>
                    <a:schemeClr val="dk1"/>
                  </a:buClr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sSup>
                        <m:sSupPr>
                          <m:ctrlPr>
                            <a:rPr lang="en-US" sz="1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18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8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8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∈{0,1}</m:t>
                      </m:r>
                    </m:oMath>
                  </m:oMathPara>
                </a14:m>
                <a:endParaRPr lang="en-US" sz="1800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67" name="Google Shape;67;p1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A coin flip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Google Shape;74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-252412">
                  <a:buClr>
                    <a:schemeClr val="dk1"/>
                  </a:buClr>
                  <a:buSzPct val="100000"/>
                </a:pPr>
                <a:r>
                  <a:rPr lang="en-US" sz="1500" dirty="0">
                    <a:solidFill>
                      <a:schemeClr val="dk1"/>
                    </a:solidFill>
                  </a:rPr>
                  <a:t>Consider a dataset,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sz="16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500" dirty="0">
                    <a:solidFill>
                      <a:schemeClr val="dk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ar-AE" sz="1500" dirty="0">
                  <a:solidFill>
                    <a:schemeClr val="dk1"/>
                  </a:solidFill>
                </a:endParaRPr>
              </a:p>
              <a:p>
                <a:pPr marL="0" lvl="0" indent="-252412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Char char="●"/>
                </a:pPr>
                <a:r>
                  <a:rPr lang="en-US" sz="1500" dirty="0">
                    <a:solidFill>
                      <a:schemeClr val="dk1"/>
                    </a:solidFill>
                  </a:rPr>
                  <a:t>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sz="14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sz="1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dk1"/>
                    </a:solidFill>
                  </a:rPr>
                  <a:t> </a:t>
                </a:r>
                <a:r>
                  <a:rPr lang="en-US" sz="1500" dirty="0">
                    <a:solidFill>
                      <a:schemeClr val="dk1"/>
                    </a:solidFill>
                  </a:rPr>
                  <a:t>is either 0 or 1.</a:t>
                </a:r>
              </a:p>
              <a:p>
                <a:pPr marL="0" lvl="0" indent="-252412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Char char="●"/>
                </a:pPr>
                <a:r>
                  <a:rPr lang="en-US" sz="1500" dirty="0">
                    <a:solidFill>
                      <a:schemeClr val="dk1"/>
                    </a:solidFill>
                  </a:rPr>
                  <a:t>Under our model, the probability of one observed data point is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None/>
                </a:pPr>
                <a:endParaRPr lang="en-US" sz="900" dirty="0">
                  <a:solidFill>
                    <a:schemeClr val="dk1"/>
                  </a:solidFill>
                </a:endParaRPr>
              </a:p>
              <a:p>
                <a:pPr marL="0" lvl="0" indent="0" algn="ctr">
                  <a:buClr>
                    <a:schemeClr val="dk1"/>
                  </a:buClr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ar-AE" sz="28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ar-AE" sz="28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28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|"/>
                          <m:ctrlPr>
                            <a:rPr lang="en-US" sz="2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74" name="Google Shape;74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Multiple coin flips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Google Shape;81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285750" indent="-285750">
                  <a:buClr>
                    <a:schemeClr val="dk1"/>
                  </a:buClr>
                  <a:buSzPts val="1500"/>
                </a:pPr>
                <a:r>
                  <a:rPr lang="en-US" sz="1500" dirty="0">
                    <a:solidFill>
                      <a:schemeClr val="tx1"/>
                    </a:solidFill>
                  </a:rPr>
                  <a:t>What about all of the data jointly?</a:t>
                </a:r>
              </a:p>
              <a:p>
                <a:pPr marL="285750" indent="-285750">
                  <a:spcBef>
                    <a:spcPts val="1200"/>
                  </a:spcBef>
                  <a:buClr>
                    <a:schemeClr val="dk1"/>
                  </a:buClr>
                  <a:buSzPts val="1500"/>
                </a:pPr>
                <a:r>
                  <a:rPr lang="en-US" sz="1500" dirty="0">
                    <a:solidFill>
                      <a:schemeClr val="tx1"/>
                    </a:solidFill>
                  </a:rPr>
                  <a:t>Assume the coin flips are independent, then the probabilities multiply.</a:t>
                </a:r>
              </a:p>
              <a:p>
                <a:pPr marL="285750" indent="-285750">
                  <a:spcBef>
                    <a:spcPts val="1200"/>
                  </a:spcBef>
                  <a:buClr>
                    <a:schemeClr val="dk1"/>
                  </a:buClr>
                  <a:buSzPts val="1500"/>
                </a:pPr>
                <a:r>
                  <a:rPr lang="en-US" sz="1500" dirty="0">
                    <a:solidFill>
                      <a:schemeClr val="tx1"/>
                    </a:solidFill>
                  </a:rPr>
                  <a:t>The </a:t>
                </a:r>
                <a:r>
                  <a:rPr lang="en-US" sz="1500" b="1" dirty="0">
                    <a:solidFill>
                      <a:schemeClr val="tx1"/>
                    </a:solidFill>
                  </a:rPr>
                  <a:t>joint</a:t>
                </a:r>
                <a:r>
                  <a:rPr lang="en-US" sz="1500" dirty="0">
                    <a:solidFill>
                      <a:schemeClr val="tx1"/>
                    </a:solidFill>
                  </a:rPr>
                  <a:t> probability of our data in this case is</a:t>
                </a: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ar-A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ar-A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ar-A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ar-AE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ar-A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ar-A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ar-A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ar-A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ar-A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ar-A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ar-A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  <m:sSup>
                          <m:sSupPr>
                            <m:ctrlPr>
                              <a:rPr lang="ar-A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ar-A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sSub>
                              <m:sSubPr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ar-A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ar-A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endParaRPr lang="ar-A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Google Shape;81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Tying the probabilities together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Google Shape;88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285750" indent="-285750">
                  <a:buClr>
                    <a:schemeClr val="dk1"/>
                  </a:buClr>
                  <a:buSzPct val="100000"/>
                </a:pPr>
                <a:r>
                  <a:rPr lang="en-US" sz="1500" dirty="0">
                    <a:solidFill>
                      <a:schemeClr val="dk1"/>
                    </a:solidFill>
                  </a:rPr>
                  <a:t>This model doesn't say much, there's nothing to tie these probabilities together.</a:t>
                </a:r>
              </a:p>
              <a:p>
                <a:pPr marL="285750" indent="-285750">
                  <a:spcBef>
                    <a:spcPts val="1200"/>
                  </a:spcBef>
                  <a:buClr>
                    <a:schemeClr val="dk1"/>
                  </a:buClr>
                  <a:buSzPct val="100000"/>
                </a:pPr>
                <a:r>
                  <a:rPr lang="en-US" sz="1500" dirty="0">
                    <a:solidFill>
                      <a:schemeClr val="dk1"/>
                    </a:solidFill>
                  </a:rPr>
                  <a:t>In our example, all we could do is estimate the probability of hypertension for a bunch of people with exactly the same pack years. + It seems logical that groups with nearly the same pack years should have similar probabilities, or even better that they vary smoothly with pack years.</a:t>
                </a:r>
              </a:p>
              <a:p>
                <a:pPr marL="285750" indent="-285750">
                  <a:spcBef>
                    <a:spcPts val="1200"/>
                  </a:spcBef>
                </a:pPr>
                <a:r>
                  <a:rPr lang="en-US" sz="1500" dirty="0">
                    <a:solidFill>
                      <a:schemeClr val="dk1"/>
                    </a:solidFill>
                  </a:rPr>
                  <a:t>Our logistic regression model does this.</a:t>
                </a:r>
              </a:p>
              <a:p>
                <a:pPr marL="0" indent="0" algn="ctr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𝑙𝑜𝑔𝑖𝑡</m:t>
                    </m:r>
                    <m:d>
                      <m:dPr>
                        <m:ctrlPr>
                          <a:rPr lang="en-US" sz="15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sz="16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500" dirty="0">
                    <a:solidFill>
                      <a:schemeClr val="dk1"/>
                    </a:solidFill>
                  </a:rPr>
                  <a:t>+</a:t>
                </a:r>
                <a:r>
                  <a:rPr lang="ar-AE" sz="1600" dirty="0">
                    <a:solidFill>
                      <a:schemeClr val="dk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sz="1600" dirty="0">
                    <a:solidFill>
                      <a:schemeClr val="dk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500" dirty="0">
                  <a:solidFill>
                    <a:schemeClr val="dk1"/>
                  </a:solidFill>
                </a:endParaRPr>
              </a:p>
              <a:p>
                <a:pPr marL="596900" lvl="0" indent="-302418" algn="l" rtl="0">
                  <a:spcBef>
                    <a:spcPts val="120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Char char="●"/>
                </a:pPr>
                <a:r>
                  <a:rPr lang="en-US" sz="1500" dirty="0">
                    <a:solidFill>
                      <a:schemeClr val="dk1"/>
                    </a:solidFill>
                  </a:rPr>
                  <a:t>Now we have a model that relates the probabilities to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 sz="16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500" dirty="0">
                    <a:solidFill>
                      <a:schemeClr val="dk1"/>
                    </a:solidFill>
                  </a:rPr>
                  <a:t>in a smooth way.</a:t>
                </a:r>
              </a:p>
            </p:txBody>
          </p:sp>
        </mc:Choice>
        <mc:Fallback xmlns="">
          <p:sp>
            <p:nvSpPr>
              <p:cNvPr id="88" name="Google Shape;88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446" r="-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Putting it together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Google Shape;95;p1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ar-A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ar-AE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en-US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smtClean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smtClean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</m:sSup>
                                </m:den>
                              </m:f>
                              <m:r>
                                <a:rPr lang="en-US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</m:sSup>
                                </m:den>
                              </m:f>
                              <m:r>
                                <a:rPr lang="en-US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95" name="Google Shape;95;p1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t="-20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Simplifying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Google Shape;102;p2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 algn="ctr">
                  <a:spcAft>
                    <a:spcPts val="1200"/>
                  </a:spcAft>
                  <a:buNone/>
                </a:pPr>
                <a:endParaRPr lang="en-US" b="0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lvl="0" indent="0" algn="ctr"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ar-A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ar-A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ar-A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ar-A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ar-A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ar-A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ar-A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  <m:nary>
                      <m:naryPr>
                        <m:chr m:val="∏"/>
                        <m:limLoc m:val="subSup"/>
                        <m:ctrlP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ar-A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ar-A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den>
                        </m:f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285750" indent="-285750">
                  <a:spcAft>
                    <a:spcPts val="1200"/>
                  </a:spcAft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spcAft>
                    <a:spcPts val="1200"/>
                  </a:spcAft>
                </a:pPr>
                <a:r>
                  <a:rPr lang="en-US" dirty="0">
                    <a:solidFill>
                      <a:schemeClr val="tx1"/>
                    </a:solidFill>
                  </a:rPr>
                  <a:t>Notice, interestingly, this only depends on </a:t>
                </a:r>
                <a:r>
                  <a:rPr lang="ar-AE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 </a:t>
                </a:r>
                <a:r>
                  <a:rPr lang="ar-A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ar-A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and </a:t>
                </a:r>
                <a:r>
                  <a:rPr lang="ar-A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285750" indent="-285750">
                  <a:spcAft>
                    <a:spcPts val="1200"/>
                  </a:spcAft>
                </a:pPr>
                <a:r>
                  <a:rPr lang="en-US" dirty="0">
                    <a:solidFill>
                      <a:schemeClr val="tx1"/>
                    </a:solidFill>
                  </a:rPr>
                  <a:t>These are called the </a:t>
                </a:r>
                <a:r>
                  <a:rPr lang="en-US" b="1" dirty="0">
                    <a:solidFill>
                      <a:schemeClr val="tx1"/>
                    </a:solidFill>
                    <a:effectLst/>
                  </a:rPr>
                  <a:t>sufficient statistics</a:t>
                </a:r>
                <a:r>
                  <a:rPr lang="en-US" dirty="0">
                    <a:solidFill>
                      <a:schemeClr val="tx1"/>
                    </a:solidFill>
                  </a:rPr>
                  <a:t>, since we don't need to know the individual data points, just these quantities. (Effectively)</a:t>
                </a:r>
                <a:endParaRPr lang="ar-A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2" name="Google Shape;102;p2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Maximum likelihood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Google Shape;116;p2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596900" lvl="0" indent="-252412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Char char="●"/>
                </a:pPr>
                <a:r>
                  <a:rPr lang="en-US" sz="1500" dirty="0">
                    <a:solidFill>
                      <a:schemeClr val="tx1"/>
                    </a:solidFill>
                  </a:rPr>
                  <a:t>The principle of ML.</a:t>
                </a:r>
              </a:p>
              <a:p>
                <a:pPr marL="0" lvl="0" indent="0">
                  <a:lnSpc>
                    <a:spcPct val="130000"/>
                  </a:lnSpc>
                  <a:spcBef>
                    <a:spcPts val="1500"/>
                  </a:spcBef>
                  <a:buClr>
                    <a:schemeClr val="dk1"/>
                  </a:buClr>
                  <a:buSzPct val="73333"/>
                  <a:buNone/>
                </a:pPr>
                <a:r>
                  <a:rPr lang="en-US" sz="1500" i="1" dirty="0">
                    <a:solidFill>
                      <a:schemeClr val="tx1"/>
                    </a:solidFill>
                  </a:rPr>
                  <a:t>Pick 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ar-AE" sz="1500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1500" i="1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500" i="1" dirty="0">
                    <a:solidFill>
                      <a:schemeClr val="tx1"/>
                    </a:solidFill>
                  </a:rPr>
                  <a:t>that make the data that we observed most probable.</a:t>
                </a:r>
              </a:p>
              <a:p>
                <a:pPr marL="596900" lvl="0" indent="-252412" algn="l" rtl="0">
                  <a:spcBef>
                    <a:spcPts val="150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Char char="●"/>
                </a:pPr>
                <a:r>
                  <a:rPr lang="en-US" sz="1500" dirty="0">
                    <a:solidFill>
                      <a:schemeClr val="tx1"/>
                    </a:solidFill>
                  </a:rPr>
                  <a:t>When you take the joint probability and plug in the actual Ys and </a:t>
                </a:r>
                <a:r>
                  <a:rPr lang="en-US" sz="1500" dirty="0" err="1">
                    <a:solidFill>
                      <a:schemeClr val="tx1"/>
                    </a:solidFill>
                  </a:rPr>
                  <a:t>Xs</a:t>
                </a:r>
                <a:r>
                  <a:rPr lang="en-US" sz="1500" dirty="0">
                    <a:solidFill>
                      <a:schemeClr val="tx1"/>
                    </a:solidFill>
                  </a:rPr>
                  <a:t> that we observed and view it as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ar-AE" sz="1400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1400" i="1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500" dirty="0">
                    <a:solidFill>
                      <a:schemeClr val="tx1"/>
                    </a:solidFill>
                  </a:rPr>
                  <a:t>, it's called a </a:t>
                </a:r>
                <a:r>
                  <a:rPr lang="en-US" sz="1500" b="1" dirty="0">
                    <a:solidFill>
                      <a:schemeClr val="tx1"/>
                    </a:solidFill>
                  </a:rPr>
                  <a:t>likelihood</a:t>
                </a:r>
                <a:r>
                  <a:rPr lang="en-US" sz="15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596900" lvl="0" indent="-252412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Char char="●"/>
                </a:pPr>
                <a:r>
                  <a:rPr lang="en-US" sz="1500" dirty="0">
                    <a:solidFill>
                      <a:schemeClr val="tx1"/>
                    </a:solidFill>
                  </a:rPr>
                  <a:t>So a likelihood is the joint probability with the observed data plugged in and maximum likelihood finds the values of the parameters that makes the data that we observed most likely.</a:t>
                </a:r>
              </a:p>
              <a:p>
                <a:pPr marL="0" lvl="0" indent="0" algn="l" rtl="0">
                  <a:spcBef>
                    <a:spcPts val="800"/>
                  </a:spcBef>
                  <a:spcAft>
                    <a:spcPts val="1200"/>
                  </a:spcAft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6" name="Google Shape;116;p2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686</Words>
  <Application>Microsoft Macintosh PowerPoint</Application>
  <PresentationFormat>On-screen Show (16:9)</PresentationFormat>
  <Paragraphs>63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-apple-system</vt:lpstr>
      <vt:lpstr>Arial</vt:lpstr>
      <vt:lpstr>Cambria Math</vt:lpstr>
      <vt:lpstr>Helvetica</vt:lpstr>
      <vt:lpstr>Simple Light</vt:lpstr>
      <vt:lpstr>Maximum Likelihood</vt:lpstr>
      <vt:lpstr>PowerPoint Presentation</vt:lpstr>
      <vt:lpstr>Example, coin flipping</vt:lpstr>
      <vt:lpstr>A coin flip</vt:lpstr>
      <vt:lpstr>Multiple coin flips</vt:lpstr>
      <vt:lpstr>Tying the probabilities together</vt:lpstr>
      <vt:lpstr>Putting it together</vt:lpstr>
      <vt:lpstr>Simplifying</vt:lpstr>
      <vt:lpstr>Maximum likelihood</vt:lpstr>
      <vt:lpstr>Our example</vt:lpstr>
      <vt:lpstr>Second example, linear regression</vt:lpstr>
      <vt:lpstr>Density functions</vt:lpstr>
      <vt:lpstr>Joint likelihood</vt:lpstr>
      <vt:lpstr>Loss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Devil's Advocate</cp:lastModifiedBy>
  <cp:revision>3</cp:revision>
  <dcterms:modified xsi:type="dcterms:W3CDTF">2025-01-28T16:18:16Z</dcterms:modified>
</cp:coreProperties>
</file>