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58"/>
  </p:normalViewPr>
  <p:slideViewPr>
    <p:cSldViewPr snapToGrid="0">
      <p:cViewPr varScale="1">
        <p:scale>
          <a:sx n="160" d="100"/>
          <a:sy n="160" d="100"/>
        </p:scale>
        <p:origin x="4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c5ddc09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c5ddc09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9c5ddc0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9c5ddc0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9c5ddc09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9c5ddc09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9c5ddc09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9c5ddc09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9c5ddc09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9c5ddc09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9c5ddc09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9c5ddc09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9c5ddc09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9c5ddc09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6000" dirty="0">
                <a:solidFill>
                  <a:schemeClr val="tx1"/>
                </a:solidFill>
                <a:latin typeface="Helvetica" pitchFamily="2" charset="0"/>
                <a:ea typeface="Impact"/>
                <a:cs typeface="Impact"/>
                <a:sym typeface="Impact"/>
              </a:rPr>
              <a:t>Linear separable models</a:t>
            </a:r>
            <a:endParaRPr sz="6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So far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-309562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●"/>
                </a:pPr>
                <a:r>
                  <a:rPr lang="en-US" sz="1500" dirty="0">
                    <a:solidFill>
                      <a:schemeClr val="dk1"/>
                    </a:solidFill>
                  </a:rPr>
                  <a:t>We've covered two ways to do prediction with a single variable, classification using logistic regression and prediction using a line and least squares.</a:t>
                </a:r>
              </a:p>
              <a:p>
                <a:pPr marL="0" lvl="0" indent="-309562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●"/>
                </a:pPr>
                <a:r>
                  <a:rPr lang="en-US" sz="1500" dirty="0">
                    <a:solidFill>
                      <a:schemeClr val="dk1"/>
                    </a:solidFill>
                  </a:rPr>
                  <a:t>What if we have several predictors?</a:t>
                </a:r>
              </a:p>
              <a:p>
                <a:pPr marL="0" lvl="0" indent="-309562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●"/>
                </a:pPr>
                <a:r>
                  <a:rPr lang="en-US" sz="1500" dirty="0">
                    <a:solidFill>
                      <a:schemeClr val="dk1"/>
                    </a:solidFill>
                  </a:rPr>
                  <a:t>In both the logistic and linear regression models, we had a linear predictor, specifically,</a:t>
                </a:r>
              </a:p>
              <a:p>
                <a:pPr marL="0" lvl="0" indent="0" algn="ctr">
                  <a:spcBef>
                    <a:spcPts val="1500"/>
                  </a:spcBef>
                  <a:buClr>
                    <a:schemeClr val="dk1"/>
                  </a:buClr>
                  <a:buSzPct val="62857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ar-A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dk1"/>
                  </a:solidFill>
                </a:endParaRPr>
              </a:p>
              <a:p>
                <a:pPr marL="285750" indent="-285750">
                  <a:spcBef>
                    <a:spcPts val="1500"/>
                  </a:spcBef>
                  <a:buClr>
                    <a:schemeClr val="dk1"/>
                  </a:buClr>
                  <a:buSzPct val="62857"/>
                </a:pPr>
                <a:r>
                  <a:rPr lang="en-US" sz="1500" dirty="0">
                    <a:solidFill>
                      <a:schemeClr val="dk1"/>
                    </a:solidFill>
                  </a:rPr>
                  <a:t>In the continuous case, we were modeling the expected value of the outcomes as linear.</a:t>
                </a:r>
              </a:p>
              <a:p>
                <a:pPr marL="285750" indent="-285750">
                  <a:spcBef>
                    <a:spcPts val="1500"/>
                  </a:spcBef>
                  <a:buClr>
                    <a:schemeClr val="dk1"/>
                  </a:buClr>
                  <a:buSzPct val="62857"/>
                </a:pPr>
                <a:r>
                  <a:rPr lang="en-US" sz="1500" dirty="0">
                    <a:solidFill>
                      <a:schemeClr val="dk1"/>
                    </a:solidFill>
                  </a:rPr>
                  <a:t>In the binary case, we were assuming that the natural logarithm of the odds of a 1 outcome was linear.</a:t>
                </a:r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Estimation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Google Shape;68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buClr>
                    <a:schemeClr val="dk1"/>
                  </a:buClr>
                  <a:buSzPts val="1500"/>
                </a:pPr>
                <a:r>
                  <a:rPr lang="en-US" sz="1600" dirty="0">
                    <a:solidFill>
                      <a:schemeClr val="tx1"/>
                    </a:solidFill>
                  </a:rPr>
                  <a:t>Minimize loss function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ar-AE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buClr>
                    <a:schemeClr val="dk1"/>
                  </a:buClr>
                  <a:buSzPts val="1500"/>
                </a:pPr>
                <a:r>
                  <a:rPr lang="en-US" sz="1600" dirty="0">
                    <a:solidFill>
                      <a:schemeClr val="tx1"/>
                    </a:solidFill>
                  </a:rPr>
                  <a:t>Linear regression case</a:t>
                </a:r>
              </a:p>
              <a:p>
                <a:pPr marL="0" lvl="0" indent="0" algn="ctr" rtl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ar-AE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ar-A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ar-AE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ar-AE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ar-A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ar-A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ar-A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ar-A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ar-AE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ar-A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</m:e>
                          <m:sup>
                            <m:r>
                              <a:rPr lang="ar-AE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ar-AE" sz="16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285750" indent="-285750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1600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Logistic regression case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ar-AE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ar-A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ar-A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ar-A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ar-A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ar-A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ar-AE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⁡{</m:t>
                          </m:r>
                          <m:f>
                            <m:fPr>
                              <m:ctrlPr>
                                <a:rPr lang="ar-A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ar-A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ar-AE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ar-AE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  <m:r>
                            <a:rPr lang="ar-A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lang="ar-AE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ar-AE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Google Shape;68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4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8900" y="6245775"/>
            <a:ext cx="54483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Extending these models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Google Shape;7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</m:t>
                          </m:r>
                          <m: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</m:t>
                          </m:r>
                          <m: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If we think about this as vectors and matrices, we obtain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ar-AE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ar-A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i="0" dirty="0">
                  <a:solidFill>
                    <a:schemeClr val="tx1"/>
                  </a:solidFill>
                  <a:effectLst/>
                  <a:latin typeface="-apple-system"/>
                </a:endParaRP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where 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 is an 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vector,</a:t>
                </a:r>
              </a:p>
              <a:p>
                <a:pPr marL="285750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 is an </a:t>
                </a:r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matrix with 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entry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pPr marL="285750" indent="-285750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ar-AE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 </a:t>
                </a:r>
                <a:r>
                  <a:rPr lang="en-US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 vector with entries </a:t>
                </a:r>
                <a:r>
                  <a:rPr lang="ar-AE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75" name="Google Shape;7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0"/>
            <a:ext cx="858580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26757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tx1"/>
                </a:solidFill>
              </a:rPr>
              <a:t>Proton density (PD) is the outcome,</a:t>
            </a:r>
            <a:endParaRPr sz="1500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tx1"/>
                </a:solidFill>
              </a:rPr>
              <a:t>Let's first try to fit the proton density data from the other imaging data.</a:t>
            </a:r>
            <a:endParaRPr sz="15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497" y="1272371"/>
            <a:ext cx="6615485" cy="204730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1803432" y="3429475"/>
            <a:ext cx="5537135" cy="16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# Truncated results</a:t>
            </a:r>
            <a:endParaRPr sz="85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               </a:t>
            </a:r>
            <a:r>
              <a:rPr lang="en" sz="85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coef</a:t>
            </a:r>
            <a:r>
              <a:rPr lang="en" sz="8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  std err          t      P&gt;|t|      [0.025      0.975]</a:t>
            </a:r>
            <a:endParaRPr sz="85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------------------------------------------------------------------------------</a:t>
            </a:r>
            <a:endParaRPr sz="85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Intercept      0.2099      0.130      1.610      0.112      -0.050       0.470</a:t>
            </a:r>
            <a:endParaRPr sz="85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FLAIR         -0.0041      0.078     -0.053      0.958      -0.159       0.151</a:t>
            </a:r>
            <a:endParaRPr sz="85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T1            -0.2987      0.089     -3.348      0.001      -0.477      -0.121</a:t>
            </a:r>
            <a:endParaRPr sz="85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T2             0.5436      0.086      6.313      0.000       0.372       0.715</a:t>
            </a:r>
            <a:endParaRPr sz="85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FLAIR_10      -0.0743      0.325     -0.228      0.820      -0.723       0.575</a:t>
            </a:r>
            <a:endParaRPr sz="85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T1_10          0.2940      0.160      1.835      0.071      -0.026       0.614</a:t>
            </a:r>
            <a:endParaRPr sz="85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T2_10          0.0066      0.310      0.021      0.983      -0.611       0.624</a:t>
            </a:r>
            <a:endParaRPr sz="85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FLAIR_20       1.7173      0.696      2.466      0.016       0.328       3.106</a:t>
            </a: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1390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Logistic regression example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89913"/>
            <a:ext cx="8520600" cy="312649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2448831" y="3916404"/>
            <a:ext cx="3697528" cy="130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Optimization terminated successfully.</a:t>
            </a:r>
            <a:endParaRPr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Current function value: 0.253764</a:t>
            </a:r>
            <a:endParaRPr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0800" marR="508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Iterations 8</a:t>
            </a:r>
            <a:endParaRPr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369805" y="2657877"/>
            <a:ext cx="69576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         </a:t>
            </a:r>
            <a:r>
              <a:rPr lang="en" sz="100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coef</a:t>
            </a: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   std err        z    P&gt;|z|    [0.025 0.975]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const    -3.3909    1.767     -1.919    0.055    -6.854   0.072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FLAIR     1.5931    1.147      1.389    0.165    -0.655   3.841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T1        2.4984    1.086      2.301    0.021     0.371   4.626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T2        1.3153    0.994      1.323    0.186    -0.633   3.263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FLAIR_10  8.6555    3.678      2.353    0.019     1.446  15.865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T1_10     1.6271    1.850      0.879    0.379    -1.999   5.253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T2_10    -5.7317    3.572     -1.605    0.109   -12.732   1.269</a:t>
            </a:r>
            <a:endParaRPr sz="10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FLAIR_20 -20.1731   8.786     -2.296    0.022   -37.392  -2.954</a:t>
            </a:r>
            <a:endParaRPr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957" y="0"/>
            <a:ext cx="7388086" cy="185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9910" y="2297100"/>
            <a:ext cx="3730090" cy="252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Microsoft Macintosh PowerPoint</Application>
  <PresentationFormat>On-screen Show (16:9)</PresentationFormat>
  <Paragraphs>47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Cambria Math</vt:lpstr>
      <vt:lpstr>Consolas</vt:lpstr>
      <vt:lpstr>Helvetica</vt:lpstr>
      <vt:lpstr>Simple Light</vt:lpstr>
      <vt:lpstr>Linear separable models</vt:lpstr>
      <vt:lpstr>So far</vt:lpstr>
      <vt:lpstr>Estimation</vt:lpstr>
      <vt:lpstr>Extending these models</vt:lpstr>
      <vt:lpstr>PowerPoint Presentation</vt:lpstr>
      <vt:lpstr>PowerPoint Presentation</vt:lpstr>
      <vt:lpstr>Logistic regression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Devil's Advocate</cp:lastModifiedBy>
  <cp:revision>1</cp:revision>
  <dcterms:modified xsi:type="dcterms:W3CDTF">2025-01-28T16:37:03Z</dcterms:modified>
</cp:coreProperties>
</file>