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Roboto Mono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5d3b6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5d3b6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c5d3b6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c5d3b6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9c5d3b6e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9c5d3b6e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c5d3b6e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c5d3b6e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c5d3b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c5d3b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Interpretation of linear regression coefficients</a:t>
            </a:r>
            <a:endParaRPr sz="4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The module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statsmodels</a:t>
            </a:r>
            <a:r>
              <a:rPr lang="en" sz="1500" dirty="0">
                <a:solidFill>
                  <a:schemeClr val="dk1"/>
                </a:solidFill>
              </a:rPr>
              <a:t> gives a particularly convenient R-like formula approach to fitting linear models.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It allows for a model specification of the form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outcome ~ predictors</a:t>
            </a:r>
            <a:r>
              <a:rPr lang="en" sz="1500" dirty="0">
                <a:solidFill>
                  <a:schemeClr val="dk1"/>
                </a:solidFill>
              </a:rPr>
              <a:t>. We give an example below.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1017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38539" y="3421989"/>
            <a:ext cx="63372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             Results: Ordinary least squares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=================================================================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Model:              OLS              Adj. R-squared:     0.743   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Dependent Variable: PD               AIC:                95.4183 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Date:               2021-09-22 19:54 BIC:                116.2597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No. Observations:   100              Log-Likelihood:     -39.709 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Df Model:           7                F-statistic:        41.98   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Df Residuals:       92               Prob (F-statistic): 5.56e-26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R-squared:          0.762            Scale:              0.14081 </a:t>
            </a:r>
            <a:endParaRPr sz="85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------------------------------------------------------------------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82489" y="2860675"/>
            <a:ext cx="73713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        Coef.  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Std.Err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     t     P&gt;|t|    [0.025   0.975]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------------------------------------------------------------------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Intercept      0.2349    0.1231   1.9086  0.0594  -0.0095   0.4794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         -0.0160    0.0761  -0.2107  0.8336  -0.1671   0.1351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T1            -0.2116    0.0777  -2.7251  0.0077  -0.3659  -0.0574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T2             0.6078    0.0747   8.1323  0.0000   0.4593   0.7562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FLAIR_10      -0.2581    0.3078  -0.8386  0.4039  -0.8693   0.3532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T1_10          0.2212    0.1494   1.4810  0.1420  -0.0755   0.5179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T2_10          0.1103    0.2642   0.4177  0.6771  -0.4143   0.6350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FLAIR_20       1.8072    0.6423   2.8136  0.0060   0.5315   3.0828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-----------------------------------------------------------------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Omnibus:               2.142        Durbin-Watson:          2.187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Prob(Omnibus):         0.343        Jarque-Bera (JB):       1.725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Skew:                  -0.075       Prob(JB):               0.422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Kurtosis:              3.626        Condition No.:          40   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=================================================================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highlight>
                  <a:srgbClr val="FDF6E3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Interpretation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The interpretation of the FLAIR coefficient is as follows.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We estimate an expected 0.0160 decrease in proton density per 1 unit change in FLAIR - </a:t>
            </a:r>
            <a:r>
              <a:rPr lang="en" sz="1500" i="1" dirty="0">
                <a:solidFill>
                  <a:schemeClr val="tx1"/>
                </a:solidFill>
              </a:rPr>
              <a:t>with all of the remaining model terms held constant</a:t>
            </a:r>
            <a:r>
              <a:rPr lang="en" sz="1500" dirty="0">
                <a:solidFill>
                  <a:schemeClr val="tx1"/>
                </a:solidFill>
              </a:rPr>
              <a:t>.</a:t>
            </a:r>
            <a:endParaRPr sz="1500" dirty="0">
              <a:solidFill>
                <a:schemeClr val="tx1"/>
              </a:solidFill>
            </a:endParaRPr>
          </a:p>
          <a:p>
            <a:pPr marL="5969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It's important to remember that coefficients are adjusted for the linear associations with other variables.</a:t>
            </a:r>
            <a:endParaRPr sz="1500" dirty="0">
              <a:solidFill>
                <a:schemeClr val="tx1"/>
              </a:solidFill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One way to think about this is that both the PD and FLAIR variables have had the linear association with the other variables removed before relating them.</a:t>
            </a:r>
            <a:endParaRPr sz="1500" dirty="0">
              <a:solidFill>
                <a:schemeClr val="tx1"/>
              </a:solidFill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Let's show this for the FLAIR variable.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260746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22636" y="2734268"/>
            <a:ext cx="6573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Results: Ordinary least squares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================================================================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Model:              OLS              Adj. R-squared:     -0.010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Dependent Variable: </a:t>
            </a:r>
            <a:r>
              <a:rPr lang="en" sz="9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PD_adjusted</a:t>
            </a: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AIC:                83.4183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Date:               2021-09-22 20:16 BIC:                88.6286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No. Observations:   100              Log-Likelihood:     -39.709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Df</a:t>
            </a: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Model:           1                F-statistic:        0.04730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Df</a:t>
            </a: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Residuals:       98               Prob (F-statistic): 0.828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R-squared:          0.000            Scale:              0.13219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----------------------------------------------------------------</a:t>
            </a:r>
            <a:endParaRPr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57781" y="3650400"/>
            <a:ext cx="5967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            Coef.  </a:t>
            </a:r>
            <a:r>
              <a:rPr lang="en" sz="9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Std.Err</a:t>
            </a: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    t    P&gt;|t|   [0.025 0.975]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----------------------------------------------------------------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Intercept         -0.0000   0.0364 -0.0000 1.0000 -0.0722 0.0722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FLAIR_adjusted</a:t>
            </a: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-0.0160   0.0737 -0.2175 0.8283 -0.1623 0.1303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----------------------------------------------------------------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Omnibus:              2.142        Durbin-Watson:          2.187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Prob(Omnibus):        0.343        Jarque-Bera (JB):       1.725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Skew:                 -0.075       Prob(JB):               0.422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Kurtosis:             3.626        Condition No.:          2  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================================================================</a:t>
            </a:r>
            <a:endParaRPr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Summarizing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500" dirty="0">
                <a:solidFill>
                  <a:schemeClr val="tx1"/>
                </a:solidFill>
              </a:rPr>
              <a:t>Notice that the coefficient is exactly the same (-0.0160).</a:t>
            </a:r>
            <a:endParaRPr sz="15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800"/>
              </a:spcBef>
            </a:pPr>
            <a:r>
              <a:rPr lang="en" sz="1500" dirty="0">
                <a:solidFill>
                  <a:schemeClr val="tx1"/>
                </a:solidFill>
              </a:rPr>
              <a:t>This highlights how linear regression "adjusts" for the other variables. It removes the linear association with them from both the explanatory and outcome variables.</a:t>
            </a:r>
            <a:endParaRPr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On-screen Show (16:9)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Helvetica</vt:lpstr>
      <vt:lpstr>Roboto Mono</vt:lpstr>
      <vt:lpstr>Simple Light</vt:lpstr>
      <vt:lpstr>Interpretation of linear regression coefficients</vt:lpstr>
      <vt:lpstr>PowerPoint Presentation</vt:lpstr>
      <vt:lpstr>PowerPoint Presentation</vt:lpstr>
      <vt:lpstr>Interpretation</vt:lpstr>
      <vt:lpstr>PowerPoint Presentation</vt:lpstr>
      <vt:lpstr>Summarizing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2025-01-28T16:41:44Z</dcterms:modified>
</cp:coreProperties>
</file>