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cbc957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cbc957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9cbc957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9cbc957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9cbc957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9cbc957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9cbc9577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9cbc9577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9cbc9577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9cbc9577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9cbc9577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9cbc9577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9cbc9577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9cbc9577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60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Regression interpretation</a:t>
            </a:r>
            <a:endParaRPr sz="6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dirty="0">
                    <a:solidFill>
                      <a:schemeClr val="dk1"/>
                    </a:solidFill>
                  </a:rPr>
                  <a:t>consider how adjustment works in regression by considering a so called ANCOVA (analysis of covariance) setting.</a:t>
                </a:r>
              </a:p>
              <a:p>
                <a:pPr marL="285750" indent="-285750">
                  <a:spcBef>
                    <a:spcPts val="1200"/>
                  </a:spcBef>
                  <a:buClr>
                    <a:schemeClr val="dk1"/>
                  </a:buClr>
                  <a:buSzPct val="100000"/>
                </a:pPr>
                <a:r>
                  <a:rPr lang="en-US" dirty="0">
                    <a:solidFill>
                      <a:schemeClr val="dk1"/>
                    </a:solidFill>
                  </a:rPr>
                  <a:t>Imagine, there's treatment variable that we're interested 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dk1"/>
                    </a:solidFill>
                  </a:rPr>
                  <a:t>, </a:t>
                </a:r>
                <a:r>
                  <a:rPr lang="en-US" dirty="0">
                    <a:solidFill>
                      <a:schemeClr val="dk1"/>
                    </a:solidFill>
                  </a:rPr>
                  <a:t>and a regression variable that we have to adjust for,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.</a:t>
                </a:r>
              </a:p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dirty="0">
                    <a:solidFill>
                      <a:schemeClr val="dk1"/>
                    </a:solidFill>
                  </a:rPr>
                  <a:t>Consider this specific variation of this setting:</a:t>
                </a:r>
              </a:p>
              <a:p>
                <a:pPr marL="0" indent="0">
                  <a:buClr>
                    <a:schemeClr val="dk1"/>
                  </a:buClr>
                  <a:buSzPct val="100000"/>
                  <a:buNone/>
                </a:pPr>
                <a:endParaRPr lang="en-US" dirty="0">
                  <a:solidFill>
                    <a:schemeClr val="dk1"/>
                  </a:solidFill>
                </a:endParaRPr>
              </a:p>
              <a:p>
                <a:pPr marL="0" indent="0" algn="ctr">
                  <a:buClr>
                    <a:schemeClr val="dk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 r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513" y="6208388"/>
            <a:ext cx="67151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Google Shape;68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lnSpc>
                    <a:spcPct val="130000"/>
                  </a:lnSpc>
                  <a:spcBef>
                    <a:spcPts val="1500"/>
                  </a:spcBef>
                  <a:spcAft>
                    <a:spcPts val="0"/>
                  </a:spcAft>
                  <a:buClr>
                    <a:schemeClr val="dk1"/>
                  </a:buClr>
                  <a:buSzPct val="73333"/>
                  <a:buFont typeface="Arial"/>
                  <a:buNone/>
                </a:pPr>
                <a:r>
                  <a:rPr lang="en-US" sz="1500" dirty="0">
                    <a:solidFill>
                      <a:schemeClr val="dk1"/>
                    </a:solidFill>
                  </a:rPr>
                  <a:t>Since I'm going to be making the same plot over and over, I defined a function that</a:t>
                </a:r>
              </a:p>
              <a:p>
                <a:pPr marL="596900" lvl="0" indent="-309562" algn="l" rtl="0">
                  <a:spcBef>
                    <a:spcPts val="15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AutoNum type="arabicPeriod"/>
                </a:pPr>
                <a:r>
                  <a:rPr lang="en-US" sz="1500" dirty="0">
                    <a:solidFill>
                      <a:schemeClr val="dk1"/>
                    </a:solidFill>
                  </a:rPr>
                  <a:t>fit the ANCOVA model using </a:t>
                </a:r>
                <a:r>
                  <a:rPr lang="en-US" sz="1500" dirty="0" err="1">
                    <a:solidFill>
                      <a:schemeClr val="dk1"/>
                    </a:solidFill>
                  </a:rPr>
                  <a:t>sklearn</a:t>
                </a:r>
                <a:endParaRPr lang="en-US" sz="1500" dirty="0">
                  <a:solidFill>
                    <a:schemeClr val="dk1"/>
                  </a:solidFill>
                </a:endParaRPr>
              </a:p>
              <a:p>
                <a:pPr marL="596900" lvl="0" indent="-309562">
                  <a:buClr>
                    <a:schemeClr val="dk1"/>
                  </a:buClr>
                  <a:buSzPct val="100000"/>
                  <a:buAutoNum type="arabicPeriod"/>
                </a:pPr>
                <a:r>
                  <a:rPr lang="en-US" sz="1500" dirty="0">
                    <a:solidFill>
                      <a:schemeClr val="dk1"/>
                    </a:solidFill>
                  </a:rPr>
                  <a:t>plotted the data as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</a:rPr>
                  <a:t> versus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</a:rPr>
                  <a:t> with orange versus blue for treated versus not</a:t>
                </a:r>
              </a:p>
              <a:p>
                <a:pPr marL="596900" lvl="0" indent="-30956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AutoNum type="arabicPeriod"/>
                </a:pPr>
                <a:r>
                  <a:rPr lang="en-US" sz="1500" dirty="0">
                    <a:solidFill>
                      <a:schemeClr val="dk1"/>
                    </a:solidFill>
                  </a:rPr>
                  <a:t>added the fitted ANCOVA lines plus the marginal means (the means for each group disregarding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</a:rPr>
                  <a:t>) as horizontal lines</a:t>
                </a:r>
              </a:p>
              <a:p>
                <a:pPr marL="0" lvl="0" indent="0" algn="l" rtl="0">
                  <a:spcBef>
                    <a:spcPts val="8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68" name="Google Shape;68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900" y="5844600"/>
            <a:ext cx="77152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Imports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AC088A-5124-5623-0709-856DC40C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87" y="1186379"/>
            <a:ext cx="6160825" cy="3672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65" y="0"/>
            <a:ext cx="3702831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066" y="0"/>
            <a:ext cx="4905826" cy="31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795" y="2752725"/>
            <a:ext cx="35337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294" y="0"/>
            <a:ext cx="3681454" cy="170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9130" y="1837493"/>
            <a:ext cx="3933618" cy="2965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773" y="0"/>
            <a:ext cx="4293125" cy="1658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773" y="1665287"/>
            <a:ext cx="4213611" cy="3033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905" y="0"/>
            <a:ext cx="3633746" cy="1418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813" y="1418344"/>
            <a:ext cx="3933838" cy="328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Macintosh PowerPoint</Application>
  <PresentationFormat>On-screen Show (16:9)</PresentationFormat>
  <Paragraphs>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Helvetica</vt:lpstr>
      <vt:lpstr>Simple Light</vt:lpstr>
      <vt:lpstr>Regression interpretation</vt:lpstr>
      <vt:lpstr>PowerPoint Presentation</vt:lpstr>
      <vt:lpstr>PowerPoint Presentation</vt:lpstr>
      <vt:lpstr>Imports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2025-01-28T16:53:31Z</dcterms:modified>
</cp:coreProperties>
</file>