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9cd223b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9cd223b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9cd223be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9cd223be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9cd223be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9cd223be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9cd223be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9cd223be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9cd223be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9cd223be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9cd223be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9cd223be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9cd223be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9cd223be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9cd223be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9cd223be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9cd223be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9cd223be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9cd223b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9cd223b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d223b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d223b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9cd223be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9cd223be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9cd223be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9cd223be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9cd223b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9cd223b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9cd223be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9cd223be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9cd223b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9cd223be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cd223be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cd223be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9cd223be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9cd223be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cd223be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cd223be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9cd223be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9cd223be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0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Neural networks</a:t>
            </a:r>
            <a:endParaRPr sz="6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Google Shape;119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Further, if we specify that the loss function is binary cross entropy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hen minimizing our loss function is identical to maximizing the likelihood for logistic regression.</a:t>
                </a:r>
              </a:p>
            </p:txBody>
          </p:sp>
        </mc:Choice>
        <mc:Fallback>
          <p:sp>
            <p:nvSpPr>
              <p:cNvPr id="119" name="Google Shape;119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More layers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tx1"/>
                </a:solidFill>
              </a:rPr>
              <a:t>NNs get better when we add more layers, since then they can discover interactions and non-linearities.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tx1"/>
                </a:solidFill>
              </a:rPr>
              <a:t>Consider the following model. Notice we quit explicitly adding the bias (intercept) term / node.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850" y="2266950"/>
            <a:ext cx="42481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rcRect l="9298" t="14072" r="7598" b="14269"/>
          <a:stretch/>
        </p:blipFill>
        <p:spPr>
          <a:xfrm>
            <a:off x="717772" y="2822713"/>
            <a:ext cx="3530379" cy="139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Google Shape;134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414533"/>
                <a:ext cx="8520600" cy="43144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77500" lnSpcReduction="20000"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Usually, the nodes are added in so called layers. 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input layer,</a:t>
                </a:r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first hidden layer,</a:t>
                </a:r>
                <a:endParaRPr lang="en-US" dirty="0">
                  <a:solidFill>
                    <a:schemeClr val="tx1"/>
                  </a:solidFill>
                  <a:latin typeface="MJXc-TeX-main-R"/>
                </a:endParaRPr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second hidden layer and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 is the output layer.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Imagine plugging an 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 and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into this network. It would feed forward through the network as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                (1)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                 (2)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(3)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(4)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                    (5)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where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are specified activation functions.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Typically, we would have a different activation function for the output layer than the others, and the other would have the same activation function.</a:t>
                </a:r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Google Shape;134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414533"/>
                <a:ext cx="8520600" cy="4314433"/>
              </a:xfrm>
              <a:prstGeom prst="rect">
                <a:avLst/>
              </a:prstGeom>
              <a:blipFill>
                <a:blip r:embed="rId3"/>
                <a:stretch>
                  <a:fillRect l="-446" t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Activation functions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Google Shape;141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tx1"/>
                    </a:solidFill>
                  </a:rPr>
                  <a:t>The output activation function tends to be based on the structure of the outcome.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tx1"/>
                    </a:solidFill>
                  </a:rPr>
                  <a:t>For example, a binary outcome would likely have a sigmoidal, or other function from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to [0,1] so as to model a probability.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tx1"/>
                    </a:solidFill>
                  </a:rPr>
                  <a:t>The most popular right now is the rectified linear unit (RELU) function.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&gt;0)</m:t>
                          </m:r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Google Shape;141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85" y="3120334"/>
            <a:ext cx="4222143" cy="1157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000" y="2781300"/>
            <a:ext cx="35433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Google Shape;150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-3238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Char char="●"/>
                </a:pPr>
                <a:r>
                  <a:rPr lang="en-US" sz="1500" dirty="0">
                    <a:solidFill>
                      <a:schemeClr val="tx1"/>
                    </a:solidFill>
                  </a:rPr>
                  <a:t>If a bias term is included, then the fact that the RELU is centered at zero isn't important, since the intercept term effectively shifts the function around.</a:t>
                </a:r>
              </a:p>
              <a:p>
                <a:pPr marL="0" lvl="0" indent="-3238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Char char="●"/>
                </a:pPr>
                <a:r>
                  <a:rPr lang="en-US" sz="1500" dirty="0">
                    <a:solidFill>
                      <a:schemeClr val="tx1"/>
                    </a:solidFill>
                  </a:rPr>
                  <a:t>These kinds of spline terms are incredibly flexible. Just to show you an example, let's fit the sine function using a collection of shifted RELUs. This is just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" sz="1500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dk1"/>
                  </a:buClr>
                  <a:buSzPts val="1500"/>
                </a:pPr>
                <a:r>
                  <a:rPr lang="en" sz="1500" dirty="0">
                    <a:solidFill>
                      <a:schemeClr val="tx1"/>
                    </a:solidFill>
                  </a:rPr>
                  <a:t>Being fit with</a:t>
                </a:r>
              </a:p>
              <a:p>
                <a:pPr marL="0" indent="0" algn="ctr">
                  <a:buClr>
                    <a:schemeClr val="dk1"/>
                  </a:buClr>
                  <a:buSzPts val="1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021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5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" sz="1500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dk1"/>
                  </a:buClr>
                  <a:buSzPts val="1500"/>
                </a:pPr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where the </a:t>
                </a:r>
                <a:r>
                  <a:rPr lang="en-US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 are the weights for layer 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. Below, we're just setting 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 and specifying the 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 at a sequence of values.</a:t>
                </a:r>
              </a:p>
            </p:txBody>
          </p:sp>
        </mc:Choice>
        <mc:Fallback>
          <p:sp>
            <p:nvSpPr>
              <p:cNvPr id="150" name="Google Shape;150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This corresponds to a network like depicted below if there were </a:t>
            </a:r>
            <a:r>
              <a:rPr lang="en" sz="1750" dirty="0">
                <a:solidFill>
                  <a:schemeClr val="dk1"/>
                </a:solidFill>
              </a:rPr>
              <a:t>d=3</a:t>
            </a:r>
            <a:r>
              <a:rPr lang="en" sz="1500" dirty="0">
                <a:solidFill>
                  <a:schemeClr val="dk1"/>
                </a:solidFill>
              </a:rPr>
              <a:t> hidden nodes, there was a </a:t>
            </a:r>
            <a:r>
              <a:rPr lang="en" sz="1500" dirty="0" err="1">
                <a:solidFill>
                  <a:schemeClr val="dk1"/>
                </a:solidFill>
              </a:rPr>
              <a:t>relu</a:t>
            </a:r>
            <a:r>
              <a:rPr lang="en" sz="1500" dirty="0">
                <a:solidFill>
                  <a:schemeClr val="dk1"/>
                </a:solidFill>
              </a:rPr>
              <a:t> activation function at the first layer, then a identity activation function for the output layer and the weights for the first layer are specified.</a:t>
            </a:r>
            <a:endParaRPr dirty="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6" y="2571750"/>
            <a:ext cx="3506526" cy="172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674" y="2063543"/>
            <a:ext cx="42481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br>
              <a:rPr lang="en-US" dirty="0"/>
            </a:br>
            <a:endParaRPr dirty="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3221"/>
            <a:ext cx="5327375" cy="46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500" y="1768740"/>
            <a:ext cx="36195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FEBAD9-2D3B-CCF2-43D7-17B1C1490691}"/>
              </a:ext>
            </a:extLst>
          </p:cNvPr>
          <p:cNvSpPr txBox="1"/>
          <p:nvPr/>
        </p:nvSpPr>
        <p:spPr>
          <a:xfrm>
            <a:off x="1844703" y="123111"/>
            <a:ext cx="5855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 can fit this function using linear regression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Optimization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One of the last bits of the puzzle we have to figure out is how to obtain the weights. A good strategy would be to minimize the loss function. However, it's hard to minimize. If we had a derivative, we could try the following. Let </a:t>
            </a:r>
            <a:r>
              <a:rPr lang="en" sz="175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L(W)</a:t>
            </a:r>
            <a:r>
              <a:rPr lang="en" sz="1500" dirty="0">
                <a:solidFill>
                  <a:schemeClr val="dk1"/>
                </a:solidFill>
              </a:rPr>
              <a:t> be the loss function for weights </a:t>
            </a:r>
            <a:r>
              <a:rPr lang="en" sz="175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" sz="1750" dirty="0">
                <a:solidFill>
                  <a:schemeClr val="dk1"/>
                </a:solidFill>
              </a:rPr>
              <a:t>.</a:t>
            </a:r>
            <a:r>
              <a:rPr lang="en" sz="1500" dirty="0">
                <a:solidFill>
                  <a:schemeClr val="dk1"/>
                </a:solidFill>
              </a:rPr>
              <a:t> Note, we're omitting the fact that this is a function of the data (predictors and outcome) as well, since that's a set of fixed numbers.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Gradient descent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Google Shape;179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ts val="1500"/>
                </a:pPr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Consider updating parameters as</a:t>
                </a:r>
              </a:p>
              <a:p>
                <a:pPr marL="0" indent="0" algn="ctr">
                  <a:buClr>
                    <a:schemeClr val="dk1"/>
                  </a:buClr>
                  <a:buSzPts val="1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ar-AE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𝑛𝑒𝑤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ar-AE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𝑜𝑙𝑑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  <m:sSup>
                        <m:sSupPr>
                          <m:ctrlPr>
                            <a:rPr lang="ar-AE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ar-AE" sz="16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chemeClr val="dk1"/>
                  </a:buClr>
                  <a:buSzPts val="1500"/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moves the parameters by a small amount, </a:t>
                </a:r>
                <a:r>
                  <a:rPr lang="en-US" sz="17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called the </a:t>
                </a:r>
                <a:r>
                  <a:rPr lang="en-US" sz="15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rate</a:t>
                </a: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in the direction the opposite of the gradient.</a:t>
                </a:r>
              </a:p>
              <a:p>
                <a:pPr marL="285750" indent="-285750">
                  <a:buClr>
                    <a:schemeClr val="dk1"/>
                  </a:buClr>
                  <a:buSzPts val="1500"/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Think of a one-dimensional convex function. If the derivative at a point is positive, then that point is larger than where the minimum is. Similarly, if the derivative is negative, it's smaller. So, the idea is to head a small amount in the opposite direction of the derivative.</a:t>
                </a:r>
              </a:p>
            </p:txBody>
          </p:sp>
        </mc:Choice>
        <mc:Fallback>
          <p:sp>
            <p:nvSpPr>
              <p:cNvPr id="179" name="Google Shape;179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49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Google Shape;186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How do we get the gradient? Consider the following.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If X is our vector of predictors and </a:t>
                </a:r>
                <a:r>
                  <a:rPr lang="en-US" dirty="0">
                    <a:solidFill>
                      <a:schemeClr val="dk1"/>
                    </a:solidFill>
                  </a:rPr>
                  <a:t>Y</a:t>
                </a:r>
                <a:r>
                  <a:rPr lang="en-US" sz="1600" dirty="0">
                    <a:solidFill>
                      <a:schemeClr val="dk1"/>
                    </a:solidFill>
                  </a:rPr>
                  <a:t> is our vector of outputs, a neural network with 3 layers, can be thought of as,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 is layer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are the weights for that layer:</a:t>
                </a:r>
              </a:p>
              <a:p>
                <a:pPr marL="0" indent="0" algn="ctr">
                  <a:spcBef>
                    <a:spcPts val="120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dk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endParaRPr sz="2000" dirty="0"/>
              </a:p>
            </p:txBody>
          </p:sp>
        </mc:Choice>
        <mc:Fallback>
          <p:sp>
            <p:nvSpPr>
              <p:cNvPr id="186" name="Google Shape;186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Basics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Let's start by relating neural networks to regression.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Consider a simple case where we have two nodes,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 pointing to an outcome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.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What does this mean? Let's first put some context around the problem.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Imagine that we want to use a subject's BMI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 to predict their blood pressure,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.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This diagram represents that.</a:t>
                </a: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3" y="6528450"/>
            <a:ext cx="69818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Chain Rule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Google Shape;193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Recall from calculus, if we want the derivative of composed functions, we have a simple rule called the chain rule: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If we use the chain rule on our composed loss functions, we wind up bookkeeping backwards through our neural network. That is why it's called </a:t>
                </a:r>
                <a:r>
                  <a:rPr lang="en-US" b="1" i="0" dirty="0">
                    <a:solidFill>
                      <a:schemeClr val="tx1"/>
                    </a:solidFill>
                    <a:effectLst/>
                    <a:latin typeface="-apple-system"/>
                  </a:rPr>
                  <a:t>backwards propagation (backprop)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.</a:t>
                </a:r>
              </a:p>
            </p:txBody>
          </p:sp>
        </mc:Choice>
        <mc:Fallback>
          <p:sp>
            <p:nvSpPr>
              <p:cNvPr id="193" name="Google Shape;193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Algorithm schematic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Google Shape;200;p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Given,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, network,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, which depends on the predictors and the weights and loss,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, which depends on the observed and predicted outputs.</a:t>
                </a:r>
              </a:p>
              <a:p>
                <a:pPr marL="914400" lvl="2" indent="0">
                  <a:buNone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1. Set </a:t>
                </a:r>
                <a:r>
                  <a:rPr lang="en-US" b="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800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914400" lvl="2" indent="0">
                  <a:buNone/>
                </a:pP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2. Calculate </a:t>
                </a:r>
                <a:r>
                  <a:rPr lang="en-US" sz="1800" b="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and loss 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914400" lvl="2" indent="0">
                  <a:buNone/>
                </a:pP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3. Use back propagation to get to get a numerical approximation to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914400" lvl="2" indent="0">
                  <a:buNone/>
                </a:pP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4. Update </a:t>
                </a:r>
                <a:r>
                  <a:rPr lang="en-US" sz="2400" b="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914400" lvl="2" indent="0">
                  <a:buNone/>
                </a:pP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5. Go to step 0.</a:t>
                </a:r>
              </a:p>
            </p:txBody>
          </p:sp>
        </mc:Choice>
        <mc:Fallback>
          <p:sp>
            <p:nvSpPr>
              <p:cNvPr id="200" name="Google Shape;200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rcRect l="4420" t="7713" r="5340" b="9689"/>
          <a:stretch/>
        </p:blipFill>
        <p:spPr>
          <a:xfrm>
            <a:off x="311700" y="731375"/>
            <a:ext cx="574962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052" y="2108200"/>
            <a:ext cx="15049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1800" b="1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To interpret this diagram as a neural network, consider the following rule:</a:t>
            </a:r>
            <a:endParaRPr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Parent nodes that point to a child node are multiplied by weights then added together then operated on by an activation function to form the child node.*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If the parent nodes point to the outcome, then the nodes are combined the operated on by a known function, called the </a:t>
            </a:r>
            <a:r>
              <a:rPr lang="en" sz="1500" b="1" dirty="0">
                <a:solidFill>
                  <a:schemeClr val="dk1"/>
                </a:solidFill>
              </a:rPr>
              <a:t>activation function</a:t>
            </a:r>
            <a:r>
              <a:rPr lang="en" sz="1500" dirty="0">
                <a:solidFill>
                  <a:schemeClr val="dk1"/>
                </a:solidFill>
              </a:rPr>
              <a:t> to form a prediction.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400" dirty="0">
                    <a:solidFill>
                      <a:schemeClr val="tx1"/>
                    </a:solidFill>
                  </a:rPr>
                  <a:t>So, in this case, this is saying that the intercept (node labeled 1 ) times a weight plus BMI (node labeled X) times a different weight get combined to form a prediction for SBP Y. Or, in other words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ar-A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ar-A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</m:t>
                      </m:r>
                      <m:sSub>
                        <m:sSubPr>
                          <m:ctrlP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ar-A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ar-A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1400" dirty="0">
                  <a:solidFill>
                    <a:schemeClr val="tx1"/>
                  </a:solidFill>
                </a:endParaRPr>
              </a:p>
              <a:p>
                <a:pPr marL="0" lvl="0" indent="-252412">
                  <a:spcBef>
                    <a:spcPts val="1200"/>
                  </a:spcBef>
                  <a:buClr>
                    <a:schemeClr val="dk1"/>
                  </a:buClr>
                  <a:buSzPct val="100000"/>
                </a:pPr>
                <a:r>
                  <a:rPr lang="en-US" sz="1400" dirty="0">
                    <a:solidFill>
                      <a:schemeClr val="tx1"/>
                    </a:solidFill>
                  </a:rPr>
                  <a:t>where g is a function that we specify. So in this case,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ar-AE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ar-AE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and g is an identity function,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ar-A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ar-AE" sz="1400" dirty="0">
                    <a:solidFill>
                      <a:schemeClr val="tx1"/>
                    </a:solidFill>
                  </a:rPr>
                  <a:t>, </a:t>
                </a:r>
                <a:r>
                  <a:rPr lang="en-US" sz="1400" dirty="0">
                    <a:solidFill>
                      <a:schemeClr val="tx1"/>
                    </a:solidFill>
                  </a:rPr>
                  <a:t>and a subject had a BMI of 30, then the prediction would be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ar-A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  <m: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ar-A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=120.3</m:t>
                      </m:r>
                    </m:oMath>
                  </m:oMathPara>
                </a14:m>
                <a:endParaRPr lang="ar-AE" sz="1400" dirty="0">
                  <a:solidFill>
                    <a:schemeClr val="tx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Google Shape;8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Google Shape;89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Note g  is not shown in the diagram (though maybe you could with the shape of the child + node) or something like that0. Also not shown in the diagram is: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The loss function, i.e. how to measure the different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ar-AE" sz="1600" dirty="0">
                    <a:solidFill>
                      <a:schemeClr val="dk1"/>
                    </a:solidFill>
                  </a:rPr>
                  <a:t> </a:t>
                </a:r>
                <a:r>
                  <a:rPr lang="en-US" sz="1600" dirty="0">
                    <a:solidFill>
                      <a:schemeClr val="dk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.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The way the loss function combines subjects; we have multiple BMIs and SBPs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600" dirty="0">
                    <a:solidFill>
                      <a:schemeClr val="dk1"/>
                    </a:solidFill>
                  </a:rPr>
                  <a:t>How we obtain the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dk1"/>
                    </a:solidFill>
                  </a:rPr>
                  <a:t>; this is done by minimizing the loss function using an algorithm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sz="1600" dirty="0"/>
              </a:p>
            </p:txBody>
          </p:sp>
        </mc:Choice>
        <mc:Fallback>
          <p:sp>
            <p:nvSpPr>
              <p:cNvPr id="89" name="Google Shape;8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 r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Linear regression as a NN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Google Shape;9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-3238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Imagine the case where g is an identity function, our loss function for different subjects is squared error and we combine different losses by adding them up. Then, our weights are obtained by minimizing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None/>
                </a:pPr>
                <a:endParaRPr lang="en-US" sz="1500" dirty="0">
                  <a:solidFill>
                    <a:schemeClr val="dk1"/>
                  </a:solidFill>
                </a:endParaRPr>
              </a:p>
              <a:p>
                <a:pPr marL="0" lvl="0" indent="0" algn="ctr">
                  <a:buClr>
                    <a:schemeClr val="dk1"/>
                  </a:buClr>
                  <a:buSzPts val="1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ar-AE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ar-AE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sz="1500" dirty="0">
                  <a:solidFill>
                    <a:schemeClr val="dk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None/>
                </a:pPr>
                <a:endParaRPr lang="ar-AE" sz="1500" dirty="0">
                  <a:solidFill>
                    <a:schemeClr val="dk1"/>
                  </a:solidFill>
                </a:endParaRPr>
              </a:p>
              <a:p>
                <a:pPr marL="0" lvl="0" indent="-323850" algn="l" rtl="0"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and so, presuming our optimization algorithm works well, it should be identical to linear regression.</a:t>
                </a:r>
                <a:endParaRPr dirty="0"/>
              </a:p>
            </p:txBody>
          </p:sp>
        </mc:Choice>
        <mc:Fallback>
          <p:sp>
            <p:nvSpPr>
              <p:cNvPr id="96" name="Google Shape;9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 r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Logistic regression as a NN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Google Shape;10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tx1"/>
                    </a:solidFill>
                  </a:rPr>
                  <a:t>Consider a different setting. Imagine if our Y  is 0 or 1 based on whether the subject is taking anti-hypertensive mediations.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tx1"/>
                    </a:solidFill>
                  </a:rPr>
                  <a:t>Further, let </a:t>
                </a:r>
                <a:r>
                  <a:rPr lang="en-US" sz="1750" dirty="0">
                    <a:solidFill>
                      <a:schemeClr val="tx1"/>
                    </a:solidFill>
                  </a:rPr>
                  <a:t>g </a:t>
                </a:r>
                <a:r>
                  <a:rPr lang="en-US" sz="1500" dirty="0">
                    <a:solidFill>
                      <a:schemeClr val="tx1"/>
                    </a:solidFill>
                  </a:rPr>
                  <a:t>be the sigmoid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5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sz="175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75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5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7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7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7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7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tx1"/>
                    </a:solidFill>
                  </a:rPr>
                  <a:t>Our prediction is</a:t>
                </a:r>
              </a:p>
              <a:p>
                <a:pPr marL="0" indent="0" algn="ctr"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ct val="100000"/>
                  <a:buNone/>
                </a:pPr>
                <a:endParaRPr lang="en-US" sz="1600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0" indent="0">
                  <a:buClr>
                    <a:schemeClr val="dk1"/>
                  </a:buClr>
                  <a:buSzPct val="100000"/>
                  <a:buNone/>
                </a:pPr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which is the logistic regression prediction with intercept </a:t>
                </a:r>
                <a:r>
                  <a:rPr lang="en-US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and slope 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. </a:t>
                </a:r>
              </a:p>
            </p:txBody>
          </p:sp>
        </mc:Choice>
        <mc:Fallback>
          <p:sp>
            <p:nvSpPr>
              <p:cNvPr id="103" name="Google Shape;10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Example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Google Shape;110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ar-A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ar-A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ar-A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ar-A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ar-A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</m:t>
                              </m:r>
                              <m:r>
                                <a:rPr lang="ar-A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ar-A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≈0.27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Thus, this model estimates a 27% probability that a subject with a BMI of 30 has hypertension.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Google Shape;110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rcRect l="7076" t="19337" r="7095" b="16700"/>
          <a:stretch/>
        </p:blipFill>
        <p:spPr>
          <a:xfrm>
            <a:off x="540689" y="3482671"/>
            <a:ext cx="4031311" cy="1215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008601" y="4065505"/>
            <a:ext cx="3000000" cy="38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0.2689414213699951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Microsoft Macintosh PowerPoint</Application>
  <PresentationFormat>On-screen Show (16:9)</PresentationFormat>
  <Paragraphs>93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Cambria Math</vt:lpstr>
      <vt:lpstr>Consolas</vt:lpstr>
      <vt:lpstr>Helvetica</vt:lpstr>
      <vt:lpstr>MJXc-TeX-main-R</vt:lpstr>
      <vt:lpstr>Simple Light</vt:lpstr>
      <vt:lpstr>Neural networks</vt:lpstr>
      <vt:lpstr>Basics</vt:lpstr>
      <vt:lpstr>PowerPoint Presentation</vt:lpstr>
      <vt:lpstr>To interpret this diagram as a neural network, consider the following rule:</vt:lpstr>
      <vt:lpstr>PowerPoint Presentation</vt:lpstr>
      <vt:lpstr>PowerPoint Presentation</vt:lpstr>
      <vt:lpstr>Linear regression as a NN</vt:lpstr>
      <vt:lpstr>Logistic regression as a NN</vt:lpstr>
      <vt:lpstr>Example</vt:lpstr>
      <vt:lpstr>PowerPoint Presentation</vt:lpstr>
      <vt:lpstr>More layers</vt:lpstr>
      <vt:lpstr>PowerPoint Presentation</vt:lpstr>
      <vt:lpstr>Activation functions</vt:lpstr>
      <vt:lpstr>PowerPoint Presentation</vt:lpstr>
      <vt:lpstr>PowerPoint Presentation</vt:lpstr>
      <vt:lpstr> </vt:lpstr>
      <vt:lpstr>Optimization</vt:lpstr>
      <vt:lpstr>Gradient descent</vt:lpstr>
      <vt:lpstr>PowerPoint Presentation</vt:lpstr>
      <vt:lpstr>Chain Rule</vt:lpstr>
      <vt:lpstr>Algorithm schematic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2025-01-31T18:34:37Z</dcterms:modified>
</cp:coreProperties>
</file>