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71" r:id="rId12"/>
    <p:sldId id="270" r:id="rId13"/>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41" d="100"/>
          <a:sy n="41" d="100"/>
        </p:scale>
        <p:origin x="48" y="6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473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82739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349747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08123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56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922357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90279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349126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585579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485245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5240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0636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19628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9000">
              <a:schemeClr val="accent1">
                <a:lumMod val="5000"/>
                <a:lumOff val="95000"/>
              </a:schemeClr>
            </a:gs>
            <a:gs pos="71000">
              <a:schemeClr val="accent1">
                <a:lumMod val="45000"/>
                <a:lumOff val="55000"/>
              </a:schemeClr>
            </a:gs>
            <a:gs pos="100000">
              <a:schemeClr val="accent1">
                <a:lumMod val="30000"/>
                <a:lumOff val="70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dirty="0"/>
              <a:t>4/12/2024</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018027662"/>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Discrete_wavelet_transform" TargetMode="External"/><Relationship Id="rId2" Type="http://schemas.openxmlformats.org/officeDocument/2006/relationships/hyperlink" Target="https://physionet.org/content/challenge-2016/1.0.0/"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www.google.com/search?q=phonocardiogram+PCG+record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95693"/>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95693"/>
            <a:ext cx="5486400" cy="8325293"/>
          </a:xfrm>
          <a:prstGeom prst="rect">
            <a:avLst/>
          </a:prstGeom>
        </p:spPr>
      </p:pic>
      <p:sp>
        <p:nvSpPr>
          <p:cNvPr id="5" name="Text 2"/>
          <p:cNvSpPr/>
          <p:nvPr/>
        </p:nvSpPr>
        <p:spPr>
          <a:xfrm>
            <a:off x="763495" y="404038"/>
            <a:ext cx="7419737" cy="850604"/>
          </a:xfrm>
          <a:prstGeom prst="rect">
            <a:avLst/>
          </a:prstGeom>
          <a:noFill/>
          <a:ln/>
        </p:spPr>
        <p:txBody>
          <a:bodyPr wrap="non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COMPUTER VISION LAB</a:t>
            </a:r>
            <a:endParaRPr lang="en-US" sz="5249" dirty="0"/>
          </a:p>
        </p:txBody>
      </p:sp>
      <p:sp>
        <p:nvSpPr>
          <p:cNvPr id="8" name="Text 5"/>
          <p:cNvSpPr/>
          <p:nvPr/>
        </p:nvSpPr>
        <p:spPr>
          <a:xfrm>
            <a:off x="833199" y="1782562"/>
            <a:ext cx="7477601" cy="710803"/>
          </a:xfrm>
          <a:prstGeom prst="rect">
            <a:avLst/>
          </a:prstGeom>
          <a:noFill/>
          <a:ln/>
        </p:spPr>
        <p:txBody>
          <a:bodyPr wrap="square" rtlCol="0" anchor="t"/>
          <a:lstStyle/>
          <a:p>
            <a:pPr marL="0" indent="0">
              <a:lnSpc>
                <a:spcPts val="2799"/>
              </a:lnSpc>
              <a:buNone/>
            </a:pPr>
            <a:r>
              <a:rPr lang="en-US" sz="2800" b="1" i="1" kern="0" spc="-35" dirty="0">
                <a:solidFill>
                  <a:srgbClr val="272525"/>
                </a:solidFill>
                <a:latin typeface="Inter" pitchFamily="34" charset="0"/>
                <a:ea typeface="Inter" pitchFamily="34" charset="-122"/>
                <a:cs typeface="Inter" pitchFamily="34" charset="-120"/>
              </a:rPr>
              <a:t>Two class classification of heart sound signals using the discrete wavelet transform features</a:t>
            </a:r>
            <a:endParaRPr lang="en-US" sz="2800" b="1" i="1" dirty="0"/>
          </a:p>
        </p:txBody>
      </p:sp>
      <p:sp>
        <p:nvSpPr>
          <p:cNvPr id="9" name="Text 6"/>
          <p:cNvSpPr/>
          <p:nvPr/>
        </p:nvSpPr>
        <p:spPr>
          <a:xfrm>
            <a:off x="840819" y="3070575"/>
            <a:ext cx="7477601"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Submitted By: 	Digesh Dansana 	(121CS0158) </a:t>
            </a:r>
          </a:p>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			Ashutosh Das 		(121CS0159) </a:t>
            </a:r>
          </a:p>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			Rajdeep Das 		(121CS0160) </a:t>
            </a:r>
          </a:p>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			Sourav Das 		(121CS0161)</a:t>
            </a:r>
            <a:endParaRPr lang="en-US" sz="1750" dirty="0"/>
          </a:p>
        </p:txBody>
      </p:sp>
      <p:sp>
        <p:nvSpPr>
          <p:cNvPr id="10" name="Text 7"/>
          <p:cNvSpPr/>
          <p:nvPr/>
        </p:nvSpPr>
        <p:spPr>
          <a:xfrm>
            <a:off x="763495" y="5203133"/>
            <a:ext cx="7477601" cy="1066205"/>
          </a:xfrm>
          <a:prstGeom prst="rect">
            <a:avLst/>
          </a:prstGeom>
          <a:noFill/>
          <a:ln/>
        </p:spPr>
        <p:txBody>
          <a:bodyPr wrap="square" rtlCol="0" anchor="t"/>
          <a:lstStyle/>
          <a:p>
            <a:pPr marL="0" indent="0">
              <a:lnSpc>
                <a:spcPts val="2799"/>
              </a:lnSpc>
              <a:buNone/>
            </a:pPr>
            <a:r>
              <a:rPr lang="en-US" sz="2400" kern="0" spc="-35" dirty="0">
                <a:solidFill>
                  <a:srgbClr val="272525"/>
                </a:solidFill>
                <a:latin typeface="Inter" pitchFamily="34" charset="0"/>
                <a:ea typeface="Inter" pitchFamily="34" charset="-122"/>
                <a:cs typeface="Inter" pitchFamily="34" charset="-120"/>
              </a:rPr>
              <a:t>Submitted To: Dr. Puneet Kumar Jain </a:t>
            </a:r>
          </a:p>
          <a:p>
            <a:pPr marL="0" indent="0">
              <a:lnSpc>
                <a:spcPts val="2799"/>
              </a:lnSpc>
              <a:buNone/>
            </a:pPr>
            <a:endParaRPr lang="en-US" sz="2000" kern="0" spc="-35" dirty="0">
              <a:solidFill>
                <a:srgbClr val="272525"/>
              </a:solidFill>
              <a:latin typeface="Inter" pitchFamily="34" charset="0"/>
              <a:ea typeface="Inter" pitchFamily="34" charset="-122"/>
              <a:cs typeface="Inter" pitchFamily="34" charset="-120"/>
            </a:endParaRPr>
          </a:p>
          <a:p>
            <a:pPr marL="0" indent="0">
              <a:lnSpc>
                <a:spcPts val="2799"/>
              </a:lnSpc>
              <a:buNone/>
            </a:pPr>
            <a:r>
              <a:rPr lang="en-US" sz="2400" kern="0" spc="-35" dirty="0">
                <a:solidFill>
                  <a:srgbClr val="272525"/>
                </a:solidFill>
                <a:latin typeface="Inter" pitchFamily="34" charset="0"/>
                <a:ea typeface="Inter" pitchFamily="34" charset="-122"/>
                <a:cs typeface="Inter" pitchFamily="34" charset="-120"/>
              </a:rPr>
              <a:t>Department of Computer Science and Engineering NATIONAL INSTITUTE OF TECHNOLOGY ROURKELA </a:t>
            </a:r>
          </a:p>
          <a:p>
            <a:pPr marL="0" indent="0">
              <a:lnSpc>
                <a:spcPts val="2799"/>
              </a:lnSpc>
              <a:buNone/>
            </a:pPr>
            <a:endParaRPr lang="en-US" sz="2000" kern="0" spc="-35" dirty="0">
              <a:solidFill>
                <a:srgbClr val="272525"/>
              </a:solidFill>
              <a:latin typeface="Inter" pitchFamily="34" charset="0"/>
              <a:ea typeface="Inter" pitchFamily="34" charset="-122"/>
              <a:cs typeface="Inter" pitchFamily="34" charset="-120"/>
            </a:endParaRPr>
          </a:p>
          <a:p>
            <a:pPr marL="0" indent="0">
              <a:lnSpc>
                <a:spcPts val="2799"/>
              </a:lnSpc>
              <a:buNone/>
            </a:pPr>
            <a:r>
              <a:rPr lang="en-US" sz="2000" kern="0" spc="-35" dirty="0">
                <a:solidFill>
                  <a:srgbClr val="272525"/>
                </a:solidFill>
                <a:latin typeface="Inter" pitchFamily="34" charset="0"/>
                <a:ea typeface="Inter" pitchFamily="34" charset="-122"/>
                <a:cs typeface="Inter" pitchFamily="34" charset="-120"/>
              </a:rPr>
              <a:t>APRIL 2024</a:t>
            </a:r>
            <a:endParaRPr lang="en-US" sz="2000" dirty="0"/>
          </a:p>
        </p:txBody>
      </p:sp>
      <p:sp>
        <p:nvSpPr>
          <p:cNvPr id="11" name="Shape 8"/>
          <p:cNvSpPr/>
          <p:nvPr/>
        </p:nvSpPr>
        <p:spPr>
          <a:xfrm>
            <a:off x="833199" y="6722150"/>
            <a:ext cx="355402" cy="355402"/>
          </a:xfrm>
          <a:prstGeom prst="roundRect">
            <a:avLst>
              <a:gd name="adj" fmla="val 25726039"/>
            </a:avLst>
          </a:prstGeom>
          <a:noFill/>
          <a:ln w="7620">
            <a:solidFill>
              <a:srgbClr val="FFFFFF"/>
            </a:solidFill>
            <a:prstDash val="solid"/>
          </a:ln>
        </p:spPr>
        <p:txBody>
          <a:bodyPr/>
          <a:lstStyle/>
          <a:p>
            <a:endParaRPr lang="en-IN"/>
          </a:p>
        </p:txBody>
      </p:sp>
      <p:pic>
        <p:nvPicPr>
          <p:cNvPr id="16" name="Picture 15">
            <a:extLst>
              <a:ext uri="{FF2B5EF4-FFF2-40B4-BE49-F238E27FC236}">
                <a16:creationId xmlns:a16="http://schemas.microsoft.com/office/drawing/2014/main" id="{CD800EFB-8888-FC41-E145-C9447AACCA3F}"/>
              </a:ext>
            </a:extLst>
          </p:cNvPr>
          <p:cNvPicPr>
            <a:picLocks noChangeAspect="1"/>
          </p:cNvPicPr>
          <p:nvPr/>
        </p:nvPicPr>
        <p:blipFill>
          <a:blip r:embed="rId4">
            <a:clrChange>
              <a:clrFrom>
                <a:srgbClr val="FEFEFE"/>
              </a:clrFrom>
              <a:clrTo>
                <a:srgbClr val="FEFEFE">
                  <a:alpha val="0"/>
                </a:srgbClr>
              </a:clrTo>
            </a:clrChange>
          </a:blip>
          <a:stretch>
            <a:fillRect/>
          </a:stretch>
        </p:blipFill>
        <p:spPr>
          <a:xfrm>
            <a:off x="10274856" y="2187313"/>
            <a:ext cx="3514725" cy="32861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gradFill>
            <a:gsLst>
              <a:gs pos="18000">
                <a:schemeClr val="accent5">
                  <a:lumMod val="40000"/>
                  <a:lumOff val="60000"/>
                </a:schemeClr>
              </a:gs>
              <a:gs pos="7000">
                <a:schemeClr val="accent1">
                  <a:lumMod val="5000"/>
                  <a:lumOff val="95000"/>
                </a:schemeClr>
              </a:gs>
              <a:gs pos="22000">
                <a:schemeClr val="accent1">
                  <a:lumMod val="45000"/>
                  <a:lumOff val="55000"/>
                </a:schemeClr>
              </a:gs>
              <a:gs pos="44000">
                <a:schemeClr val="accent1">
                  <a:lumMod val="45000"/>
                  <a:lumOff val="55000"/>
                </a:schemeClr>
              </a:gs>
              <a:gs pos="46000">
                <a:schemeClr val="accent1">
                  <a:lumMod val="30000"/>
                  <a:lumOff val="70000"/>
                </a:schemeClr>
              </a:gs>
            </a:gsLst>
            <a:path path="circle">
              <a:fillToRect l="100000" t="100000"/>
            </a:path>
          </a:gradFill>
          <a:ln/>
        </p:spPr>
        <p:txBody>
          <a:bodyPr/>
          <a:lstStyle/>
          <a:p>
            <a:endParaRPr lang="en-IN" dirty="0"/>
          </a:p>
        </p:txBody>
      </p:sp>
      <p:sp>
        <p:nvSpPr>
          <p:cNvPr id="15" name="TextBox 14">
            <a:extLst>
              <a:ext uri="{FF2B5EF4-FFF2-40B4-BE49-F238E27FC236}">
                <a16:creationId xmlns:a16="http://schemas.microsoft.com/office/drawing/2014/main" id="{B7E67B55-3702-E09E-C889-CE15947D6F3C}"/>
              </a:ext>
            </a:extLst>
          </p:cNvPr>
          <p:cNvSpPr txBox="1"/>
          <p:nvPr/>
        </p:nvSpPr>
        <p:spPr>
          <a:xfrm>
            <a:off x="497476" y="612896"/>
            <a:ext cx="7306824" cy="506292"/>
          </a:xfrm>
          <a:prstGeom prst="rect">
            <a:avLst/>
          </a:prstGeom>
          <a:noFill/>
        </p:spPr>
        <p:txBody>
          <a:bodyPr wrap="square" rtlCol="0">
            <a:spAutoFit/>
          </a:bodyPr>
          <a:lstStyle/>
          <a:p>
            <a:pPr>
              <a:lnSpc>
                <a:spcPct val="150000"/>
              </a:lnSpc>
            </a:pPr>
            <a:r>
              <a:rPr lang="en-US" sz="2000" dirty="0"/>
              <a:t>  </a:t>
            </a:r>
            <a:endParaRPr lang="en-IN" sz="2000" dirty="0"/>
          </a:p>
        </p:txBody>
      </p:sp>
      <p:sp>
        <p:nvSpPr>
          <p:cNvPr id="4" name="Text 2">
            <a:extLst>
              <a:ext uri="{FF2B5EF4-FFF2-40B4-BE49-F238E27FC236}">
                <a16:creationId xmlns:a16="http://schemas.microsoft.com/office/drawing/2014/main" id="{1F50801D-BFD4-28B4-3EC1-461BED2E4A7D}"/>
              </a:ext>
            </a:extLst>
          </p:cNvPr>
          <p:cNvSpPr/>
          <p:nvPr/>
        </p:nvSpPr>
        <p:spPr>
          <a:xfrm>
            <a:off x="5624634" y="261839"/>
            <a:ext cx="5901070" cy="1145017"/>
          </a:xfrm>
          <a:prstGeom prst="rect">
            <a:avLst/>
          </a:prstGeom>
          <a:noFill/>
          <a:ln/>
        </p:spPr>
        <p:txBody>
          <a:bodyPr wrap="none" rtlCol="0" anchor="t"/>
          <a:lstStyle/>
          <a:p>
            <a:pPr marL="0" indent="0" algn="just">
              <a:lnSpc>
                <a:spcPts val="5468"/>
              </a:lnSpc>
              <a:buNone/>
            </a:pPr>
            <a:r>
              <a:rPr lang="en-US" sz="4000" b="1" u="sng" kern="0" spc="-131" dirty="0">
                <a:solidFill>
                  <a:srgbClr val="000000"/>
                </a:solidFill>
                <a:latin typeface="High Tower Text" panose="02040502050506030303" pitchFamily="18" charset="0"/>
                <a:ea typeface="Inter" pitchFamily="34" charset="-122"/>
                <a:cs typeface="Inter" pitchFamily="34" charset="-120"/>
              </a:rPr>
              <a:t>Model Creation, Training and Classification</a:t>
            </a:r>
          </a:p>
        </p:txBody>
      </p:sp>
      <p:sp>
        <p:nvSpPr>
          <p:cNvPr id="6" name="TextBox 5">
            <a:extLst>
              <a:ext uri="{FF2B5EF4-FFF2-40B4-BE49-F238E27FC236}">
                <a16:creationId xmlns:a16="http://schemas.microsoft.com/office/drawing/2014/main" id="{FA0DD79E-2B01-CB2C-027A-1165F93D6190}"/>
              </a:ext>
            </a:extLst>
          </p:cNvPr>
          <p:cNvSpPr txBox="1"/>
          <p:nvPr/>
        </p:nvSpPr>
        <p:spPr>
          <a:xfrm>
            <a:off x="6589692" y="1296321"/>
            <a:ext cx="6870032" cy="3477875"/>
          </a:xfrm>
          <a:prstGeom prst="rect">
            <a:avLst/>
          </a:prstGeom>
          <a:noFill/>
        </p:spPr>
        <p:txBody>
          <a:bodyPr wrap="square" rtlCol="0">
            <a:spAutoFit/>
          </a:bodyPr>
          <a:lstStyle/>
          <a:p>
            <a:r>
              <a:rPr lang="en-US" sz="2000" dirty="0">
                <a:latin typeface="Comic Sans MS" panose="030F0702030302020204" pitchFamily="66" charset="0"/>
              </a:rPr>
              <a:t>We have designed three Models and compared their performance. The three models are:</a:t>
            </a:r>
          </a:p>
          <a:p>
            <a:br>
              <a:rPr lang="en-US" sz="2000" dirty="0">
                <a:latin typeface="Comic Sans MS" panose="030F0702030302020204" pitchFamily="66" charset="0"/>
              </a:rPr>
            </a:br>
            <a:r>
              <a:rPr lang="en-US" sz="2000" dirty="0">
                <a:latin typeface="Comic Sans MS" panose="030F0702030302020204" pitchFamily="66" charset="0"/>
              </a:rPr>
              <a:t> A 1D CNN model is designed to extract features and then these extracted features are given to :</a:t>
            </a:r>
            <a:br>
              <a:rPr lang="en-US" sz="2000" dirty="0">
                <a:latin typeface="Comic Sans MS" panose="030F0702030302020204" pitchFamily="66" charset="0"/>
              </a:rPr>
            </a:br>
            <a:r>
              <a:rPr lang="en-US" sz="2000" dirty="0">
                <a:latin typeface="Comic Sans MS" panose="030F0702030302020204" pitchFamily="66" charset="0"/>
              </a:rPr>
              <a:t>(</a:t>
            </a:r>
            <a:r>
              <a:rPr lang="en-US" sz="2000" dirty="0" err="1">
                <a:latin typeface="Comic Sans MS" panose="030F0702030302020204" pitchFamily="66" charset="0"/>
              </a:rPr>
              <a:t>i</a:t>
            </a:r>
            <a:r>
              <a:rPr lang="en-US" sz="2000" dirty="0">
                <a:latin typeface="Comic Sans MS" panose="030F0702030302020204" pitchFamily="66" charset="0"/>
              </a:rPr>
              <a:t>) Random Forest Classifier</a:t>
            </a:r>
            <a:br>
              <a:rPr lang="en-US" sz="2000" dirty="0">
                <a:latin typeface="Comic Sans MS" panose="030F0702030302020204" pitchFamily="66" charset="0"/>
              </a:rPr>
            </a:br>
            <a:r>
              <a:rPr lang="en-US" sz="2000" dirty="0">
                <a:latin typeface="Comic Sans MS" panose="030F0702030302020204" pitchFamily="66" charset="0"/>
              </a:rPr>
              <a:t>(ii) AdaBoost Classifier</a:t>
            </a:r>
            <a:br>
              <a:rPr lang="en-US" sz="2000" dirty="0">
                <a:latin typeface="Comic Sans MS" panose="030F0702030302020204" pitchFamily="66" charset="0"/>
              </a:rPr>
            </a:br>
            <a:br>
              <a:rPr lang="en-US" sz="2000" dirty="0">
                <a:latin typeface="Comic Sans MS" panose="030F0702030302020204" pitchFamily="66" charset="0"/>
              </a:rPr>
            </a:br>
            <a:r>
              <a:rPr lang="en-US" sz="2000" dirty="0">
                <a:latin typeface="Comic Sans MS" panose="030F0702030302020204" pitchFamily="66" charset="0"/>
              </a:rPr>
              <a:t>The third model is a complete 1D CNN model that uses Sigmoid function for Binary classification i.e. classify the sounds as Normal or Abnormal.</a:t>
            </a:r>
          </a:p>
        </p:txBody>
      </p:sp>
      <p:sp>
        <p:nvSpPr>
          <p:cNvPr id="5" name="TextBox 4">
            <a:extLst>
              <a:ext uri="{FF2B5EF4-FFF2-40B4-BE49-F238E27FC236}">
                <a16:creationId xmlns:a16="http://schemas.microsoft.com/office/drawing/2014/main" id="{3440172E-D447-765F-6B9E-600416E1DE49}"/>
              </a:ext>
            </a:extLst>
          </p:cNvPr>
          <p:cNvSpPr txBox="1"/>
          <p:nvPr/>
        </p:nvSpPr>
        <p:spPr>
          <a:xfrm>
            <a:off x="6564489" y="4966115"/>
            <a:ext cx="6870032" cy="3416320"/>
          </a:xfrm>
          <a:prstGeom prst="rect">
            <a:avLst/>
          </a:prstGeom>
          <a:noFill/>
        </p:spPr>
        <p:txBody>
          <a:bodyPr wrap="square" rtlCol="0">
            <a:spAutoFit/>
          </a:bodyPr>
          <a:lstStyle/>
          <a:p>
            <a:r>
              <a:rPr lang="en-US" dirty="0">
                <a:latin typeface="Comic Sans MS" panose="030F0702030302020204" pitchFamily="66" charset="0"/>
              </a:rPr>
              <a:t>Detail Description of 1D CNN Model :</a:t>
            </a:r>
            <a:br>
              <a:rPr lang="en-US" dirty="0">
                <a:latin typeface="Comic Sans MS" panose="030F0702030302020204" pitchFamily="66" charset="0"/>
              </a:rPr>
            </a:br>
            <a:r>
              <a:rPr lang="en-US" dirty="0">
                <a:latin typeface="Comic Sans MS" panose="030F0702030302020204" pitchFamily="66" charset="0"/>
              </a:rPr>
              <a:t>Three 1D CNN Layers with 256, 128 and 64 neurons respectively.</a:t>
            </a:r>
            <a:br>
              <a:rPr lang="en-US" dirty="0">
                <a:latin typeface="Comic Sans MS" panose="030F0702030302020204" pitchFamily="66" charset="0"/>
              </a:rPr>
            </a:br>
            <a:r>
              <a:rPr lang="en-US" dirty="0">
                <a:latin typeface="Comic Sans MS" panose="030F0702030302020204" pitchFamily="66" charset="0"/>
              </a:rPr>
              <a:t>Each layer has a kernel of size 3, with a dropout of 0.4 and </a:t>
            </a:r>
            <a:r>
              <a:rPr lang="en-US" dirty="0" err="1">
                <a:latin typeface="Comic Sans MS" panose="030F0702030302020204" pitchFamily="66" charset="0"/>
              </a:rPr>
              <a:t>relu</a:t>
            </a:r>
            <a:r>
              <a:rPr lang="en-US" dirty="0">
                <a:latin typeface="Comic Sans MS" panose="030F0702030302020204" pitchFamily="66" charset="0"/>
              </a:rPr>
              <a:t> as activation function.</a:t>
            </a:r>
          </a:p>
          <a:p>
            <a:br>
              <a:rPr lang="en-US" dirty="0">
                <a:latin typeface="Comic Sans MS" panose="030F0702030302020204" pitchFamily="66" charset="0"/>
              </a:rPr>
            </a:br>
            <a:r>
              <a:rPr lang="en-US" dirty="0">
                <a:latin typeface="Comic Sans MS" panose="030F0702030302020204" pitchFamily="66" charset="0"/>
              </a:rPr>
              <a:t>Max Pooling of 2 is performed.</a:t>
            </a:r>
          </a:p>
          <a:p>
            <a:br>
              <a:rPr lang="en-US" dirty="0">
                <a:latin typeface="Comic Sans MS" panose="030F0702030302020204" pitchFamily="66" charset="0"/>
              </a:rPr>
            </a:br>
            <a:r>
              <a:rPr lang="en-US" dirty="0">
                <a:latin typeface="Comic Sans MS" panose="030F0702030302020204" pitchFamily="66" charset="0"/>
              </a:rPr>
              <a:t>After the 3 convolution layers there are 4 Fully connected layers with 128, 64, 8 and 1 neurons respectively and binary cross entropy is used as loss function.</a:t>
            </a:r>
            <a:br>
              <a:rPr lang="en-US" dirty="0">
                <a:latin typeface="Comic Sans MS" panose="030F0702030302020204" pitchFamily="66" charset="0"/>
              </a:rPr>
            </a:br>
            <a:endParaRPr lang="en-US" dirty="0">
              <a:latin typeface="Comic Sans MS" panose="030F0702030302020204" pitchFamily="66" charset="0"/>
            </a:endParaRPr>
          </a:p>
        </p:txBody>
      </p:sp>
      <p:pic>
        <p:nvPicPr>
          <p:cNvPr id="7" name="Image 0" descr="preencoded.png">
            <a:extLst>
              <a:ext uri="{FF2B5EF4-FFF2-40B4-BE49-F238E27FC236}">
                <a16:creationId xmlns:a16="http://schemas.microsoft.com/office/drawing/2014/main" id="{1B5D8612-C927-C303-B65E-D1037E3F3F83}"/>
              </a:ext>
            </a:extLst>
          </p:cNvPr>
          <p:cNvPicPr>
            <a:picLocks noChangeAspect="1"/>
          </p:cNvPicPr>
          <p:nvPr/>
        </p:nvPicPr>
        <p:blipFill>
          <a:blip r:embed="rId3"/>
          <a:stretch>
            <a:fillRect/>
          </a:stretch>
        </p:blipFill>
        <p:spPr>
          <a:xfrm>
            <a:off x="-2631" y="0"/>
            <a:ext cx="5318910" cy="8229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2">
            <a:extLst>
              <a:ext uri="{FF2B5EF4-FFF2-40B4-BE49-F238E27FC236}">
                <a16:creationId xmlns:a16="http://schemas.microsoft.com/office/drawing/2014/main" id="{0A9E2E2F-3253-B15F-7B04-75B780DB6A51}"/>
              </a:ext>
            </a:extLst>
          </p:cNvPr>
          <p:cNvSpPr/>
          <p:nvPr/>
        </p:nvSpPr>
        <p:spPr>
          <a:xfrm>
            <a:off x="346621" y="47405"/>
            <a:ext cx="12618720" cy="1354099"/>
          </a:xfrm>
          <a:prstGeom prst="rect">
            <a:avLst/>
          </a:prstGeom>
        </p:spPr>
        <p:txBody>
          <a:bodyPr vert="horz" lIns="91440" tIns="45720" rIns="91440" bIns="45720" rtlCol="0" anchor="ctr">
            <a:normAutofit/>
          </a:bodyPr>
          <a:lstStyle/>
          <a:p>
            <a:pPr marL="0" indent="0" defTabSz="914400">
              <a:lnSpc>
                <a:spcPct val="90000"/>
              </a:lnSpc>
              <a:spcBef>
                <a:spcPct val="0"/>
              </a:spcBef>
              <a:spcAft>
                <a:spcPts val="600"/>
              </a:spcAft>
            </a:pPr>
            <a:r>
              <a:rPr lang="en-US" sz="4370" b="1" u="sng" kern="1200" spc="-131" dirty="0">
                <a:solidFill>
                  <a:schemeClr val="tx1"/>
                </a:solidFill>
                <a:latin typeface="High Tower Text" panose="02040502050506030303" pitchFamily="18" charset="0"/>
                <a:ea typeface="+mj-ea"/>
                <a:cs typeface="+mj-cs"/>
              </a:rPr>
              <a:t>Comparison of performance of the 3 Models</a:t>
            </a:r>
            <a:endParaRPr lang="en-US" sz="4370" u="sng" kern="1200" dirty="0">
              <a:solidFill>
                <a:schemeClr val="tx1"/>
              </a:solidFill>
              <a:latin typeface="High Tower Text" panose="02040502050506030303" pitchFamily="18" charset="0"/>
              <a:ea typeface="+mj-ea"/>
              <a:cs typeface="+mj-cs"/>
            </a:endParaRPr>
          </a:p>
        </p:txBody>
      </p:sp>
      <p:pic>
        <p:nvPicPr>
          <p:cNvPr id="5" name="Picture 4" descr="A screenshot of a graph&#10;&#10;Description automatically generated">
            <a:extLst>
              <a:ext uri="{FF2B5EF4-FFF2-40B4-BE49-F238E27FC236}">
                <a16:creationId xmlns:a16="http://schemas.microsoft.com/office/drawing/2014/main" id="{7DDB3106-D475-A97F-24FD-2DE4462CC78E}"/>
              </a:ext>
            </a:extLst>
          </p:cNvPr>
          <p:cNvPicPr>
            <a:picLocks noChangeAspect="1"/>
          </p:cNvPicPr>
          <p:nvPr/>
        </p:nvPicPr>
        <p:blipFill>
          <a:blip r:embed="rId2"/>
          <a:stretch>
            <a:fillRect/>
          </a:stretch>
        </p:blipFill>
        <p:spPr>
          <a:xfrm>
            <a:off x="2389997" y="1430738"/>
            <a:ext cx="7656434" cy="5340363"/>
          </a:xfrm>
          <a:prstGeom prst="rect">
            <a:avLst/>
          </a:prstGeom>
        </p:spPr>
      </p:pic>
      <p:sp>
        <p:nvSpPr>
          <p:cNvPr id="6" name="TextBox 5">
            <a:extLst>
              <a:ext uri="{FF2B5EF4-FFF2-40B4-BE49-F238E27FC236}">
                <a16:creationId xmlns:a16="http://schemas.microsoft.com/office/drawing/2014/main" id="{4AE2990F-0CCB-4204-2BEA-803E4BEA1BB9}"/>
              </a:ext>
            </a:extLst>
          </p:cNvPr>
          <p:cNvSpPr txBox="1"/>
          <p:nvPr/>
        </p:nvSpPr>
        <p:spPr>
          <a:xfrm>
            <a:off x="2389997" y="7387119"/>
            <a:ext cx="7506586" cy="369332"/>
          </a:xfrm>
          <a:prstGeom prst="rect">
            <a:avLst/>
          </a:prstGeom>
          <a:noFill/>
        </p:spPr>
        <p:txBody>
          <a:bodyPr wrap="square" rtlCol="0">
            <a:spAutoFit/>
          </a:bodyPr>
          <a:lstStyle/>
          <a:p>
            <a:r>
              <a:rPr lang="en-US" dirty="0">
                <a:latin typeface="Comic Sans MS" panose="030F0702030302020204" pitchFamily="66" charset="0"/>
              </a:rPr>
              <a:t>The given graphs shows us the accuracy scores of the 3 models.</a:t>
            </a:r>
            <a:endParaRPr lang="en-IN" dirty="0">
              <a:latin typeface="Comic Sans MS" panose="030F0702030302020204" pitchFamily="66" charset="0"/>
            </a:endParaRPr>
          </a:p>
        </p:txBody>
      </p:sp>
      <p:sp>
        <p:nvSpPr>
          <p:cNvPr id="7" name="TextBox 6">
            <a:extLst>
              <a:ext uri="{FF2B5EF4-FFF2-40B4-BE49-F238E27FC236}">
                <a16:creationId xmlns:a16="http://schemas.microsoft.com/office/drawing/2014/main" id="{28988766-8C3B-48FA-39B3-439572F2DE55}"/>
              </a:ext>
            </a:extLst>
          </p:cNvPr>
          <p:cNvSpPr txBox="1"/>
          <p:nvPr/>
        </p:nvSpPr>
        <p:spPr>
          <a:xfrm>
            <a:off x="3976582" y="6855826"/>
            <a:ext cx="3997842" cy="338554"/>
          </a:xfrm>
          <a:prstGeom prst="rect">
            <a:avLst/>
          </a:prstGeom>
          <a:noFill/>
        </p:spPr>
        <p:txBody>
          <a:bodyPr wrap="square" rtlCol="0">
            <a:spAutoFit/>
          </a:bodyPr>
          <a:lstStyle/>
          <a:p>
            <a:r>
              <a:rPr lang="en-US" sz="1600" i="1" dirty="0">
                <a:solidFill>
                  <a:schemeClr val="accent1">
                    <a:lumMod val="50000"/>
                  </a:schemeClr>
                </a:solidFill>
              </a:rPr>
              <a:t>Fig 5. Accuracy Scores of the 3 Models </a:t>
            </a:r>
            <a:endParaRPr lang="en-IN" sz="1600" i="1" dirty="0">
              <a:solidFill>
                <a:schemeClr val="accent1">
                  <a:lumMod val="50000"/>
                </a:schemeClr>
              </a:solidFill>
            </a:endParaRPr>
          </a:p>
        </p:txBody>
      </p:sp>
    </p:spTree>
    <p:extLst>
      <p:ext uri="{BB962C8B-B14F-4D97-AF65-F5344CB8AC3E}">
        <p14:creationId xmlns:p14="http://schemas.microsoft.com/office/powerpoint/2010/main" val="350990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FA2A3C-2CBE-6FE8-2026-6FECE6D4ADB0}"/>
              </a:ext>
            </a:extLst>
          </p:cNvPr>
          <p:cNvSpPr txBox="1"/>
          <p:nvPr/>
        </p:nvSpPr>
        <p:spPr>
          <a:xfrm>
            <a:off x="232496" y="532022"/>
            <a:ext cx="7198449" cy="1711366"/>
          </a:xfrm>
          <a:prstGeom prst="rect">
            <a:avLst/>
          </a:prstGeom>
          <a:noFill/>
        </p:spPr>
        <p:txBody>
          <a:bodyPr wrap="square" rtlCol="0">
            <a:spAutoFit/>
          </a:bodyPr>
          <a:lstStyle/>
          <a:p>
            <a:pPr>
              <a:lnSpc>
                <a:spcPct val="150000"/>
              </a:lnSpc>
            </a:pPr>
            <a:r>
              <a:rPr lang="en-US" dirty="0">
                <a:latin typeface="Comic Sans MS" panose="030F0702030302020204" pitchFamily="66" charset="0"/>
              </a:rPr>
              <a:t>The method successfully classified audio files into two categories: "Abnormal" and "Normal" using a combination of wavelet transform for feature extraction and a deep learning model for classification with an accuracy of 64%-73%</a:t>
            </a:r>
            <a:endParaRPr lang="en-IN" dirty="0">
              <a:latin typeface="Comic Sans MS" panose="030F0702030302020204" pitchFamily="66" charset="0"/>
            </a:endParaRPr>
          </a:p>
        </p:txBody>
      </p:sp>
      <p:sp>
        <p:nvSpPr>
          <p:cNvPr id="6" name="TextBox 5">
            <a:extLst>
              <a:ext uri="{FF2B5EF4-FFF2-40B4-BE49-F238E27FC236}">
                <a16:creationId xmlns:a16="http://schemas.microsoft.com/office/drawing/2014/main" id="{CDDB72B2-16B0-D5A4-2C9A-36C98C54E765}"/>
              </a:ext>
            </a:extLst>
          </p:cNvPr>
          <p:cNvSpPr txBox="1"/>
          <p:nvPr/>
        </p:nvSpPr>
        <p:spPr>
          <a:xfrm>
            <a:off x="241797" y="2341372"/>
            <a:ext cx="3305037" cy="461665"/>
          </a:xfrm>
          <a:prstGeom prst="rect">
            <a:avLst/>
          </a:prstGeom>
          <a:noFill/>
        </p:spPr>
        <p:txBody>
          <a:bodyPr wrap="square" rtlCol="0">
            <a:spAutoFit/>
          </a:bodyPr>
          <a:lstStyle/>
          <a:p>
            <a:r>
              <a:rPr lang="en-US" sz="2400" b="1" u="sng" dirty="0">
                <a:latin typeface="High Tower Text" panose="02040502050506030303" pitchFamily="18" charset="0"/>
              </a:rPr>
              <a:t>CONCLUSION</a:t>
            </a:r>
            <a:endParaRPr lang="en-IN" sz="2400" b="1" u="sng" dirty="0">
              <a:latin typeface="High Tower Text" panose="02040502050506030303" pitchFamily="18" charset="0"/>
            </a:endParaRPr>
          </a:p>
        </p:txBody>
      </p:sp>
      <p:sp>
        <p:nvSpPr>
          <p:cNvPr id="7" name="TextBox 6">
            <a:extLst>
              <a:ext uri="{FF2B5EF4-FFF2-40B4-BE49-F238E27FC236}">
                <a16:creationId xmlns:a16="http://schemas.microsoft.com/office/drawing/2014/main" id="{DEE2C1CC-F064-B8A0-B27C-D8FFC2828F83}"/>
              </a:ext>
            </a:extLst>
          </p:cNvPr>
          <p:cNvSpPr txBox="1"/>
          <p:nvPr/>
        </p:nvSpPr>
        <p:spPr>
          <a:xfrm>
            <a:off x="247629" y="2722184"/>
            <a:ext cx="7646305" cy="3370346"/>
          </a:xfrm>
          <a:prstGeom prst="rect">
            <a:avLst/>
          </a:prstGeom>
          <a:noFill/>
        </p:spPr>
        <p:txBody>
          <a:bodyPr wrap="square" rtlCol="0">
            <a:spAutoFit/>
          </a:bodyPr>
          <a:lstStyle/>
          <a:p>
            <a:pPr>
              <a:lnSpc>
                <a:spcPct val="150000"/>
              </a:lnSpc>
            </a:pPr>
            <a:r>
              <a:rPr lang="en-US" dirty="0">
                <a:latin typeface="Comic Sans MS" panose="030F0702030302020204" pitchFamily="66" charset="0"/>
              </a:rPr>
              <a:t>The proposed method demonstrated the effectiveness of combining wavelet transform with deep learning for audio classification tasks. The wavelet transform provided a compact and informative representation of the audio data, which was crucial for the deep learning model to learn the distinguishing features between "Abnormal" and "Normal" audio files. The use of a CNN model allowed for the extraction of hierarchical features from the audio data, enhancing the model's ability to classify the audio files accurately.</a:t>
            </a:r>
            <a:endParaRPr lang="en-IN" dirty="0">
              <a:latin typeface="Comic Sans MS" panose="030F0702030302020204" pitchFamily="66" charset="0"/>
            </a:endParaRPr>
          </a:p>
        </p:txBody>
      </p:sp>
      <p:sp>
        <p:nvSpPr>
          <p:cNvPr id="9" name="TextBox 8">
            <a:extLst>
              <a:ext uri="{FF2B5EF4-FFF2-40B4-BE49-F238E27FC236}">
                <a16:creationId xmlns:a16="http://schemas.microsoft.com/office/drawing/2014/main" id="{19C9FF4A-27A5-C05C-E0B1-A303A608DA9E}"/>
              </a:ext>
            </a:extLst>
          </p:cNvPr>
          <p:cNvSpPr txBox="1"/>
          <p:nvPr/>
        </p:nvSpPr>
        <p:spPr>
          <a:xfrm>
            <a:off x="241797" y="90007"/>
            <a:ext cx="3305037" cy="461665"/>
          </a:xfrm>
          <a:prstGeom prst="rect">
            <a:avLst/>
          </a:prstGeom>
          <a:noFill/>
        </p:spPr>
        <p:txBody>
          <a:bodyPr wrap="square" rtlCol="0">
            <a:spAutoFit/>
          </a:bodyPr>
          <a:lstStyle/>
          <a:p>
            <a:r>
              <a:rPr lang="en-US" sz="2400" b="1" u="sng" dirty="0">
                <a:latin typeface="High Tower Text" panose="02040502050506030303" pitchFamily="18" charset="0"/>
              </a:rPr>
              <a:t>RESULT</a:t>
            </a:r>
            <a:endParaRPr lang="en-IN" sz="2400" b="1" u="sng" dirty="0">
              <a:latin typeface="High Tower Text" panose="02040502050506030303" pitchFamily="18" charset="0"/>
            </a:endParaRPr>
          </a:p>
        </p:txBody>
      </p:sp>
      <p:sp>
        <p:nvSpPr>
          <p:cNvPr id="10" name="TextBox 9">
            <a:extLst>
              <a:ext uri="{FF2B5EF4-FFF2-40B4-BE49-F238E27FC236}">
                <a16:creationId xmlns:a16="http://schemas.microsoft.com/office/drawing/2014/main" id="{A40114D5-0E45-4158-0F6C-5A45751AD75A}"/>
              </a:ext>
            </a:extLst>
          </p:cNvPr>
          <p:cNvSpPr txBox="1"/>
          <p:nvPr/>
        </p:nvSpPr>
        <p:spPr>
          <a:xfrm>
            <a:off x="232496" y="6205600"/>
            <a:ext cx="3305037" cy="461665"/>
          </a:xfrm>
          <a:prstGeom prst="rect">
            <a:avLst/>
          </a:prstGeom>
          <a:noFill/>
        </p:spPr>
        <p:txBody>
          <a:bodyPr wrap="square" rtlCol="0">
            <a:spAutoFit/>
          </a:bodyPr>
          <a:lstStyle/>
          <a:p>
            <a:r>
              <a:rPr lang="en-US" sz="2400" b="1" u="sng" dirty="0">
                <a:latin typeface="High Tower Text" panose="02040502050506030303" pitchFamily="18" charset="0"/>
              </a:rPr>
              <a:t>REFERENCE</a:t>
            </a:r>
            <a:endParaRPr lang="en-IN" sz="2400" b="1" u="sng" dirty="0">
              <a:latin typeface="High Tower Text" panose="02040502050506030303" pitchFamily="18" charset="0"/>
            </a:endParaRPr>
          </a:p>
        </p:txBody>
      </p:sp>
      <p:sp>
        <p:nvSpPr>
          <p:cNvPr id="11" name="TextBox 10">
            <a:extLst>
              <a:ext uri="{FF2B5EF4-FFF2-40B4-BE49-F238E27FC236}">
                <a16:creationId xmlns:a16="http://schemas.microsoft.com/office/drawing/2014/main" id="{A73DFF76-5FAC-054A-92E2-381DEDCBCD36}"/>
              </a:ext>
            </a:extLst>
          </p:cNvPr>
          <p:cNvSpPr txBox="1"/>
          <p:nvPr/>
        </p:nvSpPr>
        <p:spPr>
          <a:xfrm>
            <a:off x="232496" y="6798493"/>
            <a:ext cx="7198449" cy="1477328"/>
          </a:xfrm>
          <a:prstGeom prst="rect">
            <a:avLst/>
          </a:prstGeom>
          <a:noFill/>
        </p:spPr>
        <p:txBody>
          <a:bodyPr wrap="square" rtlCol="0">
            <a:spAutoFit/>
          </a:bodyPr>
          <a:lstStyle/>
          <a:p>
            <a:pPr marL="219913" indent="-219913">
              <a:buFont typeface="Wingdings" panose="05000000000000000000" pitchFamily="2" charset="2"/>
              <a:buChar char="Ø"/>
            </a:pPr>
            <a:r>
              <a:rPr lang="en-US" dirty="0"/>
              <a:t> </a:t>
            </a:r>
            <a:r>
              <a:rPr lang="en-US" dirty="0">
                <a:hlinkClick r:id="rId2"/>
              </a:rPr>
              <a:t>https://physionet.org/content/challenge-2016/1.0.0/</a:t>
            </a:r>
            <a:endParaRPr lang="en-US" dirty="0"/>
          </a:p>
          <a:p>
            <a:pPr marL="219913" indent="-219913">
              <a:buFont typeface="Wingdings" panose="05000000000000000000" pitchFamily="2" charset="2"/>
              <a:buChar char="Ø"/>
            </a:pPr>
            <a:endParaRPr lang="en-US" dirty="0"/>
          </a:p>
          <a:p>
            <a:pPr marL="219913" indent="-219913">
              <a:buFont typeface="Wingdings" panose="05000000000000000000" pitchFamily="2" charset="2"/>
              <a:buChar char="Ø"/>
            </a:pPr>
            <a:r>
              <a:rPr lang="en-IN" dirty="0">
                <a:hlinkClick r:id="rId3"/>
              </a:rPr>
              <a:t>https://en.wikipedia.org/wiki/Discrete_wavelet_transform</a:t>
            </a:r>
            <a:endParaRPr lang="en-US" dirty="0"/>
          </a:p>
          <a:p>
            <a:pPr marL="219913" indent="-219913">
              <a:buFont typeface="Wingdings" panose="05000000000000000000" pitchFamily="2" charset="2"/>
              <a:buChar char="Ø"/>
            </a:pPr>
            <a:endParaRPr lang="en-US" dirty="0"/>
          </a:p>
          <a:p>
            <a:pPr marL="219913" indent="-219913">
              <a:buFont typeface="Wingdings" panose="05000000000000000000" pitchFamily="2" charset="2"/>
              <a:buChar char="Ø"/>
            </a:pPr>
            <a:endParaRPr lang="en-IN" dirty="0"/>
          </a:p>
        </p:txBody>
      </p:sp>
      <p:pic>
        <p:nvPicPr>
          <p:cNvPr id="2" name="Image 0" descr="preencoded.png">
            <a:extLst>
              <a:ext uri="{FF2B5EF4-FFF2-40B4-BE49-F238E27FC236}">
                <a16:creationId xmlns:a16="http://schemas.microsoft.com/office/drawing/2014/main" id="{8F97566D-64C5-E3B9-D7C5-B24255212752}"/>
              </a:ext>
            </a:extLst>
          </p:cNvPr>
          <p:cNvPicPr>
            <a:picLocks noChangeAspect="1"/>
          </p:cNvPicPr>
          <p:nvPr/>
        </p:nvPicPr>
        <p:blipFill>
          <a:blip r:embed="rId4"/>
          <a:stretch>
            <a:fillRect/>
          </a:stretch>
        </p:blipFill>
        <p:spPr>
          <a:xfrm>
            <a:off x="9158021" y="-1888"/>
            <a:ext cx="5486400" cy="8229600"/>
          </a:xfrm>
          <a:prstGeom prst="rect">
            <a:avLst/>
          </a:prstGeom>
        </p:spPr>
      </p:pic>
    </p:spTree>
    <p:extLst>
      <p:ext uri="{BB962C8B-B14F-4D97-AF65-F5344CB8AC3E}">
        <p14:creationId xmlns:p14="http://schemas.microsoft.com/office/powerpoint/2010/main" val="397828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gradFill>
            <a:gsLst>
              <a:gs pos="3000">
                <a:schemeClr val="accent5">
                  <a:lumMod val="40000"/>
                  <a:lumOff val="60000"/>
                </a:schemeClr>
              </a:gs>
              <a:gs pos="7000">
                <a:schemeClr val="accent1">
                  <a:lumMod val="5000"/>
                  <a:lumOff val="95000"/>
                </a:schemeClr>
              </a:gs>
              <a:gs pos="22000">
                <a:schemeClr val="accent1">
                  <a:lumMod val="45000"/>
                  <a:lumOff val="55000"/>
                </a:schemeClr>
              </a:gs>
              <a:gs pos="44000">
                <a:schemeClr val="accent1">
                  <a:lumMod val="45000"/>
                  <a:lumOff val="55000"/>
                </a:schemeClr>
              </a:gs>
              <a:gs pos="46000">
                <a:schemeClr val="accent1">
                  <a:lumMod val="30000"/>
                  <a:lumOff val="70000"/>
                </a:schemeClr>
              </a:gs>
            </a:gsLst>
            <a:path path="circle">
              <a:fillToRect l="100000" t="100000"/>
            </a:path>
          </a:gradFill>
          <a:ln/>
        </p:spPr>
        <p:txBody>
          <a:bodyPr/>
          <a:lstStyle/>
          <a:p>
            <a:endParaRPr lang="en-IN" dirty="0"/>
          </a:p>
        </p:txBody>
      </p:sp>
      <p:sp>
        <p:nvSpPr>
          <p:cNvPr id="5" name="Text 2"/>
          <p:cNvSpPr/>
          <p:nvPr/>
        </p:nvSpPr>
        <p:spPr>
          <a:xfrm>
            <a:off x="736707" y="2792227"/>
            <a:ext cx="5478780" cy="684848"/>
          </a:xfrm>
          <a:prstGeom prst="rect">
            <a:avLst/>
          </a:prstGeom>
          <a:noFill/>
          <a:ln/>
        </p:spPr>
        <p:txBody>
          <a:bodyPr wrap="none" rtlCol="0" anchor="t"/>
          <a:lstStyle/>
          <a:p>
            <a:pPr marL="0" indent="0">
              <a:lnSpc>
                <a:spcPts val="5393"/>
              </a:lnSpc>
              <a:buNone/>
            </a:pPr>
            <a:r>
              <a:rPr lang="en-US" sz="4314" b="1" kern="0" spc="-129" dirty="0">
                <a:solidFill>
                  <a:srgbClr val="000000"/>
                </a:solidFill>
                <a:latin typeface="High Tower Text" panose="02040502050506030303" pitchFamily="18" charset="0"/>
                <a:ea typeface="Inter" pitchFamily="34" charset="-122"/>
                <a:cs typeface="Inter" pitchFamily="34" charset="-120"/>
              </a:rPr>
              <a:t>INTRODUCTION</a:t>
            </a:r>
            <a:endParaRPr lang="en-US" sz="4314" dirty="0">
              <a:latin typeface="High Tower Text" panose="02040502050506030303" pitchFamily="18" charset="0"/>
            </a:endParaRPr>
          </a:p>
        </p:txBody>
      </p:sp>
      <p:sp>
        <p:nvSpPr>
          <p:cNvPr id="6" name="Text 3"/>
          <p:cNvSpPr/>
          <p:nvPr/>
        </p:nvSpPr>
        <p:spPr>
          <a:xfrm>
            <a:off x="736707" y="3568095"/>
            <a:ext cx="7500461" cy="1753195"/>
          </a:xfrm>
          <a:prstGeom prst="rect">
            <a:avLst/>
          </a:prstGeom>
          <a:noFill/>
          <a:ln/>
        </p:spPr>
        <p:txBody>
          <a:bodyPr wrap="square" rtlCol="0" anchor="t"/>
          <a:lstStyle/>
          <a:p>
            <a:pPr marL="0" indent="0">
              <a:lnSpc>
                <a:spcPts val="2761"/>
              </a:lnSpc>
              <a:buNone/>
            </a:pPr>
            <a:r>
              <a:rPr lang="en-US" sz="1726" kern="0" spc="-35" dirty="0">
                <a:solidFill>
                  <a:srgbClr val="272525"/>
                </a:solidFill>
                <a:latin typeface="Comic Sans MS" panose="030F0702030302020204" pitchFamily="66" charset="0"/>
                <a:ea typeface="Inter" pitchFamily="34" charset="-122"/>
                <a:cs typeface="Inter" pitchFamily="34" charset="-120"/>
              </a:rPr>
              <a:t>This project comprises a fascinating area of study that combines the principles of biomedical engineering with the power of data analysis to improve the diagnosis and treatment of heart diseases. Our focus is on the analysis of heart sound signals with the help of discrete wavelet transform features.</a:t>
            </a:r>
            <a:endParaRPr lang="en-US" sz="1726" dirty="0">
              <a:latin typeface="Comic Sans MS" panose="030F0702030302020204" pitchFamily="66" charset="0"/>
            </a:endParaRPr>
          </a:p>
        </p:txBody>
      </p:sp>
      <p:sp>
        <p:nvSpPr>
          <p:cNvPr id="7" name="Text 4"/>
          <p:cNvSpPr/>
          <p:nvPr/>
        </p:nvSpPr>
        <p:spPr>
          <a:xfrm>
            <a:off x="736708" y="5412310"/>
            <a:ext cx="7500461" cy="2103834"/>
          </a:xfrm>
          <a:prstGeom prst="rect">
            <a:avLst/>
          </a:prstGeom>
          <a:noFill/>
          <a:ln/>
        </p:spPr>
        <p:txBody>
          <a:bodyPr wrap="square" rtlCol="0" anchor="t"/>
          <a:lstStyle/>
          <a:p>
            <a:pPr marL="0" indent="0">
              <a:lnSpc>
                <a:spcPts val="2761"/>
              </a:lnSpc>
              <a:buNone/>
            </a:pPr>
            <a:r>
              <a:rPr lang="en-US" sz="1726" kern="0" spc="-35" dirty="0">
                <a:solidFill>
                  <a:srgbClr val="272525"/>
                </a:solidFill>
                <a:latin typeface="Comic Sans MS" panose="030F0702030302020204" pitchFamily="66" charset="0"/>
                <a:ea typeface="Inter" pitchFamily="34" charset="-122"/>
                <a:cs typeface="Inter" pitchFamily="34" charset="-120"/>
              </a:rPr>
              <a:t>Our project aims to classify heart sound signals into two classes, typically normal and pathological, using the extracted features. By leveraging the power of DWT and machine learning algorithms, we can develop a system that can accurately diagnose heart conditions based on the analysis of heart sound signals alone and it unlocks possibilities for early detection and treatment of heart diseases, ultimately improving patient outcomes.</a:t>
            </a:r>
            <a:endParaRPr lang="en-US" sz="1726" dirty="0">
              <a:latin typeface="Comic Sans MS" panose="030F0702030302020204" pitchFamily="66" charset="0"/>
            </a:endParaRPr>
          </a:p>
        </p:txBody>
      </p:sp>
      <p:sp>
        <p:nvSpPr>
          <p:cNvPr id="8" name="Text 5"/>
          <p:cNvSpPr/>
          <p:nvPr/>
        </p:nvSpPr>
        <p:spPr>
          <a:xfrm>
            <a:off x="662282" y="877239"/>
            <a:ext cx="4383048" cy="547807"/>
          </a:xfrm>
          <a:prstGeom prst="rect">
            <a:avLst/>
          </a:prstGeom>
          <a:noFill/>
          <a:ln/>
        </p:spPr>
        <p:txBody>
          <a:bodyPr wrap="none" rtlCol="0" anchor="t"/>
          <a:lstStyle/>
          <a:p>
            <a:pPr marL="0" indent="0">
              <a:lnSpc>
                <a:spcPts val="4314"/>
              </a:lnSpc>
              <a:buNone/>
            </a:pPr>
            <a:r>
              <a:rPr lang="en-US" sz="4310" b="1" kern="0" spc="-104" dirty="0">
                <a:solidFill>
                  <a:srgbClr val="000000"/>
                </a:solidFill>
                <a:latin typeface="High Tower Text" panose="02040502050506030303" pitchFamily="18" charset="0"/>
                <a:ea typeface="Inter" pitchFamily="34" charset="-122"/>
                <a:cs typeface="Inter" pitchFamily="34" charset="-120"/>
              </a:rPr>
              <a:t>OBJECTIVE</a:t>
            </a:r>
            <a:endParaRPr lang="en-US" sz="4310" dirty="0">
              <a:latin typeface="High Tower Text" panose="02040502050506030303" pitchFamily="18" charset="0"/>
            </a:endParaRPr>
          </a:p>
        </p:txBody>
      </p:sp>
      <p:sp>
        <p:nvSpPr>
          <p:cNvPr id="9" name="Text 6"/>
          <p:cNvSpPr/>
          <p:nvPr/>
        </p:nvSpPr>
        <p:spPr>
          <a:xfrm>
            <a:off x="672912" y="1627637"/>
            <a:ext cx="7500461" cy="701278"/>
          </a:xfrm>
          <a:prstGeom prst="rect">
            <a:avLst/>
          </a:prstGeom>
          <a:noFill/>
          <a:ln/>
        </p:spPr>
        <p:txBody>
          <a:bodyPr wrap="square" rtlCol="0" anchor="t"/>
          <a:lstStyle/>
          <a:p>
            <a:pPr marL="0" indent="0">
              <a:lnSpc>
                <a:spcPts val="2761"/>
              </a:lnSpc>
              <a:buNone/>
            </a:pPr>
            <a:r>
              <a:rPr lang="en-US" sz="2000" kern="0" spc="-35" dirty="0">
                <a:solidFill>
                  <a:srgbClr val="272525"/>
                </a:solidFill>
                <a:latin typeface="Comic Sans MS" panose="030F0702030302020204" pitchFamily="66" charset="0"/>
                <a:ea typeface="Inter" pitchFamily="34" charset="-122"/>
                <a:cs typeface="Inter" pitchFamily="34" charset="-120"/>
              </a:rPr>
              <a:t>Classifying heart sound signals as Normal or Abnormal using the Discrete Wavelet Transform Features.</a:t>
            </a:r>
            <a:endParaRPr lang="en-US" sz="2000" dirty="0">
              <a:latin typeface="Comic Sans MS" panose="030F0702030302020204" pitchFamily="66" charset="0"/>
            </a:endParaRPr>
          </a:p>
        </p:txBody>
      </p:sp>
      <p:pic>
        <p:nvPicPr>
          <p:cNvPr id="11" name="Image 0" descr="preencoded.png">
            <a:extLst>
              <a:ext uri="{FF2B5EF4-FFF2-40B4-BE49-F238E27FC236}">
                <a16:creationId xmlns:a16="http://schemas.microsoft.com/office/drawing/2014/main" id="{024CB1BE-A84A-6D54-9B97-C06FC5191A00}"/>
              </a:ext>
            </a:extLst>
          </p:cNvPr>
          <p:cNvPicPr>
            <a:picLocks noChangeAspect="1"/>
          </p:cNvPicPr>
          <p:nvPr/>
        </p:nvPicPr>
        <p:blipFill>
          <a:blip r:embed="rId3"/>
          <a:stretch>
            <a:fillRect/>
          </a:stretch>
        </p:blipFill>
        <p:spPr>
          <a:xfrm>
            <a:off x="9158021" y="-1888"/>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gradFill>
            <a:gsLst>
              <a:gs pos="18000">
                <a:schemeClr val="accent5">
                  <a:lumMod val="40000"/>
                  <a:lumOff val="60000"/>
                </a:schemeClr>
              </a:gs>
              <a:gs pos="7000">
                <a:schemeClr val="accent1">
                  <a:lumMod val="5000"/>
                  <a:lumOff val="95000"/>
                </a:schemeClr>
              </a:gs>
              <a:gs pos="22000">
                <a:schemeClr val="accent1">
                  <a:lumMod val="45000"/>
                  <a:lumOff val="55000"/>
                </a:schemeClr>
              </a:gs>
              <a:gs pos="44000">
                <a:schemeClr val="accent1">
                  <a:lumMod val="45000"/>
                  <a:lumOff val="55000"/>
                </a:schemeClr>
              </a:gs>
              <a:gs pos="46000">
                <a:schemeClr val="accent1">
                  <a:lumMod val="30000"/>
                  <a:lumOff val="70000"/>
                </a:schemeClr>
              </a:gs>
            </a:gsLst>
            <a:path path="circle">
              <a:fillToRect l="100000" t="100000"/>
            </a:path>
          </a:gra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5864003" y="105618"/>
            <a:ext cx="7477601"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Comic Sans MS" panose="030F0702030302020204" pitchFamily="66" charset="0"/>
                <a:ea typeface="Inter" pitchFamily="34" charset="-122"/>
                <a:cs typeface="Inter" pitchFamily="34" charset="-120"/>
              </a:rPr>
              <a:t>During the cardiac cycle, the heart firstly generates the electrical activity and then the electrical activity causes atrial and ventricular contractions. This in turn forces blood between the chambers of the heart and around the body. The opening and closure of the heart valves is associated with accelerations-decelerations of blood, giving rise to vibrations of the entire cardiac structure (the heart sounds and murmurs) </a:t>
            </a:r>
            <a:r>
              <a:rPr lang="en-US" sz="1750" b="1" u="sng" kern="0" spc="-35" dirty="0">
                <a:solidFill>
                  <a:srgbClr val="4950BC"/>
                </a:solidFill>
                <a:latin typeface="Comic Sans MS" panose="030F0702030302020204" pitchFamily="66" charset="0"/>
                <a:ea typeface="Inter" pitchFamily="34" charset="-122"/>
                <a:cs typeface="Inter" pitchFamily="34" charset="-120"/>
                <a:hlinkClick r:id="rId4">
                  <a:extLst>
                    <a:ext uri="{A12FA001-AC4F-418D-AE19-62706E023703}">
                      <ahyp:hlinkClr xmlns:ahyp="http://schemas.microsoft.com/office/drawing/2018/hyperlinkcolor" val="tx"/>
                    </a:ext>
                  </a:extLst>
                </a:hlinkClick>
              </a:rPr>
              <a:t>Figure 1</a:t>
            </a:r>
            <a:r>
              <a:rPr lang="en-US" sz="1750" kern="0" spc="-35" dirty="0">
                <a:solidFill>
                  <a:srgbClr val="272525"/>
                </a:solidFill>
                <a:latin typeface="Comic Sans MS" panose="030F0702030302020204" pitchFamily="66" charset="0"/>
                <a:ea typeface="Inter" pitchFamily="34" charset="-122"/>
                <a:cs typeface="Inter" pitchFamily="34" charset="-120"/>
              </a:rPr>
              <a:t> illustrates a short section of a PCG recording.</a:t>
            </a:r>
            <a:endParaRPr lang="en-US" sz="1750" dirty="0">
              <a:latin typeface="Comic Sans MS" panose="030F0702030302020204" pitchFamily="66" charset="0"/>
            </a:endParaRPr>
          </a:p>
        </p:txBody>
      </p:sp>
      <p:pic>
        <p:nvPicPr>
          <p:cNvPr id="7" name="Picture 6">
            <a:extLst>
              <a:ext uri="{FF2B5EF4-FFF2-40B4-BE49-F238E27FC236}">
                <a16:creationId xmlns:a16="http://schemas.microsoft.com/office/drawing/2014/main" id="{81DAE561-5618-6964-87DE-626A76E25574}"/>
              </a:ext>
            </a:extLst>
          </p:cNvPr>
          <p:cNvPicPr>
            <a:picLocks noChangeAspect="1"/>
          </p:cNvPicPr>
          <p:nvPr/>
        </p:nvPicPr>
        <p:blipFill>
          <a:blip r:embed="rId5"/>
          <a:stretch>
            <a:fillRect/>
          </a:stretch>
        </p:blipFill>
        <p:spPr>
          <a:xfrm>
            <a:off x="5864003" y="3046038"/>
            <a:ext cx="7186775" cy="45266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3295" y="0"/>
            <a:ext cx="14630400" cy="8231148"/>
          </a:xfrm>
          <a:prstGeom prst="rect">
            <a:avLst/>
          </a:prstGeom>
          <a:gradFill>
            <a:gsLst>
              <a:gs pos="18000">
                <a:schemeClr val="accent5">
                  <a:lumMod val="40000"/>
                  <a:lumOff val="60000"/>
                </a:schemeClr>
              </a:gs>
              <a:gs pos="7000">
                <a:schemeClr val="accent1">
                  <a:lumMod val="5000"/>
                  <a:lumOff val="95000"/>
                </a:schemeClr>
              </a:gs>
              <a:gs pos="22000">
                <a:schemeClr val="accent1">
                  <a:lumMod val="45000"/>
                  <a:lumOff val="55000"/>
                </a:schemeClr>
              </a:gs>
              <a:gs pos="44000">
                <a:schemeClr val="accent1">
                  <a:lumMod val="45000"/>
                  <a:lumOff val="55000"/>
                </a:schemeClr>
              </a:gs>
              <a:gs pos="46000">
                <a:schemeClr val="accent1">
                  <a:lumMod val="30000"/>
                  <a:lumOff val="70000"/>
                </a:schemeClr>
              </a:gs>
            </a:gsLst>
            <a:path path="circle">
              <a:fillToRect l="100000" t="100000"/>
            </a:path>
          </a:gradFill>
          <a:ln/>
        </p:spPr>
        <p:txBody>
          <a:bodyPr/>
          <a:lstStyle/>
          <a:p>
            <a:endParaRPr lang="en-IN"/>
          </a:p>
        </p:txBody>
      </p:sp>
      <p:sp>
        <p:nvSpPr>
          <p:cNvPr id="5" name="Text 2"/>
          <p:cNvSpPr/>
          <p:nvPr/>
        </p:nvSpPr>
        <p:spPr>
          <a:xfrm>
            <a:off x="667142" y="131567"/>
            <a:ext cx="7348538" cy="570667"/>
          </a:xfrm>
          <a:prstGeom prst="rect">
            <a:avLst/>
          </a:prstGeom>
          <a:noFill/>
          <a:ln/>
        </p:spPr>
        <p:txBody>
          <a:bodyPr wrap="none" rtlCol="0" anchor="t"/>
          <a:lstStyle/>
          <a:p>
            <a:pPr marL="0" indent="0" algn="ctr">
              <a:lnSpc>
                <a:spcPts val="4494"/>
              </a:lnSpc>
              <a:buNone/>
            </a:pPr>
            <a:r>
              <a:rPr lang="en-US" sz="3595" b="1" u="sng" kern="0" spc="-108" dirty="0">
                <a:solidFill>
                  <a:srgbClr val="000000"/>
                </a:solidFill>
                <a:latin typeface="High Tower Text" panose="02040502050506030303" pitchFamily="18" charset="0"/>
                <a:ea typeface="Inter" pitchFamily="34" charset="-122"/>
                <a:cs typeface="Inter" pitchFamily="34" charset="-120"/>
              </a:rPr>
              <a:t>Discrete Wavelet Transform (DWT)</a:t>
            </a:r>
            <a:endParaRPr lang="en-US" sz="3595" u="sng" dirty="0">
              <a:latin typeface="High Tower Text" panose="02040502050506030303" pitchFamily="18" charset="0"/>
            </a:endParaRPr>
          </a:p>
        </p:txBody>
      </p:sp>
      <p:sp>
        <p:nvSpPr>
          <p:cNvPr id="6" name="Shape 3"/>
          <p:cNvSpPr/>
          <p:nvPr/>
        </p:nvSpPr>
        <p:spPr>
          <a:xfrm>
            <a:off x="632236" y="3529394"/>
            <a:ext cx="319564" cy="319564"/>
          </a:xfrm>
          <a:prstGeom prst="roundRect">
            <a:avLst>
              <a:gd name="adj" fmla="val 25717"/>
            </a:avLst>
          </a:prstGeom>
          <a:solidFill>
            <a:schemeClr val="accent1">
              <a:lumMod val="60000"/>
              <a:lumOff val="40000"/>
            </a:schemeClr>
          </a:solidFill>
          <a:ln w="7620">
            <a:solidFill>
              <a:srgbClr val="C0C1D7"/>
            </a:solidFill>
            <a:prstDash val="solid"/>
          </a:ln>
        </p:spPr>
        <p:txBody>
          <a:bodyPr/>
          <a:lstStyle/>
          <a:p>
            <a:endParaRPr lang="en-IN"/>
          </a:p>
        </p:txBody>
      </p:sp>
      <p:sp>
        <p:nvSpPr>
          <p:cNvPr id="7" name="Text 4"/>
          <p:cNvSpPr/>
          <p:nvPr/>
        </p:nvSpPr>
        <p:spPr>
          <a:xfrm>
            <a:off x="1027223" y="3485059"/>
            <a:ext cx="2267903" cy="285274"/>
          </a:xfrm>
          <a:prstGeom prst="rect">
            <a:avLst/>
          </a:prstGeom>
          <a:noFill/>
          <a:ln/>
        </p:spPr>
        <p:txBody>
          <a:bodyPr wrap="none" rtlCol="0" anchor="t"/>
          <a:lstStyle/>
          <a:p>
            <a:pPr marL="0" indent="0">
              <a:lnSpc>
                <a:spcPts val="2247"/>
              </a:lnSpc>
              <a:buNone/>
            </a:pPr>
            <a:r>
              <a:rPr lang="en-US" sz="1798" b="1" kern="0" spc="-54" dirty="0">
                <a:solidFill>
                  <a:srgbClr val="272525"/>
                </a:solidFill>
                <a:latin typeface="+mj-lt"/>
                <a:ea typeface="Inter" pitchFamily="34" charset="-122"/>
                <a:cs typeface="Inter" pitchFamily="34" charset="-120"/>
              </a:rPr>
              <a:t>Dual Representation</a:t>
            </a:r>
            <a:endParaRPr lang="en-US" sz="1798" dirty="0">
              <a:latin typeface="+mj-lt"/>
            </a:endParaRPr>
          </a:p>
        </p:txBody>
      </p:sp>
      <p:sp>
        <p:nvSpPr>
          <p:cNvPr id="8" name="Text 5"/>
          <p:cNvSpPr/>
          <p:nvPr/>
        </p:nvSpPr>
        <p:spPr>
          <a:xfrm>
            <a:off x="1027222" y="4111108"/>
            <a:ext cx="2267903" cy="2629614"/>
          </a:xfrm>
          <a:prstGeom prst="rect">
            <a:avLst/>
          </a:prstGeom>
          <a:noFill/>
          <a:ln/>
        </p:spPr>
        <p:txBody>
          <a:bodyPr wrap="square" rtlCol="0" anchor="t"/>
          <a:lstStyle/>
          <a:p>
            <a:pPr marL="0" indent="0">
              <a:lnSpc>
                <a:spcPts val="2301"/>
              </a:lnSpc>
              <a:buNone/>
            </a:pPr>
            <a:r>
              <a:rPr lang="en-US" sz="1438" kern="0" spc="-29" dirty="0">
                <a:solidFill>
                  <a:srgbClr val="272525"/>
                </a:solidFill>
                <a:latin typeface="Comic Sans MS" panose="030F0702030302020204" pitchFamily="66" charset="0"/>
                <a:ea typeface="Inter" pitchFamily="34" charset="-122"/>
                <a:cs typeface="Inter" pitchFamily="34" charset="-120"/>
              </a:rPr>
              <a:t>The ability of the DWT to represent both time and frequency allows for a more comprehensive analysis of signals, enabling the identification of features at various scales and locations within the data.</a:t>
            </a:r>
            <a:endParaRPr lang="en-US" sz="1438" dirty="0">
              <a:latin typeface="Comic Sans MS" panose="030F0702030302020204" pitchFamily="66" charset="0"/>
            </a:endParaRPr>
          </a:p>
        </p:txBody>
      </p:sp>
      <p:sp>
        <p:nvSpPr>
          <p:cNvPr id="9" name="Shape 6"/>
          <p:cNvSpPr/>
          <p:nvPr/>
        </p:nvSpPr>
        <p:spPr>
          <a:xfrm>
            <a:off x="3530462" y="3529394"/>
            <a:ext cx="319564" cy="319564"/>
          </a:xfrm>
          <a:prstGeom prst="roundRect">
            <a:avLst>
              <a:gd name="adj" fmla="val 25717"/>
            </a:avLst>
          </a:prstGeom>
          <a:solidFill>
            <a:schemeClr val="accent1">
              <a:lumMod val="60000"/>
              <a:lumOff val="40000"/>
            </a:schemeClr>
          </a:solidFill>
          <a:ln w="7620">
            <a:solidFill>
              <a:srgbClr val="C0C1D7"/>
            </a:solidFill>
            <a:prstDash val="solid"/>
          </a:ln>
        </p:spPr>
        <p:txBody>
          <a:bodyPr/>
          <a:lstStyle/>
          <a:p>
            <a:endParaRPr lang="en-IN"/>
          </a:p>
        </p:txBody>
      </p:sp>
      <p:sp>
        <p:nvSpPr>
          <p:cNvPr id="10" name="Text 7"/>
          <p:cNvSpPr/>
          <p:nvPr/>
        </p:nvSpPr>
        <p:spPr>
          <a:xfrm>
            <a:off x="3947484" y="3424810"/>
            <a:ext cx="2267903" cy="570548"/>
          </a:xfrm>
          <a:prstGeom prst="rect">
            <a:avLst/>
          </a:prstGeom>
          <a:noFill/>
          <a:ln/>
        </p:spPr>
        <p:txBody>
          <a:bodyPr wrap="square" rtlCol="0" anchor="t"/>
          <a:lstStyle/>
          <a:p>
            <a:pPr marL="0" indent="0">
              <a:lnSpc>
                <a:spcPts val="2247"/>
              </a:lnSpc>
              <a:buNone/>
            </a:pPr>
            <a:r>
              <a:rPr lang="en-US" sz="1798" b="1" kern="0" spc="-54" dirty="0">
                <a:solidFill>
                  <a:srgbClr val="272525"/>
                </a:solidFill>
                <a:latin typeface="+mj-lt"/>
                <a:ea typeface="Inter" pitchFamily="34" charset="-122"/>
                <a:cs typeface="Inter" pitchFamily="34" charset="-120"/>
              </a:rPr>
              <a:t>Energy of DWT Coefficient</a:t>
            </a:r>
            <a:endParaRPr lang="en-US" sz="1798" dirty="0">
              <a:latin typeface="+mj-lt"/>
            </a:endParaRPr>
          </a:p>
        </p:txBody>
      </p:sp>
      <p:sp>
        <p:nvSpPr>
          <p:cNvPr id="11" name="Text 8"/>
          <p:cNvSpPr/>
          <p:nvPr/>
        </p:nvSpPr>
        <p:spPr>
          <a:xfrm>
            <a:off x="3850026" y="4083334"/>
            <a:ext cx="2267903" cy="3213973"/>
          </a:xfrm>
          <a:prstGeom prst="rect">
            <a:avLst/>
          </a:prstGeom>
          <a:noFill/>
          <a:ln/>
        </p:spPr>
        <p:txBody>
          <a:bodyPr wrap="square" rtlCol="0" anchor="t"/>
          <a:lstStyle/>
          <a:p>
            <a:pPr marL="0" indent="0">
              <a:lnSpc>
                <a:spcPts val="2301"/>
              </a:lnSpc>
              <a:buNone/>
            </a:pPr>
            <a:r>
              <a:rPr lang="en-US" sz="1438" kern="0" spc="-29" dirty="0">
                <a:solidFill>
                  <a:srgbClr val="272525"/>
                </a:solidFill>
                <a:latin typeface="Comic Sans MS" panose="030F0702030302020204" pitchFamily="66" charset="0"/>
                <a:ea typeface="Inter" pitchFamily="34" charset="-122"/>
                <a:cs typeface="Inter" pitchFamily="34" charset="-120"/>
              </a:rPr>
              <a:t>The energy of the DWT coefficient is a significant factor in differentiating between healthy and unhealthy heart sound samples. Unhealthy samples typically exhibit much lower energy than healthy samples, making it a reliable differentiating factor.</a:t>
            </a:r>
            <a:endParaRPr lang="en-US" sz="1438" dirty="0">
              <a:latin typeface="Comic Sans MS" panose="030F0702030302020204" pitchFamily="66" charset="0"/>
            </a:endParaRPr>
          </a:p>
        </p:txBody>
      </p:sp>
      <p:sp>
        <p:nvSpPr>
          <p:cNvPr id="12" name="Shape 9"/>
          <p:cNvSpPr/>
          <p:nvPr/>
        </p:nvSpPr>
        <p:spPr>
          <a:xfrm>
            <a:off x="6215387" y="3480591"/>
            <a:ext cx="319564" cy="319564"/>
          </a:xfrm>
          <a:prstGeom prst="roundRect">
            <a:avLst>
              <a:gd name="adj" fmla="val 25717"/>
            </a:avLst>
          </a:prstGeom>
          <a:solidFill>
            <a:schemeClr val="accent1">
              <a:lumMod val="60000"/>
              <a:lumOff val="40000"/>
            </a:schemeClr>
          </a:solidFill>
          <a:ln w="7620">
            <a:solidFill>
              <a:srgbClr val="C0C1D7"/>
            </a:solidFill>
            <a:prstDash val="solid"/>
          </a:ln>
        </p:spPr>
        <p:txBody>
          <a:bodyPr/>
          <a:lstStyle/>
          <a:p>
            <a:endParaRPr lang="en-IN"/>
          </a:p>
        </p:txBody>
      </p:sp>
      <p:sp>
        <p:nvSpPr>
          <p:cNvPr id="13" name="Text 10"/>
          <p:cNvSpPr/>
          <p:nvPr/>
        </p:nvSpPr>
        <p:spPr>
          <a:xfrm>
            <a:off x="6566365" y="3424810"/>
            <a:ext cx="2267903" cy="570548"/>
          </a:xfrm>
          <a:prstGeom prst="rect">
            <a:avLst/>
          </a:prstGeom>
          <a:noFill/>
          <a:ln/>
        </p:spPr>
        <p:txBody>
          <a:bodyPr wrap="square" rtlCol="0" anchor="t"/>
          <a:lstStyle/>
          <a:p>
            <a:pPr marL="0" indent="0">
              <a:lnSpc>
                <a:spcPts val="2247"/>
              </a:lnSpc>
              <a:buNone/>
            </a:pPr>
            <a:r>
              <a:rPr lang="en-US" sz="1798" b="1" kern="0" spc="-54" dirty="0">
                <a:solidFill>
                  <a:srgbClr val="272525"/>
                </a:solidFill>
                <a:latin typeface="+mj-lt"/>
                <a:ea typeface="Inter" pitchFamily="34" charset="-122"/>
                <a:cs typeface="Inter" pitchFamily="34" charset="-120"/>
              </a:rPr>
              <a:t>Automated Diagnosis</a:t>
            </a:r>
            <a:endParaRPr lang="en-US" sz="1798" b="1" dirty="0">
              <a:latin typeface="+mj-lt"/>
            </a:endParaRPr>
          </a:p>
        </p:txBody>
      </p:sp>
      <p:sp>
        <p:nvSpPr>
          <p:cNvPr id="14" name="Text 11"/>
          <p:cNvSpPr/>
          <p:nvPr/>
        </p:nvSpPr>
        <p:spPr>
          <a:xfrm>
            <a:off x="6534951" y="4030016"/>
            <a:ext cx="2267903" cy="3213973"/>
          </a:xfrm>
          <a:prstGeom prst="rect">
            <a:avLst/>
          </a:prstGeom>
          <a:noFill/>
          <a:ln/>
        </p:spPr>
        <p:txBody>
          <a:bodyPr wrap="square" rtlCol="0" anchor="t"/>
          <a:lstStyle/>
          <a:p>
            <a:pPr marL="0" indent="0">
              <a:lnSpc>
                <a:spcPts val="2301"/>
              </a:lnSpc>
              <a:buNone/>
            </a:pPr>
            <a:r>
              <a:rPr lang="en-US" sz="1438" kern="0" spc="-29" dirty="0">
                <a:solidFill>
                  <a:srgbClr val="272525"/>
                </a:solidFill>
                <a:latin typeface="Comic Sans MS" panose="030F0702030302020204" pitchFamily="66" charset="0"/>
                <a:ea typeface="Inter" pitchFamily="34" charset="-122"/>
                <a:cs typeface="Inter" pitchFamily="34" charset="-120"/>
              </a:rPr>
              <a:t>DWT analysis can be used for automated detection of cardiac diseases, making it a valuable tool in regions with a shortage of medical professionals. It allows for the early and quick automated diagnosis of cardiac diseases without requiring prior medical or professional training.</a:t>
            </a:r>
            <a:endParaRPr lang="en-US" sz="1438" dirty="0">
              <a:latin typeface="Comic Sans MS" panose="030F0702030302020204" pitchFamily="66" charset="0"/>
            </a:endParaRPr>
          </a:p>
        </p:txBody>
      </p:sp>
      <p:sp>
        <p:nvSpPr>
          <p:cNvPr id="16" name="TextBox 15">
            <a:extLst>
              <a:ext uri="{FF2B5EF4-FFF2-40B4-BE49-F238E27FC236}">
                <a16:creationId xmlns:a16="http://schemas.microsoft.com/office/drawing/2014/main" id="{85D6F42B-33A9-CCB4-DE60-264CBA7F76B0}"/>
              </a:ext>
            </a:extLst>
          </p:cNvPr>
          <p:cNvSpPr txBox="1"/>
          <p:nvPr/>
        </p:nvSpPr>
        <p:spPr>
          <a:xfrm>
            <a:off x="287323" y="1193834"/>
            <a:ext cx="8990611" cy="2123851"/>
          </a:xfrm>
          <a:prstGeom prst="rect">
            <a:avLst/>
          </a:prstGeom>
          <a:noFill/>
        </p:spPr>
        <p:txBody>
          <a:bodyPr wrap="square" rtlCol="0">
            <a:spAutoFit/>
          </a:bodyPr>
          <a:lstStyle/>
          <a:p>
            <a:pPr>
              <a:lnSpc>
                <a:spcPct val="150000"/>
              </a:lnSpc>
            </a:pPr>
            <a:r>
              <a:rPr lang="en-US" dirty="0">
                <a:latin typeface="Comic Sans MS" panose="030F0702030302020204" pitchFamily="66" charset="0"/>
              </a:rPr>
              <a:t>The Discrete Wavelet Transform (DWT) analysis offers a unique approach to analyzing heart sound signals, distinguishing it from other methods through its ability to capture both time and frequency information, which is crucial for accurately interpreting the signals and distinguishing between normal and pathological states.</a:t>
            </a:r>
            <a:endParaRPr lang="en-IN" dirty="0">
              <a:latin typeface="Comic Sans MS" panose="030F0702030302020204" pitchFamily="66" charset="0"/>
            </a:endParaRPr>
          </a:p>
        </p:txBody>
      </p:sp>
      <p:pic>
        <p:nvPicPr>
          <p:cNvPr id="27" name="Image 0" descr="preencoded.png">
            <a:extLst>
              <a:ext uri="{FF2B5EF4-FFF2-40B4-BE49-F238E27FC236}">
                <a16:creationId xmlns:a16="http://schemas.microsoft.com/office/drawing/2014/main" id="{E91E30D8-8BB3-4A24-3A0D-A44202CB956B}"/>
              </a:ext>
            </a:extLst>
          </p:cNvPr>
          <p:cNvPicPr>
            <a:picLocks noChangeAspect="1"/>
          </p:cNvPicPr>
          <p:nvPr/>
        </p:nvPicPr>
        <p:blipFill>
          <a:blip r:embed="rId3"/>
          <a:stretch>
            <a:fillRect/>
          </a:stretch>
        </p:blipFill>
        <p:spPr>
          <a:xfrm>
            <a:off x="9143997" y="0"/>
            <a:ext cx="54864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108285"/>
            <a:ext cx="14630400" cy="9117568"/>
          </a:xfrm>
          <a:prstGeom prst="rect">
            <a:avLst/>
          </a:prstGeom>
          <a:gradFill>
            <a:gsLst>
              <a:gs pos="18000">
                <a:schemeClr val="accent5">
                  <a:lumMod val="40000"/>
                  <a:lumOff val="60000"/>
                </a:schemeClr>
              </a:gs>
              <a:gs pos="7000">
                <a:schemeClr val="accent1">
                  <a:lumMod val="5000"/>
                  <a:lumOff val="95000"/>
                </a:schemeClr>
              </a:gs>
              <a:gs pos="22000">
                <a:schemeClr val="accent1">
                  <a:lumMod val="45000"/>
                  <a:lumOff val="55000"/>
                </a:schemeClr>
              </a:gs>
              <a:gs pos="76000">
                <a:schemeClr val="accent1">
                  <a:lumMod val="45000"/>
                  <a:lumOff val="55000"/>
                </a:schemeClr>
              </a:gs>
              <a:gs pos="36000">
                <a:schemeClr val="accent1">
                  <a:lumMod val="30000"/>
                  <a:lumOff val="70000"/>
                </a:schemeClr>
              </a:gs>
            </a:gsLst>
            <a:path path="circle">
              <a:fillToRect l="100000" t="100000"/>
            </a:path>
          </a:gradFill>
          <a:ln/>
        </p:spPr>
        <p:txBody>
          <a:bodyPr/>
          <a:lstStyle/>
          <a:p>
            <a:endParaRPr lang="en-IN"/>
          </a:p>
        </p:txBody>
      </p:sp>
      <p:sp>
        <p:nvSpPr>
          <p:cNvPr id="4" name="Text 2"/>
          <p:cNvSpPr/>
          <p:nvPr/>
        </p:nvSpPr>
        <p:spPr>
          <a:xfrm>
            <a:off x="2238941" y="427673"/>
            <a:ext cx="6176605" cy="486013"/>
          </a:xfrm>
          <a:prstGeom prst="rect">
            <a:avLst/>
          </a:prstGeom>
          <a:noFill/>
          <a:ln/>
        </p:spPr>
        <p:txBody>
          <a:bodyPr wrap="none" rtlCol="0" anchor="t"/>
          <a:lstStyle/>
          <a:p>
            <a:pPr marL="0" indent="0">
              <a:lnSpc>
                <a:spcPts val="3827"/>
              </a:lnSpc>
              <a:buNone/>
            </a:pPr>
            <a:r>
              <a:rPr lang="en-US" sz="3062" b="1" u="sng" kern="0" spc="-92" dirty="0">
                <a:solidFill>
                  <a:srgbClr val="000000"/>
                </a:solidFill>
                <a:latin typeface="High Tower Text" panose="02040502050506030303" pitchFamily="18" charset="0"/>
                <a:ea typeface="Inter" pitchFamily="34" charset="-122"/>
                <a:cs typeface="Inter" pitchFamily="34" charset="-120"/>
              </a:rPr>
              <a:t>PROPOSED METHODOLOGY/ALGORITHM</a:t>
            </a:r>
            <a:endParaRPr lang="en-US" sz="3062" u="sng" dirty="0">
              <a:latin typeface="High Tower Text" panose="02040502050506030303" pitchFamily="18" charset="0"/>
            </a:endParaRPr>
          </a:p>
        </p:txBody>
      </p:sp>
      <p:pic>
        <p:nvPicPr>
          <p:cNvPr id="5" name="Image 0" descr="preencoded.png"/>
          <p:cNvPicPr>
            <a:picLocks noChangeAspect="1"/>
          </p:cNvPicPr>
          <p:nvPr/>
        </p:nvPicPr>
        <p:blipFill>
          <a:blip r:embed="rId3"/>
          <a:stretch>
            <a:fillRect/>
          </a:stretch>
        </p:blipFill>
        <p:spPr>
          <a:xfrm>
            <a:off x="2238941" y="1166803"/>
            <a:ext cx="777597" cy="1096814"/>
          </a:xfrm>
          <a:prstGeom prst="rect">
            <a:avLst/>
          </a:prstGeom>
        </p:spPr>
      </p:pic>
      <p:sp>
        <p:nvSpPr>
          <p:cNvPr id="6" name="Text 3"/>
          <p:cNvSpPr/>
          <p:nvPr/>
        </p:nvSpPr>
        <p:spPr>
          <a:xfrm>
            <a:off x="3249782" y="1264423"/>
            <a:ext cx="2833211" cy="243007"/>
          </a:xfrm>
          <a:prstGeom prst="rect">
            <a:avLst/>
          </a:prstGeom>
          <a:noFill/>
          <a:ln/>
        </p:spPr>
        <p:txBody>
          <a:bodyPr wrap="none" rtlCol="0" anchor="t"/>
          <a:lstStyle/>
          <a:p>
            <a:pPr marL="0" indent="0" algn="l">
              <a:lnSpc>
                <a:spcPts val="1914"/>
              </a:lnSpc>
              <a:buNone/>
            </a:pPr>
            <a:r>
              <a:rPr lang="en-US" b="1" kern="0" spc="-46" dirty="0">
                <a:solidFill>
                  <a:srgbClr val="272525"/>
                </a:solidFill>
                <a:latin typeface="Inter" pitchFamily="34" charset="0"/>
                <a:ea typeface="Inter" pitchFamily="34" charset="-122"/>
                <a:cs typeface="Inter" pitchFamily="34" charset="-120"/>
              </a:rPr>
              <a:t>Data Collection and Preparation</a:t>
            </a:r>
            <a:endParaRPr lang="en-US" dirty="0"/>
          </a:p>
        </p:txBody>
      </p:sp>
      <p:sp>
        <p:nvSpPr>
          <p:cNvPr id="7" name="Text 4"/>
          <p:cNvSpPr/>
          <p:nvPr/>
        </p:nvSpPr>
        <p:spPr>
          <a:xfrm>
            <a:off x="3249782" y="1600655"/>
            <a:ext cx="6377226" cy="248722"/>
          </a:xfrm>
          <a:prstGeom prst="rect">
            <a:avLst/>
          </a:prstGeom>
          <a:noFill/>
          <a:ln/>
        </p:spPr>
        <p:txBody>
          <a:bodyPr wrap="none" rtlCol="0" anchor="t"/>
          <a:lstStyle/>
          <a:p>
            <a:pPr marL="0" indent="0" algn="l">
              <a:lnSpc>
                <a:spcPts val="1960"/>
              </a:lnSpc>
              <a:buNone/>
            </a:pPr>
            <a:r>
              <a:rPr lang="en-US" sz="1400" kern="0" spc="-24" dirty="0">
                <a:solidFill>
                  <a:srgbClr val="272525"/>
                </a:solidFill>
                <a:latin typeface="Inter" pitchFamily="34" charset="0"/>
                <a:ea typeface="Inter" pitchFamily="34" charset="-122"/>
                <a:cs typeface="Inter" pitchFamily="34" charset="-120"/>
              </a:rPr>
              <a:t>The method starts with the collection and preparation of the data required for analysis.</a:t>
            </a:r>
            <a:endParaRPr lang="en-US" sz="1400" dirty="0"/>
          </a:p>
        </p:txBody>
      </p:sp>
      <p:pic>
        <p:nvPicPr>
          <p:cNvPr id="8" name="Image 1" descr="preencoded.png"/>
          <p:cNvPicPr>
            <a:picLocks noChangeAspect="1"/>
          </p:cNvPicPr>
          <p:nvPr/>
        </p:nvPicPr>
        <p:blipFill>
          <a:blip r:embed="rId4"/>
          <a:stretch>
            <a:fillRect/>
          </a:stretch>
        </p:blipFill>
        <p:spPr>
          <a:xfrm>
            <a:off x="2238941" y="2346840"/>
            <a:ext cx="777597" cy="1096814"/>
          </a:xfrm>
          <a:prstGeom prst="rect">
            <a:avLst/>
          </a:prstGeom>
        </p:spPr>
      </p:pic>
      <p:pic>
        <p:nvPicPr>
          <p:cNvPr id="11" name="Image 2" descr="preencoded.png"/>
          <p:cNvPicPr>
            <a:picLocks noChangeAspect="1"/>
          </p:cNvPicPr>
          <p:nvPr/>
        </p:nvPicPr>
        <p:blipFill>
          <a:blip r:embed="rId5"/>
          <a:stretch>
            <a:fillRect/>
          </a:stretch>
        </p:blipFill>
        <p:spPr>
          <a:xfrm>
            <a:off x="2238941" y="3517934"/>
            <a:ext cx="777597" cy="1096814"/>
          </a:xfrm>
          <a:prstGeom prst="rect">
            <a:avLst/>
          </a:prstGeom>
        </p:spPr>
      </p:pic>
      <p:sp>
        <p:nvSpPr>
          <p:cNvPr id="12" name="Text 7"/>
          <p:cNvSpPr/>
          <p:nvPr/>
        </p:nvSpPr>
        <p:spPr>
          <a:xfrm>
            <a:off x="3249782" y="2492989"/>
            <a:ext cx="1944172" cy="243007"/>
          </a:xfrm>
          <a:prstGeom prst="rect">
            <a:avLst/>
          </a:prstGeom>
          <a:noFill/>
          <a:ln/>
        </p:spPr>
        <p:txBody>
          <a:bodyPr wrap="none" rtlCol="0" anchor="t"/>
          <a:lstStyle/>
          <a:p>
            <a:pPr marL="0" indent="0" algn="l">
              <a:lnSpc>
                <a:spcPts val="1914"/>
              </a:lnSpc>
              <a:buNone/>
            </a:pPr>
            <a:r>
              <a:rPr lang="en-US" b="1" kern="0" spc="-46" dirty="0">
                <a:solidFill>
                  <a:srgbClr val="272525"/>
                </a:solidFill>
                <a:latin typeface="Inter" pitchFamily="34" charset="0"/>
                <a:ea typeface="Inter" pitchFamily="34" charset="-122"/>
                <a:cs typeface="Inter" pitchFamily="34" charset="-120"/>
              </a:rPr>
              <a:t>Data Preprocessing</a:t>
            </a:r>
            <a:endParaRPr lang="en-US" dirty="0"/>
          </a:p>
        </p:txBody>
      </p:sp>
      <p:sp>
        <p:nvSpPr>
          <p:cNvPr id="13" name="Text 8"/>
          <p:cNvSpPr/>
          <p:nvPr/>
        </p:nvSpPr>
        <p:spPr>
          <a:xfrm>
            <a:off x="3249782" y="2788581"/>
            <a:ext cx="6377226" cy="248722"/>
          </a:xfrm>
          <a:prstGeom prst="rect">
            <a:avLst/>
          </a:prstGeom>
          <a:noFill/>
          <a:ln/>
        </p:spPr>
        <p:txBody>
          <a:bodyPr wrap="none" rtlCol="0" anchor="t"/>
          <a:lstStyle/>
          <a:p>
            <a:pPr marL="0" indent="0" algn="l">
              <a:lnSpc>
                <a:spcPts val="1960"/>
              </a:lnSpc>
              <a:buNone/>
            </a:pPr>
            <a:r>
              <a:rPr lang="en-US" sz="1400" kern="0" spc="-24" dirty="0">
                <a:solidFill>
                  <a:srgbClr val="272525"/>
                </a:solidFill>
                <a:latin typeface="Inter" pitchFamily="34" charset="0"/>
                <a:ea typeface="Inter" pitchFamily="34" charset="-122"/>
                <a:cs typeface="Inter" pitchFamily="34" charset="-120"/>
              </a:rPr>
              <a:t>Preprocessing of the data is carried out to ensure its suitability for further analysis.</a:t>
            </a:r>
            <a:endParaRPr lang="en-US" sz="1400" dirty="0"/>
          </a:p>
        </p:txBody>
      </p:sp>
      <p:pic>
        <p:nvPicPr>
          <p:cNvPr id="14" name="Image 3" descr="preencoded.png"/>
          <p:cNvPicPr>
            <a:picLocks noChangeAspect="1"/>
          </p:cNvPicPr>
          <p:nvPr/>
        </p:nvPicPr>
        <p:blipFill>
          <a:blip r:embed="rId6"/>
          <a:stretch>
            <a:fillRect/>
          </a:stretch>
        </p:blipFill>
        <p:spPr>
          <a:xfrm>
            <a:off x="2238941" y="4667762"/>
            <a:ext cx="777597" cy="1096814"/>
          </a:xfrm>
          <a:prstGeom prst="rect">
            <a:avLst/>
          </a:prstGeom>
        </p:spPr>
      </p:pic>
      <p:sp>
        <p:nvSpPr>
          <p:cNvPr id="15" name="Text 9"/>
          <p:cNvSpPr/>
          <p:nvPr/>
        </p:nvSpPr>
        <p:spPr>
          <a:xfrm>
            <a:off x="3249782" y="4834983"/>
            <a:ext cx="2520434" cy="243007"/>
          </a:xfrm>
          <a:prstGeom prst="rect">
            <a:avLst/>
          </a:prstGeom>
          <a:noFill/>
          <a:ln/>
        </p:spPr>
        <p:txBody>
          <a:bodyPr wrap="none" rtlCol="0" anchor="t"/>
          <a:lstStyle/>
          <a:p>
            <a:pPr marL="0" indent="0" algn="l">
              <a:lnSpc>
                <a:spcPts val="1914"/>
              </a:lnSpc>
              <a:buNone/>
            </a:pPr>
            <a:r>
              <a:rPr lang="en-US" b="1" kern="0" spc="-46" dirty="0">
                <a:solidFill>
                  <a:srgbClr val="272525"/>
                </a:solidFill>
                <a:latin typeface="Inter" pitchFamily="34" charset="0"/>
                <a:ea typeface="Inter" pitchFamily="34" charset="-122"/>
                <a:cs typeface="Inter" pitchFamily="34" charset="-120"/>
              </a:rPr>
              <a:t>Model Creation and Training</a:t>
            </a:r>
            <a:endParaRPr lang="en-US" dirty="0"/>
          </a:p>
        </p:txBody>
      </p:sp>
      <p:sp>
        <p:nvSpPr>
          <p:cNvPr id="16" name="Text 10"/>
          <p:cNvSpPr/>
          <p:nvPr/>
        </p:nvSpPr>
        <p:spPr>
          <a:xfrm>
            <a:off x="3249782" y="5113344"/>
            <a:ext cx="6377226" cy="248722"/>
          </a:xfrm>
          <a:prstGeom prst="rect">
            <a:avLst/>
          </a:prstGeom>
          <a:noFill/>
          <a:ln/>
        </p:spPr>
        <p:txBody>
          <a:bodyPr wrap="none" rtlCol="0" anchor="t"/>
          <a:lstStyle/>
          <a:p>
            <a:pPr marL="0" indent="0" algn="l">
              <a:lnSpc>
                <a:spcPts val="1960"/>
              </a:lnSpc>
              <a:buNone/>
            </a:pPr>
            <a:r>
              <a:rPr lang="en-US" sz="1400" kern="0" spc="-24" dirty="0">
                <a:solidFill>
                  <a:srgbClr val="272525"/>
                </a:solidFill>
                <a:latin typeface="Inter" pitchFamily="34" charset="0"/>
                <a:ea typeface="Inter" pitchFamily="34" charset="-122"/>
                <a:cs typeface="Inter" pitchFamily="34" charset="-120"/>
              </a:rPr>
              <a:t>A model is created and trained using the extracted features and the preprocessed data.</a:t>
            </a:r>
            <a:endParaRPr lang="en-US" sz="1400" dirty="0"/>
          </a:p>
        </p:txBody>
      </p:sp>
      <p:pic>
        <p:nvPicPr>
          <p:cNvPr id="17" name="Image 4" descr="preencoded.png"/>
          <p:cNvPicPr>
            <a:picLocks noChangeAspect="1"/>
          </p:cNvPicPr>
          <p:nvPr/>
        </p:nvPicPr>
        <p:blipFill>
          <a:blip r:embed="rId7"/>
          <a:stretch>
            <a:fillRect/>
          </a:stretch>
        </p:blipFill>
        <p:spPr>
          <a:xfrm>
            <a:off x="2238941" y="5803697"/>
            <a:ext cx="777597" cy="1096815"/>
          </a:xfrm>
          <a:prstGeom prst="rect">
            <a:avLst/>
          </a:prstGeom>
        </p:spPr>
      </p:pic>
      <p:sp>
        <p:nvSpPr>
          <p:cNvPr id="18" name="Text 11"/>
          <p:cNvSpPr/>
          <p:nvPr/>
        </p:nvSpPr>
        <p:spPr>
          <a:xfrm>
            <a:off x="3249782" y="3648633"/>
            <a:ext cx="3871674" cy="243007"/>
          </a:xfrm>
          <a:prstGeom prst="rect">
            <a:avLst/>
          </a:prstGeom>
          <a:noFill/>
          <a:ln/>
        </p:spPr>
        <p:txBody>
          <a:bodyPr wrap="none" rtlCol="0" anchor="t"/>
          <a:lstStyle/>
          <a:p>
            <a:pPr marL="0" indent="0" algn="l">
              <a:lnSpc>
                <a:spcPts val="1914"/>
              </a:lnSpc>
              <a:buNone/>
            </a:pPr>
            <a:r>
              <a:rPr lang="en-US" b="1" kern="0" spc="-46" dirty="0">
                <a:solidFill>
                  <a:srgbClr val="272525"/>
                </a:solidFill>
                <a:latin typeface="Inter" pitchFamily="34" charset="0"/>
                <a:ea typeface="Inter" pitchFamily="34" charset="-122"/>
                <a:cs typeface="Inter" pitchFamily="34" charset="-120"/>
              </a:rPr>
              <a:t>Feature Extraction for Deep Learning Model</a:t>
            </a:r>
            <a:endParaRPr lang="en-US" dirty="0"/>
          </a:p>
        </p:txBody>
      </p:sp>
      <p:sp>
        <p:nvSpPr>
          <p:cNvPr id="19" name="Text 12"/>
          <p:cNvSpPr/>
          <p:nvPr/>
        </p:nvSpPr>
        <p:spPr>
          <a:xfrm>
            <a:off x="3249782" y="3929824"/>
            <a:ext cx="6377226" cy="497443"/>
          </a:xfrm>
          <a:prstGeom prst="rect">
            <a:avLst/>
          </a:prstGeom>
          <a:noFill/>
          <a:ln/>
        </p:spPr>
        <p:txBody>
          <a:bodyPr wrap="square" rtlCol="0" anchor="t"/>
          <a:lstStyle/>
          <a:p>
            <a:pPr marL="0" indent="0" algn="l">
              <a:lnSpc>
                <a:spcPts val="1960"/>
              </a:lnSpc>
              <a:buNone/>
            </a:pPr>
            <a:r>
              <a:rPr lang="en-US" sz="1400" kern="0" spc="-24" dirty="0">
                <a:solidFill>
                  <a:srgbClr val="272525"/>
                </a:solidFill>
                <a:latin typeface="Inter" pitchFamily="34" charset="0"/>
                <a:ea typeface="Inter" pitchFamily="34" charset="-122"/>
                <a:cs typeface="Inter" pitchFamily="34" charset="-120"/>
              </a:rPr>
              <a:t>Further feature extraction is performed specifically for the deep learning model, enhancing its ability to classify the features effectively.</a:t>
            </a:r>
            <a:endParaRPr lang="en-US" sz="1400" dirty="0"/>
          </a:p>
        </p:txBody>
      </p:sp>
      <p:pic>
        <p:nvPicPr>
          <p:cNvPr id="20" name="Image 5" descr="preencoded.png"/>
          <p:cNvPicPr>
            <a:picLocks noChangeAspect="1"/>
          </p:cNvPicPr>
          <p:nvPr/>
        </p:nvPicPr>
        <p:blipFill>
          <a:blip r:embed="rId8"/>
          <a:stretch>
            <a:fillRect/>
          </a:stretch>
        </p:blipFill>
        <p:spPr>
          <a:xfrm>
            <a:off x="2238941" y="6939633"/>
            <a:ext cx="777597" cy="1094899"/>
          </a:xfrm>
          <a:prstGeom prst="rect">
            <a:avLst/>
          </a:prstGeom>
        </p:spPr>
      </p:pic>
      <p:sp>
        <p:nvSpPr>
          <p:cNvPr id="22" name="Text 14"/>
          <p:cNvSpPr/>
          <p:nvPr/>
        </p:nvSpPr>
        <p:spPr>
          <a:xfrm>
            <a:off x="3249782" y="6178705"/>
            <a:ext cx="8130836" cy="497443"/>
          </a:xfrm>
          <a:prstGeom prst="rect">
            <a:avLst/>
          </a:prstGeom>
          <a:noFill/>
          <a:ln/>
        </p:spPr>
        <p:txBody>
          <a:bodyPr wrap="square" rtlCol="0" anchor="t"/>
          <a:lstStyle/>
          <a:p>
            <a:pPr marL="0" indent="0" algn="l">
              <a:lnSpc>
                <a:spcPts val="1960"/>
              </a:lnSpc>
              <a:buNone/>
            </a:pPr>
            <a:r>
              <a:rPr lang="en-US" sz="1400" kern="0" spc="-24" dirty="0">
                <a:solidFill>
                  <a:srgbClr val="272525"/>
                </a:solidFill>
                <a:latin typeface="Inter" pitchFamily="34" charset="0"/>
                <a:ea typeface="Inter" pitchFamily="34" charset="-122"/>
                <a:cs typeface="Inter" pitchFamily="34" charset="-120"/>
              </a:rPr>
              <a:t>The features are extracted by the 1D CNN model then the extracted features given to the random forest classifier   AdaBoost classifier and the fully connected layer (sigmoid) respectively.</a:t>
            </a:r>
            <a:endParaRPr lang="en-US" sz="1400" dirty="0"/>
          </a:p>
        </p:txBody>
      </p:sp>
      <p:sp>
        <p:nvSpPr>
          <p:cNvPr id="9" name="Text 13"/>
          <p:cNvSpPr/>
          <p:nvPr/>
        </p:nvSpPr>
        <p:spPr>
          <a:xfrm>
            <a:off x="3249782" y="5862998"/>
            <a:ext cx="2927741" cy="315707"/>
          </a:xfrm>
          <a:prstGeom prst="rect">
            <a:avLst/>
          </a:prstGeom>
          <a:noFill/>
          <a:ln/>
        </p:spPr>
        <p:txBody>
          <a:bodyPr wrap="none" rtlCol="0" anchor="t"/>
          <a:lstStyle/>
          <a:p>
            <a:pPr marL="0" indent="0" algn="l">
              <a:lnSpc>
                <a:spcPts val="1914"/>
              </a:lnSpc>
              <a:buNone/>
            </a:pPr>
            <a:r>
              <a:rPr lang="en-US" b="1" kern="0" spc="-46" dirty="0">
                <a:solidFill>
                  <a:srgbClr val="272525"/>
                </a:solidFill>
                <a:latin typeface="Inter" pitchFamily="34" charset="0"/>
                <a:ea typeface="Inter" pitchFamily="34" charset="-122"/>
                <a:cs typeface="Inter" pitchFamily="34" charset="-120"/>
              </a:rPr>
              <a:t>Classification using 3 models (with Random Forest, AdaBoost and 1D-CNN Model with sigmoid activation function)</a:t>
            </a:r>
            <a:endParaRPr lang="en-US" dirty="0"/>
          </a:p>
        </p:txBody>
      </p:sp>
      <p:sp>
        <p:nvSpPr>
          <p:cNvPr id="10" name="Text 13">
            <a:extLst>
              <a:ext uri="{FF2B5EF4-FFF2-40B4-BE49-F238E27FC236}">
                <a16:creationId xmlns:a16="http://schemas.microsoft.com/office/drawing/2014/main" id="{AC91AD55-2880-A313-9B08-AE4DD55B4507}"/>
              </a:ext>
            </a:extLst>
          </p:cNvPr>
          <p:cNvSpPr/>
          <p:nvPr/>
        </p:nvSpPr>
        <p:spPr>
          <a:xfrm>
            <a:off x="3249782" y="7045342"/>
            <a:ext cx="3047167" cy="243007"/>
          </a:xfrm>
          <a:prstGeom prst="rect">
            <a:avLst/>
          </a:prstGeom>
          <a:noFill/>
          <a:ln/>
        </p:spPr>
        <p:txBody>
          <a:bodyPr wrap="none" rtlCol="0" anchor="t"/>
          <a:lstStyle/>
          <a:p>
            <a:pPr marL="0" indent="0" algn="l">
              <a:lnSpc>
                <a:spcPts val="1914"/>
              </a:lnSpc>
              <a:buNone/>
            </a:pPr>
            <a:r>
              <a:rPr lang="en-US" b="1" dirty="0"/>
              <a:t>Comparison of performance of the 3 models</a:t>
            </a:r>
          </a:p>
        </p:txBody>
      </p:sp>
      <p:sp>
        <p:nvSpPr>
          <p:cNvPr id="23" name="Text 14">
            <a:extLst>
              <a:ext uri="{FF2B5EF4-FFF2-40B4-BE49-F238E27FC236}">
                <a16:creationId xmlns:a16="http://schemas.microsoft.com/office/drawing/2014/main" id="{4F204607-16BD-8487-BD86-D9900C2CBC88}"/>
              </a:ext>
            </a:extLst>
          </p:cNvPr>
          <p:cNvSpPr/>
          <p:nvPr/>
        </p:nvSpPr>
        <p:spPr>
          <a:xfrm>
            <a:off x="3258996" y="7341675"/>
            <a:ext cx="6916362" cy="497443"/>
          </a:xfrm>
          <a:prstGeom prst="rect">
            <a:avLst/>
          </a:prstGeom>
          <a:noFill/>
          <a:ln/>
        </p:spPr>
        <p:txBody>
          <a:bodyPr wrap="square" rtlCol="0" anchor="t"/>
          <a:lstStyle/>
          <a:p>
            <a:pPr marL="0" indent="0" algn="l">
              <a:lnSpc>
                <a:spcPts val="1960"/>
              </a:lnSpc>
              <a:buNone/>
            </a:pPr>
            <a:r>
              <a:rPr lang="en-US" sz="1400" dirty="0"/>
              <a:t>The extracted features are fed to the 3 models and respective accuracy scores are analyzed.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10633"/>
            <a:ext cx="14630400" cy="8229600"/>
          </a:xfrm>
          <a:prstGeom prst="rect">
            <a:avLst/>
          </a:prstGeom>
          <a:gradFill>
            <a:gsLst>
              <a:gs pos="18000">
                <a:schemeClr val="accent5">
                  <a:lumMod val="40000"/>
                  <a:lumOff val="60000"/>
                </a:schemeClr>
              </a:gs>
              <a:gs pos="7000">
                <a:schemeClr val="accent1">
                  <a:lumMod val="5000"/>
                  <a:lumOff val="95000"/>
                </a:schemeClr>
              </a:gs>
              <a:gs pos="22000">
                <a:schemeClr val="accent1">
                  <a:lumMod val="45000"/>
                  <a:lumOff val="55000"/>
                </a:schemeClr>
              </a:gs>
              <a:gs pos="44000">
                <a:schemeClr val="accent1">
                  <a:lumMod val="45000"/>
                  <a:lumOff val="55000"/>
                </a:schemeClr>
              </a:gs>
              <a:gs pos="46000">
                <a:schemeClr val="accent1">
                  <a:lumMod val="30000"/>
                  <a:lumOff val="70000"/>
                </a:schemeClr>
              </a:gs>
            </a:gsLst>
            <a:path path="circle">
              <a:fillToRect l="100000" t="100000"/>
            </a:path>
          </a:gradFill>
          <a:ln/>
        </p:spPr>
        <p:txBody>
          <a:bodyPr/>
          <a:lstStyle/>
          <a:p>
            <a:endParaRPr lang="en-IN" dirty="0"/>
          </a:p>
        </p:txBody>
      </p:sp>
      <p:sp>
        <p:nvSpPr>
          <p:cNvPr id="4" name="Text 2"/>
          <p:cNvSpPr/>
          <p:nvPr/>
        </p:nvSpPr>
        <p:spPr>
          <a:xfrm>
            <a:off x="359664" y="421075"/>
            <a:ext cx="10307598" cy="694373"/>
          </a:xfrm>
          <a:prstGeom prst="rect">
            <a:avLst/>
          </a:prstGeom>
          <a:noFill/>
          <a:ln/>
        </p:spPr>
        <p:txBody>
          <a:bodyPr wrap="none" rtlCol="0" anchor="t"/>
          <a:lstStyle/>
          <a:p>
            <a:pPr marL="0" indent="0">
              <a:lnSpc>
                <a:spcPts val="5468"/>
              </a:lnSpc>
              <a:buNone/>
            </a:pPr>
            <a:r>
              <a:rPr lang="en-US" sz="5400" b="1" u="sng" kern="0" spc="-131" dirty="0">
                <a:solidFill>
                  <a:srgbClr val="000000"/>
                </a:solidFill>
                <a:latin typeface="High Tower Text" panose="02040502050506030303" pitchFamily="18" charset="0"/>
                <a:ea typeface="Inter" pitchFamily="34" charset="-122"/>
                <a:cs typeface="Inter" pitchFamily="34" charset="-120"/>
              </a:rPr>
              <a:t>Data Collection and Preparation</a:t>
            </a:r>
            <a:endParaRPr lang="en-US" sz="5400" u="sng" dirty="0">
              <a:latin typeface="High Tower Text" panose="02040502050506030303" pitchFamily="18" charset="0"/>
            </a:endParaRPr>
          </a:p>
        </p:txBody>
      </p:sp>
      <p:sp>
        <p:nvSpPr>
          <p:cNvPr id="6" name="Text 4"/>
          <p:cNvSpPr/>
          <p:nvPr/>
        </p:nvSpPr>
        <p:spPr>
          <a:xfrm>
            <a:off x="9320182" y="809052"/>
            <a:ext cx="5310218" cy="3554016"/>
          </a:xfrm>
          <a:prstGeom prst="rect">
            <a:avLst/>
          </a:prstGeom>
          <a:noFill/>
          <a:ln/>
        </p:spPr>
        <p:txBody>
          <a:bodyPr wrap="square" rtlCol="0" anchor="t"/>
          <a:lstStyle/>
          <a:p>
            <a:pPr marL="0" indent="0">
              <a:lnSpc>
                <a:spcPts val="2799"/>
              </a:lnSpc>
              <a:buNone/>
            </a:pPr>
            <a:endParaRPr lang="en-US" sz="2000" dirty="0"/>
          </a:p>
        </p:txBody>
      </p:sp>
      <p:sp>
        <p:nvSpPr>
          <p:cNvPr id="8" name="TextBox 7">
            <a:extLst>
              <a:ext uri="{FF2B5EF4-FFF2-40B4-BE49-F238E27FC236}">
                <a16:creationId xmlns:a16="http://schemas.microsoft.com/office/drawing/2014/main" id="{B9122331-E69C-4ECC-8022-D5428160D251}"/>
              </a:ext>
            </a:extLst>
          </p:cNvPr>
          <p:cNvSpPr txBox="1"/>
          <p:nvPr/>
        </p:nvSpPr>
        <p:spPr>
          <a:xfrm>
            <a:off x="581296" y="1792992"/>
            <a:ext cx="9785448" cy="17235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200" b="1" dirty="0">
                <a:solidFill>
                  <a:schemeClr val="accent1">
                    <a:lumMod val="50000"/>
                  </a:schemeClr>
                </a:solidFill>
              </a:rPr>
              <a:t>Loading the audio file and resampling it</a:t>
            </a:r>
          </a:p>
          <a:p>
            <a:pPr lvl="1"/>
            <a:r>
              <a:rPr lang="en-US" sz="2000" kern="0" spc="-35" dirty="0">
                <a:solidFill>
                  <a:srgbClr val="272525"/>
                </a:solidFill>
                <a:latin typeface="Comic Sans MS" panose="030F0702030302020204" pitchFamily="66" charset="0"/>
                <a:ea typeface="Inter" pitchFamily="34" charset="-122"/>
                <a:cs typeface="Inter" pitchFamily="34" charset="-120"/>
              </a:rPr>
              <a:t>This is done in order to ensure that the audio data is at a consistent sample rate, which is necessary for further preprocessing and analysis.</a:t>
            </a:r>
            <a:endParaRPr lang="en-US" sz="2000" dirty="0">
              <a:latin typeface="Comic Sans MS" panose="030F0702030302020204" pitchFamily="66" charset="0"/>
            </a:endParaRPr>
          </a:p>
          <a:p>
            <a:pPr marL="742950" lvl="1" indent="-285750">
              <a:buFont typeface="Arial" panose="020B0604020202020204" pitchFamily="34" charset="0"/>
              <a:buChar char="•"/>
            </a:pPr>
            <a:endParaRPr lang="en-IN" dirty="0"/>
          </a:p>
        </p:txBody>
      </p:sp>
      <p:sp>
        <p:nvSpPr>
          <p:cNvPr id="10" name="TextBox 9">
            <a:extLst>
              <a:ext uri="{FF2B5EF4-FFF2-40B4-BE49-F238E27FC236}">
                <a16:creationId xmlns:a16="http://schemas.microsoft.com/office/drawing/2014/main" id="{F030C053-4FDC-16C9-B82C-063E8C56AC1E}"/>
              </a:ext>
            </a:extLst>
          </p:cNvPr>
          <p:cNvSpPr txBox="1"/>
          <p:nvPr/>
        </p:nvSpPr>
        <p:spPr>
          <a:xfrm>
            <a:off x="595467" y="3582801"/>
            <a:ext cx="9785448"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200" b="1" dirty="0">
                <a:solidFill>
                  <a:schemeClr val="accent1">
                    <a:lumMod val="50000"/>
                  </a:schemeClr>
                </a:solidFill>
              </a:rPr>
              <a:t>Decomposition using </a:t>
            </a:r>
            <a:r>
              <a:rPr lang="en-US" sz="3200" b="1" dirty="0" err="1">
                <a:solidFill>
                  <a:schemeClr val="accent1">
                    <a:lumMod val="50000"/>
                  </a:schemeClr>
                </a:solidFill>
              </a:rPr>
              <a:t>Haar</a:t>
            </a:r>
            <a:r>
              <a:rPr lang="en-US" sz="3200" b="1" dirty="0">
                <a:solidFill>
                  <a:schemeClr val="accent1">
                    <a:lumMod val="50000"/>
                  </a:schemeClr>
                </a:solidFill>
              </a:rPr>
              <a:t> wavelet</a:t>
            </a:r>
          </a:p>
          <a:p>
            <a:pPr lvl="1"/>
            <a:r>
              <a:rPr lang="en-US" sz="2000" kern="0" spc="-35" dirty="0">
                <a:solidFill>
                  <a:srgbClr val="272525"/>
                </a:solidFill>
                <a:latin typeface="Comic Sans MS" panose="030F0702030302020204" pitchFamily="66" charset="0"/>
                <a:ea typeface="Inter" pitchFamily="34" charset="-122"/>
                <a:cs typeface="Inter" pitchFamily="34" charset="-120"/>
              </a:rPr>
              <a:t>The resampled audio data is then decomposed using the </a:t>
            </a:r>
            <a:r>
              <a:rPr lang="en-US" sz="2000" kern="0" spc="-35" dirty="0" err="1">
                <a:solidFill>
                  <a:srgbClr val="272525"/>
                </a:solidFill>
                <a:latin typeface="Comic Sans MS" panose="030F0702030302020204" pitchFamily="66" charset="0"/>
                <a:ea typeface="Inter" pitchFamily="34" charset="-122"/>
                <a:cs typeface="Inter" pitchFamily="34" charset="-120"/>
              </a:rPr>
              <a:t>Haar</a:t>
            </a:r>
            <a:r>
              <a:rPr lang="en-US" sz="2000" kern="0" spc="-35" dirty="0">
                <a:solidFill>
                  <a:srgbClr val="272525"/>
                </a:solidFill>
                <a:latin typeface="Comic Sans MS" panose="030F0702030302020204" pitchFamily="66" charset="0"/>
                <a:ea typeface="Inter" pitchFamily="34" charset="-122"/>
                <a:cs typeface="Inter" pitchFamily="34" charset="-120"/>
              </a:rPr>
              <a:t> wavelet ('</a:t>
            </a:r>
            <a:r>
              <a:rPr lang="en-US" sz="2000" kern="0" spc="-35" dirty="0" err="1">
                <a:solidFill>
                  <a:srgbClr val="272525"/>
                </a:solidFill>
                <a:latin typeface="Comic Sans MS" panose="030F0702030302020204" pitchFamily="66" charset="0"/>
                <a:ea typeface="Inter" pitchFamily="34" charset="-122"/>
                <a:cs typeface="Inter" pitchFamily="34" charset="-120"/>
              </a:rPr>
              <a:t>haar</a:t>
            </a:r>
            <a:r>
              <a:rPr lang="en-US" sz="2000" kern="0" spc="-35" dirty="0">
                <a:solidFill>
                  <a:srgbClr val="272525"/>
                </a:solidFill>
                <a:latin typeface="Comic Sans MS" panose="030F0702030302020204" pitchFamily="66" charset="0"/>
                <a:ea typeface="Inter" pitchFamily="34" charset="-122"/>
                <a:cs typeface="Inter" pitchFamily="34" charset="-120"/>
              </a:rPr>
              <a:t>') with a decomposition level of 5. This is done using the </a:t>
            </a:r>
            <a:r>
              <a:rPr lang="en-US" sz="2000" kern="0" spc="-35" dirty="0" err="1">
                <a:solidFill>
                  <a:srgbClr val="272525"/>
                </a:solidFill>
                <a:latin typeface="Comic Sans MS" panose="030F0702030302020204" pitchFamily="66" charset="0"/>
                <a:ea typeface="Inter" pitchFamily="34" charset="-122"/>
                <a:cs typeface="Inter" pitchFamily="34" charset="-120"/>
              </a:rPr>
              <a:t>pywt.wavedec</a:t>
            </a:r>
            <a:r>
              <a:rPr lang="en-US" sz="2000" kern="0" spc="-35" dirty="0">
                <a:solidFill>
                  <a:srgbClr val="272525"/>
                </a:solidFill>
                <a:latin typeface="Comic Sans MS" panose="030F0702030302020204" pitchFamily="66" charset="0"/>
                <a:ea typeface="Inter" pitchFamily="34" charset="-122"/>
                <a:cs typeface="Inter" pitchFamily="34" charset="-120"/>
              </a:rPr>
              <a:t> function, which performs a multilevel wavelet decomposition.</a:t>
            </a:r>
            <a:endParaRPr lang="en-IN" sz="2000" dirty="0">
              <a:latin typeface="Comic Sans MS" panose="030F0702030302020204" pitchFamily="66" charset="0"/>
            </a:endParaRPr>
          </a:p>
        </p:txBody>
      </p:sp>
      <p:sp>
        <p:nvSpPr>
          <p:cNvPr id="11" name="TextBox 10">
            <a:extLst>
              <a:ext uri="{FF2B5EF4-FFF2-40B4-BE49-F238E27FC236}">
                <a16:creationId xmlns:a16="http://schemas.microsoft.com/office/drawing/2014/main" id="{F42DC78D-B263-315E-80EF-EFB4F20DAA3D}"/>
              </a:ext>
            </a:extLst>
          </p:cNvPr>
          <p:cNvSpPr txBox="1"/>
          <p:nvPr/>
        </p:nvSpPr>
        <p:spPr>
          <a:xfrm>
            <a:off x="577744" y="5617166"/>
            <a:ext cx="9785448" cy="18861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200" b="1" dirty="0">
                <a:solidFill>
                  <a:schemeClr val="accent1">
                    <a:lumMod val="50000"/>
                  </a:schemeClr>
                </a:solidFill>
              </a:rPr>
              <a:t>Wavelet Coefficients</a:t>
            </a:r>
          </a:p>
          <a:p>
            <a:pPr marL="0" indent="0">
              <a:lnSpc>
                <a:spcPts val="2799"/>
              </a:lnSpc>
              <a:buNone/>
            </a:pPr>
            <a:r>
              <a:rPr lang="en-US" sz="3200" b="1" kern="0" spc="-35" dirty="0">
                <a:solidFill>
                  <a:schemeClr val="accent1">
                    <a:lumMod val="50000"/>
                  </a:schemeClr>
                </a:solidFill>
                <a:latin typeface="Inter" pitchFamily="34" charset="0"/>
                <a:ea typeface="Inter" pitchFamily="34" charset="-122"/>
                <a:cs typeface="Inter" pitchFamily="34" charset="-120"/>
              </a:rPr>
              <a:t>	</a:t>
            </a:r>
            <a:r>
              <a:rPr lang="en-US" sz="2000" kern="0" spc="-35" dirty="0">
                <a:solidFill>
                  <a:srgbClr val="272525"/>
                </a:solidFill>
                <a:latin typeface="Comic Sans MS" panose="030F0702030302020204" pitchFamily="66" charset="0"/>
                <a:ea typeface="Inter" pitchFamily="34" charset="-122"/>
                <a:cs typeface="Inter" pitchFamily="34" charset="-120"/>
              </a:rPr>
              <a:t>The result is a list of wavelet coefficients, where the first element is the 	approximation coefficients array, and the following elements are the detail 	coefficients arrays at each level of decomposition.</a:t>
            </a:r>
            <a:endParaRPr lang="en-US" sz="2000" dirty="0">
              <a:latin typeface="Comic Sans MS" panose="030F0702030302020204"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gradFill>
            <a:gsLst>
              <a:gs pos="18000">
                <a:schemeClr val="accent5">
                  <a:lumMod val="40000"/>
                  <a:lumOff val="60000"/>
                </a:schemeClr>
              </a:gs>
              <a:gs pos="7000">
                <a:schemeClr val="accent1">
                  <a:lumMod val="5000"/>
                  <a:lumOff val="95000"/>
                </a:schemeClr>
              </a:gs>
              <a:gs pos="22000">
                <a:schemeClr val="accent1">
                  <a:lumMod val="45000"/>
                  <a:lumOff val="55000"/>
                </a:schemeClr>
              </a:gs>
              <a:gs pos="44000">
                <a:schemeClr val="accent1">
                  <a:lumMod val="45000"/>
                  <a:lumOff val="55000"/>
                </a:schemeClr>
              </a:gs>
              <a:gs pos="46000">
                <a:schemeClr val="accent1">
                  <a:lumMod val="30000"/>
                  <a:lumOff val="70000"/>
                </a:schemeClr>
              </a:gs>
            </a:gsLst>
            <a:path path="circle">
              <a:fillToRect l="100000" t="100000"/>
            </a:path>
          </a:gradFill>
          <a:ln/>
        </p:spPr>
        <p:txBody>
          <a:bodyPr/>
          <a:lstStyle/>
          <a:p>
            <a:endParaRPr lang="en-IN"/>
          </a:p>
        </p:txBody>
      </p:sp>
      <p:sp>
        <p:nvSpPr>
          <p:cNvPr id="5" name="Text 2"/>
          <p:cNvSpPr/>
          <p:nvPr/>
        </p:nvSpPr>
        <p:spPr>
          <a:xfrm>
            <a:off x="173442" y="304823"/>
            <a:ext cx="7477601" cy="355402"/>
          </a:xfrm>
          <a:prstGeom prst="rect">
            <a:avLst/>
          </a:prstGeom>
          <a:noFill/>
          <a:ln/>
        </p:spPr>
        <p:txBody>
          <a:bodyPr wrap="none" rtlCol="0" anchor="t"/>
          <a:lstStyle/>
          <a:p>
            <a:pPr marL="0" indent="0">
              <a:lnSpc>
                <a:spcPts val="2799"/>
              </a:lnSpc>
              <a:buNone/>
            </a:pPr>
            <a:r>
              <a:rPr lang="en-US" sz="2400" kern="0" spc="-35" dirty="0">
                <a:solidFill>
                  <a:srgbClr val="272525"/>
                </a:solidFill>
                <a:latin typeface="Comic Sans MS" panose="030F0702030302020204" pitchFamily="66" charset="0"/>
                <a:ea typeface="Inter" pitchFamily="34" charset="-122"/>
                <a:cs typeface="Inter" pitchFamily="34" charset="-120"/>
              </a:rPr>
              <a:t>Plotting the wavelet coefficients, we get-</a:t>
            </a:r>
            <a:endParaRPr lang="en-US" sz="2400" dirty="0">
              <a:latin typeface="Comic Sans MS" panose="030F0702030302020204" pitchFamily="66" charset="0"/>
            </a:endParaRPr>
          </a:p>
        </p:txBody>
      </p:sp>
      <p:pic>
        <p:nvPicPr>
          <p:cNvPr id="7" name="Picture 6">
            <a:extLst>
              <a:ext uri="{FF2B5EF4-FFF2-40B4-BE49-F238E27FC236}">
                <a16:creationId xmlns:a16="http://schemas.microsoft.com/office/drawing/2014/main" id="{A33C49EE-D295-B14F-3D40-73450498E9B0}"/>
              </a:ext>
            </a:extLst>
          </p:cNvPr>
          <p:cNvPicPr>
            <a:picLocks noChangeAspect="1"/>
          </p:cNvPicPr>
          <p:nvPr/>
        </p:nvPicPr>
        <p:blipFill>
          <a:blip r:embed="rId3"/>
          <a:stretch>
            <a:fillRect/>
          </a:stretch>
        </p:blipFill>
        <p:spPr>
          <a:xfrm>
            <a:off x="0" y="1044829"/>
            <a:ext cx="6958154" cy="6299386"/>
          </a:xfrm>
          <a:prstGeom prst="rect">
            <a:avLst/>
          </a:prstGeom>
        </p:spPr>
      </p:pic>
      <p:cxnSp>
        <p:nvCxnSpPr>
          <p:cNvPr id="9" name="Straight Connector 8">
            <a:extLst>
              <a:ext uri="{FF2B5EF4-FFF2-40B4-BE49-F238E27FC236}">
                <a16:creationId xmlns:a16="http://schemas.microsoft.com/office/drawing/2014/main" id="{3E2F0F83-CCF6-F944-36C8-E31FC96DAFF5}"/>
              </a:ext>
            </a:extLst>
          </p:cNvPr>
          <p:cNvCxnSpPr>
            <a:cxnSpLocks/>
          </p:cNvCxnSpPr>
          <p:nvPr/>
        </p:nvCxnSpPr>
        <p:spPr>
          <a:xfrm>
            <a:off x="7085342" y="304823"/>
            <a:ext cx="28848" cy="7775921"/>
          </a:xfrm>
          <a:prstGeom prst="line">
            <a:avLst/>
          </a:prstGeom>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9076D981-2ECF-4DCF-3123-B542026AA575}"/>
              </a:ext>
            </a:extLst>
          </p:cNvPr>
          <p:cNvSpPr txBox="1"/>
          <p:nvPr/>
        </p:nvSpPr>
        <p:spPr>
          <a:xfrm>
            <a:off x="7778231" y="223800"/>
            <a:ext cx="6441348" cy="830997"/>
          </a:xfrm>
          <a:prstGeom prst="rect">
            <a:avLst/>
          </a:prstGeom>
          <a:noFill/>
        </p:spPr>
        <p:txBody>
          <a:bodyPr wrap="square" rtlCol="0">
            <a:spAutoFit/>
          </a:bodyPr>
          <a:lstStyle/>
          <a:p>
            <a:r>
              <a:rPr lang="en-US" sz="2400" dirty="0">
                <a:latin typeface="Comic Sans MS" panose="030F0702030302020204" pitchFamily="66" charset="0"/>
              </a:rPr>
              <a:t>We can also plot the wavelet coefficients for Abnormal Audio..</a:t>
            </a:r>
            <a:endParaRPr lang="en-IN" sz="2400" dirty="0">
              <a:latin typeface="Comic Sans MS" panose="030F0702030302020204" pitchFamily="66" charset="0"/>
            </a:endParaRPr>
          </a:p>
        </p:txBody>
      </p:sp>
      <p:pic>
        <p:nvPicPr>
          <p:cNvPr id="11" name="Picture 10">
            <a:extLst>
              <a:ext uri="{FF2B5EF4-FFF2-40B4-BE49-F238E27FC236}">
                <a16:creationId xmlns:a16="http://schemas.microsoft.com/office/drawing/2014/main" id="{63D4332B-ACC5-EA01-5ECD-9CC2B984AF3F}"/>
              </a:ext>
            </a:extLst>
          </p:cNvPr>
          <p:cNvPicPr>
            <a:picLocks noChangeAspect="1"/>
          </p:cNvPicPr>
          <p:nvPr/>
        </p:nvPicPr>
        <p:blipFill>
          <a:blip r:embed="rId4"/>
          <a:stretch>
            <a:fillRect/>
          </a:stretch>
        </p:blipFill>
        <p:spPr>
          <a:xfrm>
            <a:off x="7264532" y="1124551"/>
            <a:ext cx="7337020" cy="6139941"/>
          </a:xfrm>
          <a:prstGeom prst="rect">
            <a:avLst/>
          </a:prstGeom>
        </p:spPr>
      </p:pic>
      <p:sp>
        <p:nvSpPr>
          <p:cNvPr id="4" name="TextBox 3">
            <a:extLst>
              <a:ext uri="{FF2B5EF4-FFF2-40B4-BE49-F238E27FC236}">
                <a16:creationId xmlns:a16="http://schemas.microsoft.com/office/drawing/2014/main" id="{5C25D6CC-62C2-46AF-1BCE-7299A36FE56B}"/>
              </a:ext>
            </a:extLst>
          </p:cNvPr>
          <p:cNvSpPr txBox="1"/>
          <p:nvPr/>
        </p:nvSpPr>
        <p:spPr>
          <a:xfrm>
            <a:off x="1549116" y="7602241"/>
            <a:ext cx="4502033" cy="369332"/>
          </a:xfrm>
          <a:prstGeom prst="rect">
            <a:avLst/>
          </a:prstGeom>
          <a:noFill/>
        </p:spPr>
        <p:txBody>
          <a:bodyPr wrap="square" rtlCol="0">
            <a:spAutoFit/>
          </a:bodyPr>
          <a:lstStyle/>
          <a:p>
            <a:r>
              <a:rPr lang="en-US" i="1" dirty="0">
                <a:solidFill>
                  <a:schemeClr val="accent1">
                    <a:lumMod val="50000"/>
                  </a:schemeClr>
                </a:solidFill>
              </a:rPr>
              <a:t>Fig 1. Wavelet Coefficients of Normal Audio</a:t>
            </a:r>
            <a:endParaRPr lang="en-IN" i="1" dirty="0">
              <a:solidFill>
                <a:schemeClr val="accent1">
                  <a:lumMod val="50000"/>
                </a:schemeClr>
              </a:solidFill>
            </a:endParaRPr>
          </a:p>
        </p:txBody>
      </p:sp>
      <p:sp>
        <p:nvSpPr>
          <p:cNvPr id="6" name="TextBox 5">
            <a:extLst>
              <a:ext uri="{FF2B5EF4-FFF2-40B4-BE49-F238E27FC236}">
                <a16:creationId xmlns:a16="http://schemas.microsoft.com/office/drawing/2014/main" id="{88E75078-050E-C45F-F928-1A22EE848A25}"/>
              </a:ext>
            </a:extLst>
          </p:cNvPr>
          <p:cNvSpPr txBox="1"/>
          <p:nvPr/>
        </p:nvSpPr>
        <p:spPr>
          <a:xfrm>
            <a:off x="8889148" y="7563251"/>
            <a:ext cx="4502033" cy="369332"/>
          </a:xfrm>
          <a:prstGeom prst="rect">
            <a:avLst/>
          </a:prstGeom>
          <a:noFill/>
        </p:spPr>
        <p:txBody>
          <a:bodyPr wrap="square" rtlCol="0">
            <a:spAutoFit/>
          </a:bodyPr>
          <a:lstStyle/>
          <a:p>
            <a:r>
              <a:rPr lang="en-US" i="1" dirty="0">
                <a:solidFill>
                  <a:schemeClr val="accent1">
                    <a:lumMod val="50000"/>
                  </a:schemeClr>
                </a:solidFill>
              </a:rPr>
              <a:t>Fig 2. Wavelet Coefficients of Abnormal Audio</a:t>
            </a:r>
            <a:endParaRPr lang="en-IN" i="1" dirty="0">
              <a:solidFill>
                <a:schemeClr val="accent1">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10633"/>
            <a:ext cx="14630400" cy="8229600"/>
          </a:xfrm>
          <a:prstGeom prst="rect">
            <a:avLst/>
          </a:prstGeom>
          <a:gradFill>
            <a:gsLst>
              <a:gs pos="18000">
                <a:schemeClr val="accent5">
                  <a:lumMod val="40000"/>
                  <a:lumOff val="60000"/>
                </a:schemeClr>
              </a:gs>
              <a:gs pos="7000">
                <a:schemeClr val="accent1">
                  <a:lumMod val="5000"/>
                  <a:lumOff val="95000"/>
                </a:schemeClr>
              </a:gs>
              <a:gs pos="22000">
                <a:schemeClr val="accent1">
                  <a:lumMod val="45000"/>
                  <a:lumOff val="55000"/>
                </a:schemeClr>
              </a:gs>
              <a:gs pos="44000">
                <a:schemeClr val="accent1">
                  <a:lumMod val="45000"/>
                  <a:lumOff val="55000"/>
                </a:schemeClr>
              </a:gs>
              <a:gs pos="46000">
                <a:schemeClr val="accent1">
                  <a:lumMod val="30000"/>
                  <a:lumOff val="70000"/>
                </a:schemeClr>
              </a:gs>
            </a:gsLst>
            <a:path path="circle">
              <a:fillToRect l="100000" t="100000"/>
            </a:path>
          </a:gradFill>
          <a:ln/>
        </p:spPr>
        <p:txBody>
          <a:bodyPr/>
          <a:lstStyle/>
          <a:p>
            <a:endParaRPr lang="en-IN"/>
          </a:p>
        </p:txBody>
      </p:sp>
      <p:sp>
        <p:nvSpPr>
          <p:cNvPr id="7" name="Text 2">
            <a:extLst>
              <a:ext uri="{FF2B5EF4-FFF2-40B4-BE49-F238E27FC236}">
                <a16:creationId xmlns:a16="http://schemas.microsoft.com/office/drawing/2014/main" id="{CE82EB81-9BBF-DC76-C2F2-6CEA7CC477BF}"/>
              </a:ext>
            </a:extLst>
          </p:cNvPr>
          <p:cNvSpPr/>
          <p:nvPr/>
        </p:nvSpPr>
        <p:spPr>
          <a:xfrm>
            <a:off x="486589" y="120254"/>
            <a:ext cx="8190905" cy="694373"/>
          </a:xfrm>
          <a:prstGeom prst="rect">
            <a:avLst/>
          </a:prstGeom>
          <a:noFill/>
          <a:ln/>
        </p:spPr>
        <p:txBody>
          <a:bodyPr wrap="none" rtlCol="0" anchor="t"/>
          <a:lstStyle/>
          <a:p>
            <a:pPr marL="0" indent="0">
              <a:lnSpc>
                <a:spcPts val="5468"/>
              </a:lnSpc>
              <a:buNone/>
            </a:pPr>
            <a:r>
              <a:rPr lang="en-US" sz="4374" b="1" u="sng" kern="0" spc="-131" dirty="0">
                <a:solidFill>
                  <a:srgbClr val="000000"/>
                </a:solidFill>
                <a:latin typeface="High Tower Text" panose="02040502050506030303" pitchFamily="18" charset="0"/>
                <a:ea typeface="Inter" pitchFamily="34" charset="-122"/>
                <a:cs typeface="Inter" pitchFamily="34" charset="-120"/>
              </a:rPr>
              <a:t>Data Preprocessing</a:t>
            </a:r>
            <a:endParaRPr lang="en-US" sz="4374" u="sng" dirty="0">
              <a:latin typeface="High Tower Text" panose="02040502050506030303" pitchFamily="18" charset="0"/>
            </a:endParaRPr>
          </a:p>
        </p:txBody>
      </p:sp>
      <p:sp>
        <p:nvSpPr>
          <p:cNvPr id="4" name="TextBox 3">
            <a:extLst>
              <a:ext uri="{FF2B5EF4-FFF2-40B4-BE49-F238E27FC236}">
                <a16:creationId xmlns:a16="http://schemas.microsoft.com/office/drawing/2014/main" id="{9B6B7AE2-0575-970E-2958-631B5C7EBC65}"/>
              </a:ext>
            </a:extLst>
          </p:cNvPr>
          <p:cNvSpPr txBox="1"/>
          <p:nvPr/>
        </p:nvSpPr>
        <p:spPr>
          <a:xfrm>
            <a:off x="497215" y="1382235"/>
            <a:ext cx="9401697"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200" b="1" dirty="0">
                <a:solidFill>
                  <a:schemeClr val="accent1">
                    <a:lumMod val="50000"/>
                  </a:schemeClr>
                </a:solidFill>
              </a:rPr>
              <a:t>Audio Files Categorized into Normal and Abnormal</a:t>
            </a:r>
          </a:p>
          <a:p>
            <a:pPr lvl="1"/>
            <a:r>
              <a:rPr lang="en-US" dirty="0"/>
              <a:t>	</a:t>
            </a:r>
            <a:r>
              <a:rPr lang="en-US" sz="2000" dirty="0">
                <a:latin typeface="Comic Sans MS" panose="030F0702030302020204" pitchFamily="66" charset="0"/>
              </a:rPr>
              <a:t>A dataset of audio files and their corresponding labels where the 	audio files are 	categorized into two classes (normal and abnormal) 	based on their directory names is prepared.</a:t>
            </a:r>
            <a:endParaRPr lang="en-IN" sz="2000" dirty="0">
              <a:latin typeface="Comic Sans MS" panose="030F0702030302020204" pitchFamily="66" charset="0"/>
            </a:endParaRPr>
          </a:p>
        </p:txBody>
      </p:sp>
      <p:sp>
        <p:nvSpPr>
          <p:cNvPr id="5" name="TextBox 4">
            <a:extLst>
              <a:ext uri="{FF2B5EF4-FFF2-40B4-BE49-F238E27FC236}">
                <a16:creationId xmlns:a16="http://schemas.microsoft.com/office/drawing/2014/main" id="{EFEA9726-AA05-24A9-B0AD-FC5234FD8F96}"/>
              </a:ext>
            </a:extLst>
          </p:cNvPr>
          <p:cNvSpPr txBox="1"/>
          <p:nvPr/>
        </p:nvSpPr>
        <p:spPr>
          <a:xfrm>
            <a:off x="489097" y="3253569"/>
            <a:ext cx="9282223" cy="25237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200" b="1" dirty="0">
                <a:solidFill>
                  <a:schemeClr val="accent1">
                    <a:lumMod val="50000"/>
                  </a:schemeClr>
                </a:solidFill>
              </a:rPr>
              <a:t>Traversal of Directory Trees</a:t>
            </a:r>
          </a:p>
          <a:p>
            <a:r>
              <a:rPr lang="en-US" sz="3200" b="1" dirty="0">
                <a:solidFill>
                  <a:schemeClr val="accent1">
                    <a:lumMod val="50000"/>
                  </a:schemeClr>
                </a:solidFill>
              </a:rPr>
              <a:t>		</a:t>
            </a:r>
            <a:r>
              <a:rPr lang="en-US" sz="2000" dirty="0">
                <a:latin typeface="Comic Sans MS" panose="030F0702030302020204" pitchFamily="66" charset="0"/>
              </a:rPr>
              <a:t>The </a:t>
            </a:r>
            <a:r>
              <a:rPr lang="en-US" sz="2000" dirty="0" err="1">
                <a:latin typeface="Comic Sans MS" panose="030F0702030302020204" pitchFamily="66" charset="0"/>
              </a:rPr>
              <a:t>os.walk</a:t>
            </a:r>
            <a:r>
              <a:rPr lang="en-US" sz="2000" dirty="0">
                <a:latin typeface="Comic Sans MS" panose="030F0702030302020204" pitchFamily="66" charset="0"/>
              </a:rPr>
              <a:t>() function is particularly useful for this task as it allows 		for easy traversal of directory trees, including subdirectories, and 		can efficiently 	process files based on 	their extensions or other 			criteria.</a:t>
            </a:r>
            <a:endParaRPr lang="en-IN" sz="2000" dirty="0">
              <a:latin typeface="Comic Sans MS" panose="030F0702030302020204" pitchFamily="66" charset="0"/>
            </a:endParaRPr>
          </a:p>
          <a:p>
            <a:pPr marL="742950" lvl="1"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08442F3E-7E86-5A30-3C5F-923BC992CF19}"/>
              </a:ext>
            </a:extLst>
          </p:cNvPr>
          <p:cNvSpPr txBox="1"/>
          <p:nvPr/>
        </p:nvSpPr>
        <p:spPr>
          <a:xfrm>
            <a:off x="542250" y="5358818"/>
            <a:ext cx="9739434" cy="23391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200" b="1" dirty="0">
                <a:solidFill>
                  <a:schemeClr val="accent1">
                    <a:lumMod val="50000"/>
                  </a:schemeClr>
                </a:solidFill>
              </a:rPr>
              <a:t>Splitting the Training and Testing Dataset</a:t>
            </a:r>
          </a:p>
          <a:p>
            <a:pPr lvl="1"/>
            <a:r>
              <a:rPr lang="en-US" sz="2000" dirty="0"/>
              <a:t>	</a:t>
            </a:r>
            <a:r>
              <a:rPr lang="en-US" sz="2000" dirty="0">
                <a:latin typeface="Comic Sans MS" panose="030F0702030302020204" pitchFamily="66" charset="0"/>
              </a:rPr>
              <a:t>The </a:t>
            </a:r>
            <a:r>
              <a:rPr lang="en-US" sz="2000" dirty="0" err="1">
                <a:latin typeface="Comic Sans MS" panose="030F0702030302020204" pitchFamily="66" charset="0"/>
              </a:rPr>
              <a:t>train_test_split</a:t>
            </a:r>
            <a:r>
              <a:rPr lang="en-US" sz="2000" dirty="0">
                <a:latin typeface="Comic Sans MS" panose="030F0702030302020204" pitchFamily="66" charset="0"/>
              </a:rPr>
              <a:t> function is used to divide the dataset (</a:t>
            </a:r>
            <a:r>
              <a:rPr lang="en-US" sz="2000" dirty="0" err="1">
                <a:latin typeface="Comic Sans MS" panose="030F0702030302020204" pitchFamily="66" charset="0"/>
              </a:rPr>
              <a:t>AudioFiles</a:t>
            </a:r>
            <a:r>
              <a:rPr lang="en-US" sz="2000" dirty="0">
                <a:latin typeface="Comic Sans MS" panose="030F0702030302020204" pitchFamily="66" charset="0"/>
              </a:rPr>
              <a:t> 	and </a:t>
            </a:r>
            <a:r>
              <a:rPr lang="en-US" sz="2000" dirty="0" err="1">
                <a:latin typeface="Comic Sans MS" panose="030F0702030302020204" pitchFamily="66" charset="0"/>
              </a:rPr>
              <a:t>AudioLabels</a:t>
            </a:r>
            <a:r>
              <a:rPr lang="en-US" sz="2000" dirty="0">
                <a:latin typeface="Comic Sans MS" panose="030F0702030302020204" pitchFamily="66" charset="0"/>
              </a:rPr>
              <a:t>) into training and testing subsets. The </a:t>
            </a:r>
            <a:r>
              <a:rPr lang="en-US" sz="2000" dirty="0" err="1">
                <a:latin typeface="Comic Sans MS" panose="030F0702030302020204" pitchFamily="66" charset="0"/>
              </a:rPr>
              <a:t>test_size</a:t>
            </a:r>
            <a:r>
              <a:rPr lang="en-US" sz="2000" dirty="0">
                <a:latin typeface="Comic Sans MS" panose="030F0702030302020204" pitchFamily="66" charset="0"/>
              </a:rPr>
              <a:t>=0.2 	parameter 	specifies that 20% of the data will be allocated to the test 	set, while the remaining 80% will be used for the training set.</a:t>
            </a:r>
            <a:endParaRPr lang="en-IN" sz="2000" dirty="0">
              <a:latin typeface="Comic Sans MS" panose="030F0702030302020204" pitchFamily="66" charset="0"/>
            </a:endParaRPr>
          </a:p>
          <a:p>
            <a:pPr marL="742950" lvl="1" indent="-285750">
              <a:buFont typeface="Arial" panose="020B0604020202020204" pitchFamily="34" charset="0"/>
              <a:buChar char="•"/>
            </a:pPr>
            <a:endParaRPr lang="en-IN" dirty="0"/>
          </a:p>
        </p:txBody>
      </p:sp>
      <p:pic>
        <p:nvPicPr>
          <p:cNvPr id="13" name="Picture 12">
            <a:extLst>
              <a:ext uri="{FF2B5EF4-FFF2-40B4-BE49-F238E27FC236}">
                <a16:creationId xmlns:a16="http://schemas.microsoft.com/office/drawing/2014/main" id="{062D41A1-D1A1-9831-2245-54F29C738160}"/>
              </a:ext>
            </a:extLst>
          </p:cNvPr>
          <p:cNvPicPr>
            <a:picLocks noChangeAspect="1"/>
          </p:cNvPicPr>
          <p:nvPr/>
        </p:nvPicPr>
        <p:blipFill>
          <a:blip r:embed="rId3"/>
          <a:stretch>
            <a:fillRect/>
          </a:stretch>
        </p:blipFill>
        <p:spPr>
          <a:xfrm>
            <a:off x="10475807" y="169719"/>
            <a:ext cx="3933825" cy="3524250"/>
          </a:xfrm>
          <a:prstGeom prst="rect">
            <a:avLst/>
          </a:prstGeom>
        </p:spPr>
      </p:pic>
      <p:sp>
        <p:nvSpPr>
          <p:cNvPr id="14" name="TextBox 13">
            <a:extLst>
              <a:ext uri="{FF2B5EF4-FFF2-40B4-BE49-F238E27FC236}">
                <a16:creationId xmlns:a16="http://schemas.microsoft.com/office/drawing/2014/main" id="{BC1D720E-EC07-A1F9-7818-21178ACCDCD0}"/>
              </a:ext>
            </a:extLst>
          </p:cNvPr>
          <p:cNvSpPr txBox="1"/>
          <p:nvPr/>
        </p:nvSpPr>
        <p:spPr>
          <a:xfrm>
            <a:off x="10475807" y="3657585"/>
            <a:ext cx="3933824" cy="584775"/>
          </a:xfrm>
          <a:prstGeom prst="rect">
            <a:avLst/>
          </a:prstGeom>
          <a:noFill/>
        </p:spPr>
        <p:txBody>
          <a:bodyPr wrap="square" rtlCol="0">
            <a:spAutoFit/>
          </a:bodyPr>
          <a:lstStyle/>
          <a:p>
            <a:pPr algn="ctr"/>
            <a:r>
              <a:rPr lang="en-US" sz="1600" i="1" dirty="0">
                <a:solidFill>
                  <a:schemeClr val="accent1">
                    <a:lumMod val="50000"/>
                  </a:schemeClr>
                </a:solidFill>
              </a:rPr>
              <a:t>Fig 3. Training Data Pie Chart for Normal and Abnormal</a:t>
            </a:r>
            <a:endParaRPr lang="en-IN" sz="1600" i="1" dirty="0">
              <a:solidFill>
                <a:schemeClr val="accent1">
                  <a:lumMod val="50000"/>
                </a:schemeClr>
              </a:solidFill>
            </a:endParaRPr>
          </a:p>
        </p:txBody>
      </p:sp>
      <p:pic>
        <p:nvPicPr>
          <p:cNvPr id="16" name="Picture 15">
            <a:extLst>
              <a:ext uri="{FF2B5EF4-FFF2-40B4-BE49-F238E27FC236}">
                <a16:creationId xmlns:a16="http://schemas.microsoft.com/office/drawing/2014/main" id="{AADC4C82-8E66-3E95-4D6D-EFD74715DD3F}"/>
              </a:ext>
            </a:extLst>
          </p:cNvPr>
          <p:cNvPicPr>
            <a:picLocks noChangeAspect="1"/>
          </p:cNvPicPr>
          <p:nvPr/>
        </p:nvPicPr>
        <p:blipFill>
          <a:blip r:embed="rId4"/>
          <a:stretch>
            <a:fillRect/>
          </a:stretch>
        </p:blipFill>
        <p:spPr>
          <a:xfrm>
            <a:off x="10499727" y="4217137"/>
            <a:ext cx="3909904" cy="3525243"/>
          </a:xfrm>
          <a:prstGeom prst="rect">
            <a:avLst/>
          </a:prstGeom>
        </p:spPr>
      </p:pic>
      <p:sp>
        <p:nvSpPr>
          <p:cNvPr id="17" name="TextBox 16">
            <a:extLst>
              <a:ext uri="{FF2B5EF4-FFF2-40B4-BE49-F238E27FC236}">
                <a16:creationId xmlns:a16="http://schemas.microsoft.com/office/drawing/2014/main" id="{D9AE0E0E-F9D7-4AA0-C1D3-B50AEA6A700B}"/>
              </a:ext>
            </a:extLst>
          </p:cNvPr>
          <p:cNvSpPr txBox="1"/>
          <p:nvPr/>
        </p:nvSpPr>
        <p:spPr>
          <a:xfrm>
            <a:off x="10564409" y="7680255"/>
            <a:ext cx="3933824" cy="584775"/>
          </a:xfrm>
          <a:prstGeom prst="rect">
            <a:avLst/>
          </a:prstGeom>
          <a:noFill/>
        </p:spPr>
        <p:txBody>
          <a:bodyPr wrap="square" rtlCol="0">
            <a:spAutoFit/>
          </a:bodyPr>
          <a:lstStyle/>
          <a:p>
            <a:pPr algn="ctr"/>
            <a:r>
              <a:rPr lang="en-US" sz="1600" i="1" dirty="0">
                <a:solidFill>
                  <a:schemeClr val="accent1">
                    <a:lumMod val="50000"/>
                  </a:schemeClr>
                </a:solidFill>
              </a:rPr>
              <a:t>Fig 4. Testing Data Pie Chart for Normal and Abnormal</a:t>
            </a:r>
            <a:endParaRPr lang="en-IN" sz="1600" i="1" dirty="0">
              <a:solidFill>
                <a:schemeClr val="accent1">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10633"/>
            <a:ext cx="14630400" cy="8229600"/>
          </a:xfrm>
          <a:prstGeom prst="rect">
            <a:avLst/>
          </a:prstGeom>
          <a:gradFill>
            <a:gsLst>
              <a:gs pos="18000">
                <a:schemeClr val="accent5">
                  <a:lumMod val="40000"/>
                  <a:lumOff val="60000"/>
                </a:schemeClr>
              </a:gs>
              <a:gs pos="7000">
                <a:schemeClr val="accent1">
                  <a:lumMod val="5000"/>
                  <a:lumOff val="95000"/>
                </a:schemeClr>
              </a:gs>
              <a:gs pos="22000">
                <a:schemeClr val="accent1">
                  <a:lumMod val="45000"/>
                  <a:lumOff val="55000"/>
                </a:schemeClr>
              </a:gs>
              <a:gs pos="44000">
                <a:schemeClr val="accent1">
                  <a:lumMod val="45000"/>
                  <a:lumOff val="55000"/>
                </a:schemeClr>
              </a:gs>
              <a:gs pos="46000">
                <a:schemeClr val="accent1">
                  <a:lumMod val="30000"/>
                  <a:lumOff val="70000"/>
                </a:schemeClr>
              </a:gs>
            </a:gsLst>
            <a:path path="circle">
              <a:fillToRect l="100000" t="100000"/>
            </a:path>
          </a:gradFill>
          <a:ln/>
        </p:spPr>
        <p:txBody>
          <a:bodyPr/>
          <a:lstStyle/>
          <a:p>
            <a:endParaRPr lang="en-IN"/>
          </a:p>
        </p:txBody>
      </p:sp>
      <p:sp>
        <p:nvSpPr>
          <p:cNvPr id="12" name="TextBox 11">
            <a:extLst>
              <a:ext uri="{FF2B5EF4-FFF2-40B4-BE49-F238E27FC236}">
                <a16:creationId xmlns:a16="http://schemas.microsoft.com/office/drawing/2014/main" id="{76AFE1F9-B29A-C838-80D7-64F1EC4F83F2}"/>
              </a:ext>
            </a:extLst>
          </p:cNvPr>
          <p:cNvSpPr txBox="1"/>
          <p:nvPr/>
        </p:nvSpPr>
        <p:spPr>
          <a:xfrm>
            <a:off x="373617" y="4933614"/>
            <a:ext cx="9302016" cy="2805063"/>
          </a:xfrm>
          <a:prstGeom prst="rect">
            <a:avLst/>
          </a:prstGeom>
          <a:noFill/>
        </p:spPr>
        <p:txBody>
          <a:bodyPr wrap="square" rtlCol="0">
            <a:spAutoFit/>
          </a:bodyPr>
          <a:lstStyle/>
          <a:p>
            <a:pPr>
              <a:lnSpc>
                <a:spcPct val="150000"/>
              </a:lnSpc>
            </a:pPr>
            <a:r>
              <a:rPr lang="en-US" sz="2400" b="1" i="1" dirty="0" err="1">
                <a:solidFill>
                  <a:schemeClr val="accent1">
                    <a:lumMod val="50000"/>
                  </a:schemeClr>
                </a:solidFill>
                <a:latin typeface="Comic Sans MS" panose="030F0702030302020204" pitchFamily="66" charset="0"/>
              </a:rPr>
              <a:t>wavelet_transform</a:t>
            </a:r>
            <a:r>
              <a:rPr lang="en-US" sz="2400" dirty="0">
                <a:solidFill>
                  <a:schemeClr val="accent1">
                    <a:lumMod val="50000"/>
                  </a:schemeClr>
                </a:solidFill>
                <a:latin typeface="Comic Sans MS" panose="030F0702030302020204" pitchFamily="66" charset="0"/>
              </a:rPr>
              <a:t>:</a:t>
            </a:r>
            <a:r>
              <a:rPr lang="en-US" sz="2400" dirty="0">
                <a:latin typeface="Comic Sans MS" panose="030F0702030302020204" pitchFamily="66" charset="0"/>
              </a:rPr>
              <a:t> This a function to calculate the DWT of the audio files. The wavelet coefficients are concatenated into a single array and then are trimmed to the first 10,000 elements using slicing. The output of this function are the trimmed wavelet coefficients obtained after performing DWT. </a:t>
            </a:r>
            <a:endParaRPr lang="en-IN" sz="2400" dirty="0">
              <a:latin typeface="Comic Sans MS" panose="030F0702030302020204" pitchFamily="66" charset="0"/>
            </a:endParaRPr>
          </a:p>
        </p:txBody>
      </p:sp>
      <p:sp>
        <p:nvSpPr>
          <p:cNvPr id="4" name="Text 2">
            <a:extLst>
              <a:ext uri="{FF2B5EF4-FFF2-40B4-BE49-F238E27FC236}">
                <a16:creationId xmlns:a16="http://schemas.microsoft.com/office/drawing/2014/main" id="{DD792A4F-A631-36F0-9382-90D33F8899E5}"/>
              </a:ext>
            </a:extLst>
          </p:cNvPr>
          <p:cNvSpPr/>
          <p:nvPr/>
        </p:nvSpPr>
        <p:spPr>
          <a:xfrm>
            <a:off x="475956" y="279746"/>
            <a:ext cx="8190905" cy="694373"/>
          </a:xfrm>
          <a:prstGeom prst="rect">
            <a:avLst/>
          </a:prstGeom>
          <a:noFill/>
          <a:ln/>
        </p:spPr>
        <p:txBody>
          <a:bodyPr wrap="none" rtlCol="0" anchor="t"/>
          <a:lstStyle/>
          <a:p>
            <a:pPr marL="0" indent="0">
              <a:lnSpc>
                <a:spcPts val="5468"/>
              </a:lnSpc>
              <a:buNone/>
            </a:pPr>
            <a:r>
              <a:rPr lang="en-US" sz="4374" b="1" u="sng" kern="0" spc="-131" dirty="0">
                <a:solidFill>
                  <a:srgbClr val="000000"/>
                </a:solidFill>
                <a:latin typeface="High Tower Text" panose="02040502050506030303" pitchFamily="18" charset="0"/>
                <a:ea typeface="Inter" pitchFamily="34" charset="-122"/>
                <a:cs typeface="Inter" pitchFamily="34" charset="-120"/>
              </a:rPr>
              <a:t>Feature Extraction</a:t>
            </a:r>
            <a:endParaRPr lang="en-US" sz="4374" u="sng" dirty="0">
              <a:latin typeface="High Tower Text" panose="02040502050506030303" pitchFamily="18" charset="0"/>
            </a:endParaRPr>
          </a:p>
        </p:txBody>
      </p:sp>
      <p:sp>
        <p:nvSpPr>
          <p:cNvPr id="13" name="TextBox 12">
            <a:extLst>
              <a:ext uri="{FF2B5EF4-FFF2-40B4-BE49-F238E27FC236}">
                <a16:creationId xmlns:a16="http://schemas.microsoft.com/office/drawing/2014/main" id="{C08986AC-0CE4-BB76-595B-AB1781D58CAC}"/>
              </a:ext>
            </a:extLst>
          </p:cNvPr>
          <p:cNvSpPr txBox="1"/>
          <p:nvPr/>
        </p:nvSpPr>
        <p:spPr>
          <a:xfrm>
            <a:off x="475956" y="1242593"/>
            <a:ext cx="9189039" cy="3355086"/>
          </a:xfrm>
          <a:prstGeom prst="rect">
            <a:avLst/>
          </a:prstGeom>
          <a:noFill/>
        </p:spPr>
        <p:txBody>
          <a:bodyPr wrap="square" rtlCol="0">
            <a:spAutoFit/>
          </a:bodyPr>
          <a:lstStyle/>
          <a:p>
            <a:pPr>
              <a:lnSpc>
                <a:spcPct val="150000"/>
              </a:lnSpc>
            </a:pPr>
            <a:r>
              <a:rPr lang="en-US" sz="2400" dirty="0">
                <a:latin typeface="Comic Sans MS" panose="030F0702030302020204" pitchFamily="66" charset="0"/>
              </a:rPr>
              <a:t>Features are extracted from audio files using a wavelet transform and then these features are applied to both training and testing datasets. The </a:t>
            </a:r>
            <a:r>
              <a:rPr lang="en-US" sz="2400" dirty="0" err="1">
                <a:latin typeface="Comic Sans MS" panose="030F0702030302020204" pitchFamily="66" charset="0"/>
              </a:rPr>
              <a:t>wavelet_transform</a:t>
            </a:r>
            <a:r>
              <a:rPr lang="en-US" sz="2400" dirty="0">
                <a:latin typeface="Comic Sans MS" panose="030F0702030302020204" pitchFamily="66" charset="0"/>
              </a:rPr>
              <a:t> function is applied over each file in </a:t>
            </a:r>
            <a:r>
              <a:rPr lang="en-US" sz="2400" dirty="0" err="1">
                <a:latin typeface="Comic Sans MS" panose="030F0702030302020204" pitchFamily="66" charset="0"/>
              </a:rPr>
              <a:t>X_train</a:t>
            </a:r>
            <a:r>
              <a:rPr lang="en-US" sz="2400" dirty="0">
                <a:latin typeface="Comic Sans MS" panose="030F0702030302020204" pitchFamily="66" charset="0"/>
              </a:rPr>
              <a:t> and </a:t>
            </a:r>
            <a:r>
              <a:rPr lang="en-US" sz="2400" dirty="0" err="1">
                <a:latin typeface="Comic Sans MS" panose="030F0702030302020204" pitchFamily="66" charset="0"/>
              </a:rPr>
              <a:t>X_test</a:t>
            </a:r>
            <a:r>
              <a:rPr lang="en-US" sz="2400" dirty="0">
                <a:latin typeface="Comic Sans MS" panose="030F0702030302020204" pitchFamily="66" charset="0"/>
              </a:rPr>
              <a:t> and the trimmed </a:t>
            </a:r>
            <a:r>
              <a:rPr lang="en-US" sz="2400" dirty="0" err="1">
                <a:latin typeface="Comic Sans MS" panose="030F0702030302020204" pitchFamily="66" charset="0"/>
              </a:rPr>
              <a:t>wavelet_coefficients</a:t>
            </a:r>
            <a:r>
              <a:rPr lang="en-US" sz="2400" dirty="0">
                <a:latin typeface="Comic Sans MS" panose="030F0702030302020204" pitchFamily="66" charset="0"/>
              </a:rPr>
              <a:t> are appended to </a:t>
            </a:r>
            <a:r>
              <a:rPr lang="en-US" sz="2400" dirty="0" err="1">
                <a:latin typeface="Comic Sans MS" panose="030F0702030302020204" pitchFamily="66" charset="0"/>
              </a:rPr>
              <a:t>train_features</a:t>
            </a:r>
            <a:r>
              <a:rPr lang="en-US" sz="2400" dirty="0">
                <a:latin typeface="Comic Sans MS" panose="030F0702030302020204" pitchFamily="66" charset="0"/>
              </a:rPr>
              <a:t> and </a:t>
            </a:r>
            <a:r>
              <a:rPr lang="en-US" sz="2400" dirty="0" err="1">
                <a:latin typeface="Comic Sans MS" panose="030F0702030302020204" pitchFamily="66" charset="0"/>
              </a:rPr>
              <a:t>test_features</a:t>
            </a:r>
            <a:r>
              <a:rPr lang="en-US" sz="2400" dirty="0">
                <a:latin typeface="Comic Sans MS" panose="030F0702030302020204" pitchFamily="66" charset="0"/>
              </a:rPr>
              <a:t> respectively.</a:t>
            </a:r>
            <a:endParaRPr lang="en-IN" sz="2400" dirty="0">
              <a:latin typeface="Comic Sans MS" panose="030F0702030302020204" pitchFamily="66" charset="0"/>
            </a:endParaRPr>
          </a:p>
        </p:txBody>
      </p:sp>
      <p:pic>
        <p:nvPicPr>
          <p:cNvPr id="5" name="Image 0" descr="preencoded.png">
            <a:extLst>
              <a:ext uri="{FF2B5EF4-FFF2-40B4-BE49-F238E27FC236}">
                <a16:creationId xmlns:a16="http://schemas.microsoft.com/office/drawing/2014/main" id="{2A5F24EE-5B55-0061-4CE9-721F769FA433}"/>
              </a:ext>
            </a:extLst>
          </p:cNvPr>
          <p:cNvPicPr>
            <a:picLocks noChangeAspect="1"/>
          </p:cNvPicPr>
          <p:nvPr/>
        </p:nvPicPr>
        <p:blipFill>
          <a:blip r:embed="rId3"/>
          <a:stretch>
            <a:fillRect/>
          </a:stretch>
        </p:blipFill>
        <p:spPr>
          <a:xfrm>
            <a:off x="9694293" y="0"/>
            <a:ext cx="4936095" cy="8229600"/>
          </a:xfrm>
          <a:prstGeom prst="rect">
            <a:avLst/>
          </a:prstGeom>
        </p:spPr>
      </p:pic>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521</TotalTime>
  <Words>1453</Words>
  <Application>Microsoft Office PowerPoint</Application>
  <PresentationFormat>Custom</PresentationFormat>
  <Paragraphs>89</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Comic Sans MS</vt:lpstr>
      <vt:lpstr>High Tower Text</vt:lpstr>
      <vt:lpstr>Inter</vt:lpstr>
      <vt:lpstr>Wingdings</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121CS0160 (RAJDEEP DAS)</cp:lastModifiedBy>
  <cp:revision>48</cp:revision>
  <dcterms:created xsi:type="dcterms:W3CDTF">2024-04-03T13:45:44Z</dcterms:created>
  <dcterms:modified xsi:type="dcterms:W3CDTF">2024-04-12T16:39:39Z</dcterms:modified>
</cp:coreProperties>
</file>