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57" r:id="rId3"/>
    <p:sldId id="258" r:id="rId4"/>
    <p:sldId id="270" r:id="rId5"/>
    <p:sldId id="271" r:id="rId6"/>
    <p:sldId id="273" r:id="rId7"/>
    <p:sldId id="272" r:id="rId8"/>
    <p:sldId id="274" r:id="rId9"/>
    <p:sldId id="277" r:id="rId10"/>
    <p:sldId id="259" r:id="rId11"/>
    <p:sldId id="278" r:id="rId12"/>
    <p:sldId id="283" r:id="rId13"/>
    <p:sldId id="282" r:id="rId14"/>
    <p:sldId id="260" r:id="rId15"/>
    <p:sldId id="275" r:id="rId16"/>
    <p:sldId id="276" r:id="rId17"/>
    <p:sldId id="269" r:id="rId18"/>
    <p:sldId id="279" r:id="rId19"/>
  </p:sldIdLst>
  <p:sldSz cx="9144000" cy="6858000" type="screen4x3"/>
  <p:notesSz cx="6950075" cy="9236075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401B6CFF-0EF9-7546-998A-A62D560ED917}">
          <p14:sldIdLst>
            <p14:sldId id="256"/>
            <p14:sldId id="257"/>
            <p14:sldId id="258"/>
            <p14:sldId id="270"/>
            <p14:sldId id="271"/>
            <p14:sldId id="273"/>
            <p14:sldId id="272"/>
            <p14:sldId id="274"/>
            <p14:sldId id="277"/>
            <p14:sldId id="259"/>
            <p14:sldId id="278"/>
            <p14:sldId id="283"/>
            <p14:sldId id="282"/>
            <p14:sldId id="260"/>
            <p14:sldId id="275"/>
            <p14:sldId id="276"/>
            <p14:sldId id="269"/>
            <p14:sldId id="27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MOU" lastIdx="1" clrIdx="0">
    <p:extLst>
      <p:ext uri="{19B8F6BF-5375-455C-9EA6-DF929625EA0E}">
        <p15:presenceInfo xmlns:p15="http://schemas.microsoft.com/office/powerpoint/2012/main" userId="Microsoft Office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412DBED-CF61-4CBD-8775-63FA5ADFE984}">
  <a:tblStyle styleId="{C412DBED-CF61-4CBD-8775-63FA5ADFE984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EEF0EF"/>
          </a:solidFill>
        </a:fill>
      </a:tcStyle>
    </a:wholeTbl>
    <a:band1H>
      <a:tcTxStyle/>
      <a:tcStyle>
        <a:tcBdr/>
        <a:fill>
          <a:solidFill>
            <a:srgbClr val="DBDFDD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BDFDD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483"/>
    <p:restoredTop sz="94740"/>
  </p:normalViewPr>
  <p:slideViewPr>
    <p:cSldViewPr snapToGrid="0" snapToObjects="1">
      <p:cViewPr varScale="1">
        <p:scale>
          <a:sx n="124" d="100"/>
          <a:sy n="124" d="100"/>
        </p:scale>
        <p:origin x="125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11699" cy="46180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936768" y="0"/>
            <a:ext cx="3011699" cy="46180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95008" y="4387136"/>
            <a:ext cx="5560060" cy="415623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772668"/>
            <a:ext cx="3011699" cy="46180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936768" y="8772668"/>
            <a:ext cx="3011699" cy="461804"/>
          </a:xfrm>
          <a:prstGeom prst="rect">
            <a:avLst/>
          </a:prstGeom>
          <a:noFill/>
          <a:ln>
            <a:noFill/>
          </a:ln>
        </p:spPr>
        <p:txBody>
          <a:bodyPr wrap="square" lIns="92475" tIns="46225" rIns="92475" bIns="462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95008" y="4387136"/>
            <a:ext cx="5560060" cy="4156234"/>
          </a:xfrm>
          <a:prstGeom prst="rect">
            <a:avLst/>
          </a:prstGeom>
          <a:noFill/>
          <a:ln>
            <a:noFill/>
          </a:ln>
        </p:spPr>
        <p:txBody>
          <a:bodyPr wrap="square" lIns="92475" tIns="46225" rIns="92475" bIns="462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Shape 90"/>
          <p:cNvSpPr txBox="1">
            <a:spLocks noGrp="1"/>
          </p:cNvSpPr>
          <p:nvPr>
            <p:ph type="sldNum" idx="12"/>
          </p:nvPr>
        </p:nvSpPr>
        <p:spPr>
          <a:xfrm>
            <a:off x="3936768" y="8772668"/>
            <a:ext cx="3011699" cy="461804"/>
          </a:xfrm>
          <a:prstGeom prst="rect">
            <a:avLst/>
          </a:prstGeom>
          <a:noFill/>
          <a:ln>
            <a:noFill/>
          </a:ln>
        </p:spPr>
        <p:txBody>
          <a:bodyPr wrap="square" lIns="92475" tIns="46225" rIns="92475" bIns="462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95008" y="4387136"/>
            <a:ext cx="5560060" cy="4156234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49" name="Shape 149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4604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95008" y="4387136"/>
            <a:ext cx="5560060" cy="4156234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49" name="Shape 149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560336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695008" y="4387136"/>
            <a:ext cx="5560060" cy="4156234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38" name="Shape 238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695008" y="4387136"/>
            <a:ext cx="5560060" cy="4156234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38" name="Shape 238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743236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95008" y="4387136"/>
            <a:ext cx="5560060" cy="4156234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95008" y="4387136"/>
            <a:ext cx="5560060" cy="4156234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695008" y="4387136"/>
            <a:ext cx="5560060" cy="4156234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38" name="Shape 238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503589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95008" y="4387136"/>
            <a:ext cx="5560060" cy="4156234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95008" y="4387136"/>
            <a:ext cx="5560060" cy="4156234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704264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95008" y="4387136"/>
            <a:ext cx="5560060" cy="4156234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49" name="Shape 149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823455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95008" y="4387136"/>
            <a:ext cx="5560060" cy="4156234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866599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95008" y="4387136"/>
            <a:ext cx="5560060" cy="4156234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SzPts val="5400"/>
              <a:buFont typeface="Arial"/>
              <a:buNone/>
              <a:defRPr sz="5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480"/>
              </a:spcBef>
              <a:buClr>
                <a:schemeClr val="accent1"/>
              </a:buClr>
              <a:buSzPts val="2040"/>
              <a:buFont typeface="Arial"/>
              <a:buNone/>
              <a:defRPr sz="2400" b="0" i="0" u="none" strike="noStrike" cap="none">
                <a:solidFill>
                  <a:srgbClr val="55556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spcBef>
                <a:spcPts val="400"/>
              </a:spcBef>
              <a:buClr>
                <a:schemeClr val="accent1"/>
              </a:buClr>
              <a:buSzPts val="1700"/>
              <a:buFont typeface="Arial"/>
              <a:buNone/>
              <a:defRPr sz="2000" b="0" i="0" u="none" strike="noStrike" cap="none">
                <a:solidFill>
                  <a:srgbClr val="8B8B8D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spcBef>
                <a:spcPts val="360"/>
              </a:spcBef>
              <a:buClr>
                <a:schemeClr val="accent1"/>
              </a:buClr>
              <a:buSzPts val="1620"/>
              <a:buFont typeface="Arial"/>
              <a:buNone/>
              <a:defRPr sz="1800" b="0" i="0" u="none" strike="noStrike" cap="none">
                <a:solidFill>
                  <a:srgbClr val="8B8B8D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spcBef>
                <a:spcPts val="320"/>
              </a:spcBef>
              <a:buClr>
                <a:schemeClr val="accent1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B8B8D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spcBef>
                <a:spcPts val="280"/>
              </a:spcBef>
              <a:buClr>
                <a:schemeClr val="accent1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B8B8D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spcBef>
                <a:spcPts val="260"/>
              </a:spcBef>
              <a:buClr>
                <a:schemeClr val="accent1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B8B8D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spcBef>
                <a:spcPts val="260"/>
              </a:spcBef>
              <a:buClr>
                <a:schemeClr val="accent1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B8B8D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spcBef>
                <a:spcPts val="260"/>
              </a:spcBef>
              <a:buClr>
                <a:schemeClr val="accent1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B8B8D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spcBef>
                <a:spcPts val="260"/>
              </a:spcBef>
              <a:buClr>
                <a:schemeClr val="accent1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B8B8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dt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ft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fld id="{00000000-1234-1234-1234-123412341234}" type="slidenum">
              <a:rPr lang="en-US"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" name="Shape 23"/>
          <p:cNvCxnSpPr/>
          <p:nvPr/>
        </p:nvCxnSpPr>
        <p:spPr>
          <a:xfrm>
            <a:off x="685800" y="3398520"/>
            <a:ext cx="7848600" cy="1588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 rot="5400000">
            <a:off x="2133600" y="-76200"/>
            <a:ext cx="4876800" cy="8229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182880" marR="0" lvl="0" indent="-53339" algn="l" rtl="0">
              <a:spcBef>
                <a:spcPts val="480"/>
              </a:spcBef>
              <a:buClr>
                <a:schemeClr val="accent1"/>
              </a:buClr>
              <a:buSzPts val="204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74929" algn="l" rtl="0">
              <a:spcBef>
                <a:spcPts val="400"/>
              </a:spcBef>
              <a:buClr>
                <a:schemeClr val="accent1"/>
              </a:buClr>
              <a:buSzPts val="17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731520" marR="0" lvl="2" indent="-80009" algn="l" rtl="0">
              <a:spcBef>
                <a:spcPts val="360"/>
              </a:spcBef>
              <a:buClr>
                <a:schemeClr val="accent1"/>
              </a:buClr>
              <a:buSzPts val="162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05839" marR="0" lvl="3" indent="-81279" algn="l" rtl="0">
              <a:spcBef>
                <a:spcPts val="320"/>
              </a:spcBef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188720" marR="0" lvl="4" indent="-48259" algn="l" rtl="0">
              <a:spcBef>
                <a:spcPts val="280"/>
              </a:spcBef>
              <a:buClr>
                <a:schemeClr val="accen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371600" marR="0" lvl="5" indent="-100330" algn="l" rtl="0">
              <a:spcBef>
                <a:spcPts val="260"/>
              </a:spcBef>
              <a:buClr>
                <a:schemeClr val="accent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554480" marR="0" lvl="6" indent="-100330" algn="l" rtl="0">
              <a:spcBef>
                <a:spcPts val="260"/>
              </a:spcBef>
              <a:buClr>
                <a:schemeClr val="accent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737360" marR="0" lvl="7" indent="-100330" algn="l" rtl="0">
              <a:spcBef>
                <a:spcPts val="260"/>
              </a:spcBef>
              <a:buClr>
                <a:schemeClr val="accent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920240" marR="0" lvl="8" indent="-100329" algn="l" rtl="0">
              <a:spcBef>
                <a:spcPts val="260"/>
              </a:spcBef>
              <a:buClr>
                <a:schemeClr val="accent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dt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ft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fld id="{00000000-1234-1234-1234-123412341234}" type="slidenum">
              <a:rPr lang="en-US"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 rot="5400000">
            <a:off x="4724400" y="2514600"/>
            <a:ext cx="5867400" cy="205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 rot="5400000">
            <a:off x="533400" y="533400"/>
            <a:ext cx="5867400" cy="6019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182880" marR="0" lvl="0" indent="-53339" algn="l" rtl="0">
              <a:spcBef>
                <a:spcPts val="480"/>
              </a:spcBef>
              <a:buClr>
                <a:schemeClr val="accent1"/>
              </a:buClr>
              <a:buSzPts val="204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74929" algn="l" rtl="0">
              <a:spcBef>
                <a:spcPts val="400"/>
              </a:spcBef>
              <a:buClr>
                <a:schemeClr val="accent1"/>
              </a:buClr>
              <a:buSzPts val="17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731520" marR="0" lvl="2" indent="-80009" algn="l" rtl="0">
              <a:spcBef>
                <a:spcPts val="360"/>
              </a:spcBef>
              <a:buClr>
                <a:schemeClr val="accent1"/>
              </a:buClr>
              <a:buSzPts val="162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05839" marR="0" lvl="3" indent="-81279" algn="l" rtl="0">
              <a:spcBef>
                <a:spcPts val="320"/>
              </a:spcBef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188720" marR="0" lvl="4" indent="-48259" algn="l" rtl="0">
              <a:spcBef>
                <a:spcPts val="280"/>
              </a:spcBef>
              <a:buClr>
                <a:schemeClr val="accen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371600" marR="0" lvl="5" indent="-100330" algn="l" rtl="0">
              <a:spcBef>
                <a:spcPts val="260"/>
              </a:spcBef>
              <a:buClr>
                <a:schemeClr val="accent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554480" marR="0" lvl="6" indent="-100330" algn="l" rtl="0">
              <a:spcBef>
                <a:spcPts val="260"/>
              </a:spcBef>
              <a:buClr>
                <a:schemeClr val="accent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737360" marR="0" lvl="7" indent="-100330" algn="l" rtl="0">
              <a:spcBef>
                <a:spcPts val="260"/>
              </a:spcBef>
              <a:buClr>
                <a:schemeClr val="accent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920240" marR="0" lvl="8" indent="-100329" algn="l" rtl="0">
              <a:spcBef>
                <a:spcPts val="260"/>
              </a:spcBef>
              <a:buClr>
                <a:schemeClr val="accent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dt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ft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sldNum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fld id="{00000000-1234-1234-1234-123412341234}" type="slidenum">
              <a:rPr lang="en-US"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182880" marR="0" lvl="0" indent="-53339" algn="l" rtl="0">
              <a:spcBef>
                <a:spcPts val="480"/>
              </a:spcBef>
              <a:buClr>
                <a:schemeClr val="accent1"/>
              </a:buClr>
              <a:buSzPts val="204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74929" algn="l" rtl="0">
              <a:spcBef>
                <a:spcPts val="400"/>
              </a:spcBef>
              <a:buClr>
                <a:schemeClr val="accent1"/>
              </a:buClr>
              <a:buSzPts val="17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731520" marR="0" lvl="2" indent="-80009" algn="l" rtl="0">
              <a:spcBef>
                <a:spcPts val="360"/>
              </a:spcBef>
              <a:buClr>
                <a:schemeClr val="accent1"/>
              </a:buClr>
              <a:buSzPts val="162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05839" marR="0" lvl="3" indent="-81279" algn="l" rtl="0">
              <a:spcBef>
                <a:spcPts val="320"/>
              </a:spcBef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188720" marR="0" lvl="4" indent="-48259" algn="l" rtl="0">
              <a:spcBef>
                <a:spcPts val="280"/>
              </a:spcBef>
              <a:buClr>
                <a:schemeClr val="accen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371600" marR="0" lvl="5" indent="-100330" algn="l" rtl="0">
              <a:spcBef>
                <a:spcPts val="260"/>
              </a:spcBef>
              <a:buClr>
                <a:schemeClr val="accent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554480" marR="0" lvl="6" indent="-100330" algn="l" rtl="0">
              <a:spcBef>
                <a:spcPts val="260"/>
              </a:spcBef>
              <a:buClr>
                <a:schemeClr val="accent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737360" marR="0" lvl="7" indent="-100330" algn="l" rtl="0">
              <a:spcBef>
                <a:spcPts val="260"/>
              </a:spcBef>
              <a:buClr>
                <a:schemeClr val="accent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920240" marR="0" lvl="8" indent="-100329" algn="l" rtl="0">
              <a:spcBef>
                <a:spcPts val="260"/>
              </a:spcBef>
              <a:buClr>
                <a:schemeClr val="accent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dt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ft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fld id="{00000000-1234-1234-1234-123412341234}" type="slidenum">
              <a:rPr lang="en-US"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457200" y="1673352"/>
            <a:ext cx="4038600" cy="471830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182880" marR="0" lvl="0" indent="-31750" algn="l" rtl="0">
              <a:spcBef>
                <a:spcPts val="560"/>
              </a:spcBef>
              <a:buClr>
                <a:schemeClr val="accent1"/>
              </a:buClr>
              <a:buSzPts val="238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53340" algn="l" rtl="0">
              <a:spcBef>
                <a:spcPts val="480"/>
              </a:spcBef>
              <a:buClr>
                <a:schemeClr val="accent1"/>
              </a:buClr>
              <a:buSzPts val="204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731520" marR="0" lvl="2" indent="-68579" algn="l" rtl="0">
              <a:spcBef>
                <a:spcPts val="400"/>
              </a:spcBef>
              <a:buClr>
                <a:schemeClr val="accent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05839" marR="0" lvl="3" indent="-68579" algn="l" rtl="0">
              <a:spcBef>
                <a:spcPts val="360"/>
              </a:spcBef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188720" marR="0" lvl="4" indent="-22859" algn="l" rtl="0">
              <a:spcBef>
                <a:spcPts val="360"/>
              </a:spcBef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371600" marR="0" lvl="5" indent="-68580" algn="l" rtl="0">
              <a:spcBef>
                <a:spcPts val="360"/>
              </a:spcBef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554480" marR="0" lvl="6" indent="-68580" algn="l" rtl="0">
              <a:spcBef>
                <a:spcPts val="360"/>
              </a:spcBef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737360" marR="0" lvl="7" indent="-68580" algn="l" rtl="0">
              <a:spcBef>
                <a:spcPts val="360"/>
              </a:spcBef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920240" marR="0" lvl="8" indent="-68579" algn="l" rtl="0">
              <a:spcBef>
                <a:spcPts val="360"/>
              </a:spcBef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2"/>
          </p:nvPr>
        </p:nvSpPr>
        <p:spPr>
          <a:xfrm>
            <a:off x="4648200" y="1673352"/>
            <a:ext cx="4038600" cy="471830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182880" marR="0" lvl="0" indent="-31750" algn="l" rtl="0">
              <a:spcBef>
                <a:spcPts val="560"/>
              </a:spcBef>
              <a:buClr>
                <a:schemeClr val="accent1"/>
              </a:buClr>
              <a:buSzPts val="238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53340" algn="l" rtl="0">
              <a:spcBef>
                <a:spcPts val="480"/>
              </a:spcBef>
              <a:buClr>
                <a:schemeClr val="accent1"/>
              </a:buClr>
              <a:buSzPts val="204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731520" marR="0" lvl="2" indent="-68579" algn="l" rtl="0">
              <a:spcBef>
                <a:spcPts val="400"/>
              </a:spcBef>
              <a:buClr>
                <a:schemeClr val="accent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05839" marR="0" lvl="3" indent="-68579" algn="l" rtl="0">
              <a:spcBef>
                <a:spcPts val="360"/>
              </a:spcBef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188720" marR="0" lvl="4" indent="-22859" algn="l" rtl="0">
              <a:spcBef>
                <a:spcPts val="360"/>
              </a:spcBef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371600" marR="0" lvl="5" indent="-68580" algn="l" rtl="0">
              <a:spcBef>
                <a:spcPts val="360"/>
              </a:spcBef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554480" marR="0" lvl="6" indent="-68580" algn="l" rtl="0">
              <a:spcBef>
                <a:spcPts val="360"/>
              </a:spcBef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737360" marR="0" lvl="7" indent="-68580" algn="l" rtl="0">
              <a:spcBef>
                <a:spcPts val="360"/>
              </a:spcBef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920240" marR="0" lvl="8" indent="-68579" algn="l" rtl="0">
              <a:spcBef>
                <a:spcPts val="360"/>
              </a:spcBef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dt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ft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fld id="{00000000-1234-1234-1234-123412341234}" type="slidenum">
              <a:rPr lang="en-US"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dk2"/>
        </a:solid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lt2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480"/>
              </a:spcBef>
              <a:buClr>
                <a:schemeClr val="accent1"/>
              </a:buClr>
              <a:buSzPts val="204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360"/>
              </a:spcBef>
              <a:buClr>
                <a:schemeClr val="accent1"/>
              </a:buClr>
              <a:buSzPts val="153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320"/>
              </a:spcBef>
              <a:buClr>
                <a:schemeClr val="accent1"/>
              </a:buClr>
              <a:buSzPts val="144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280"/>
              </a:spcBef>
              <a:buClr>
                <a:schemeClr val="accen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280"/>
              </a:spcBef>
              <a:buClr>
                <a:schemeClr val="accen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280"/>
              </a:spcBef>
              <a:buClr>
                <a:schemeClr val="accen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280"/>
              </a:spcBef>
              <a:buClr>
                <a:schemeClr val="accen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280"/>
              </a:spcBef>
              <a:buClr>
                <a:schemeClr val="accen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280"/>
              </a:spcBef>
              <a:buClr>
                <a:schemeClr val="accen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dt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fld id="{00000000-1234-1234-1234-123412341234}" type="slidenum">
              <a:rPr lang="en-US"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5" name="Shape 45"/>
          <p:cNvCxnSpPr/>
          <p:nvPr/>
        </p:nvCxnSpPr>
        <p:spPr>
          <a:xfrm>
            <a:off x="731520" y="4599432"/>
            <a:ext cx="7848600" cy="1588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400"/>
              </a:spcBef>
              <a:buClr>
                <a:schemeClr val="accent1"/>
              </a:buClr>
              <a:buSzPts val="17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accent1"/>
              </a:buClr>
              <a:buSzPts val="17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accent1"/>
              </a:buClr>
              <a:buSzPts val="162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accen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accen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accen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accen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accen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accen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2"/>
          </p:nvPr>
        </p:nvSpPr>
        <p:spPr>
          <a:xfrm>
            <a:off x="457200" y="2438400"/>
            <a:ext cx="3931920" cy="39512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182880" marR="0" lvl="0" indent="-53339" algn="l" rtl="0">
              <a:spcBef>
                <a:spcPts val="480"/>
              </a:spcBef>
              <a:buClr>
                <a:schemeClr val="accent1"/>
              </a:buClr>
              <a:buSzPts val="204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74929" algn="l" rtl="0">
              <a:spcBef>
                <a:spcPts val="400"/>
              </a:spcBef>
              <a:buClr>
                <a:schemeClr val="accent1"/>
              </a:buClr>
              <a:buSzPts val="17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731520" marR="0" lvl="2" indent="-80009" algn="l" rtl="0">
              <a:spcBef>
                <a:spcPts val="360"/>
              </a:spcBef>
              <a:buClr>
                <a:schemeClr val="accent1"/>
              </a:buClr>
              <a:buSzPts val="162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05839" marR="0" lvl="3" indent="-81279" algn="l" rtl="0">
              <a:spcBef>
                <a:spcPts val="320"/>
              </a:spcBef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188720" marR="0" lvl="4" indent="-35559" algn="l" rtl="0">
              <a:spcBef>
                <a:spcPts val="320"/>
              </a:spcBef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371600" marR="0" lvl="5" indent="-81280" algn="l" rtl="0">
              <a:spcBef>
                <a:spcPts val="320"/>
              </a:spcBef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554480" marR="0" lvl="6" indent="-81280" algn="l" rtl="0">
              <a:spcBef>
                <a:spcPts val="320"/>
              </a:spcBef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737360" marR="0" lvl="7" indent="-81280" algn="l" rtl="0">
              <a:spcBef>
                <a:spcPts val="320"/>
              </a:spcBef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920240" marR="0" lvl="8" indent="-81279" algn="l" rtl="0">
              <a:spcBef>
                <a:spcPts val="320"/>
              </a:spcBef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3"/>
          </p:nvPr>
        </p:nvSpPr>
        <p:spPr>
          <a:xfrm>
            <a:off x="4754880" y="1676400"/>
            <a:ext cx="3931920" cy="6397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400"/>
              </a:spcBef>
              <a:buClr>
                <a:schemeClr val="accent1"/>
              </a:buClr>
              <a:buSzPts val="17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accent1"/>
              </a:buClr>
              <a:buSzPts val="17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accent1"/>
              </a:buClr>
              <a:buSzPts val="162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accen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accen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accen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accen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accen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accen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4"/>
          </p:nvPr>
        </p:nvSpPr>
        <p:spPr>
          <a:xfrm>
            <a:off x="4754880" y="2438400"/>
            <a:ext cx="3931920" cy="39512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182880" marR="0" lvl="0" indent="-53339" algn="l" rtl="0">
              <a:spcBef>
                <a:spcPts val="480"/>
              </a:spcBef>
              <a:buClr>
                <a:schemeClr val="accent1"/>
              </a:buClr>
              <a:buSzPts val="204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74929" algn="l" rtl="0">
              <a:spcBef>
                <a:spcPts val="400"/>
              </a:spcBef>
              <a:buClr>
                <a:schemeClr val="accent1"/>
              </a:buClr>
              <a:buSzPts val="17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731520" marR="0" lvl="2" indent="-80009" algn="l" rtl="0">
              <a:spcBef>
                <a:spcPts val="360"/>
              </a:spcBef>
              <a:buClr>
                <a:schemeClr val="accent1"/>
              </a:buClr>
              <a:buSzPts val="162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05839" marR="0" lvl="3" indent="-81279" algn="l" rtl="0">
              <a:spcBef>
                <a:spcPts val="320"/>
              </a:spcBef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188720" marR="0" lvl="4" indent="-35559" algn="l" rtl="0">
              <a:spcBef>
                <a:spcPts val="320"/>
              </a:spcBef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371600" marR="0" lvl="5" indent="-81280" algn="l" rtl="0">
              <a:spcBef>
                <a:spcPts val="320"/>
              </a:spcBef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554480" marR="0" lvl="6" indent="-81280" algn="l" rtl="0">
              <a:spcBef>
                <a:spcPts val="320"/>
              </a:spcBef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737360" marR="0" lvl="7" indent="-81280" algn="l" rtl="0">
              <a:spcBef>
                <a:spcPts val="320"/>
              </a:spcBef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920240" marR="0" lvl="8" indent="-81279" algn="l" rtl="0">
              <a:spcBef>
                <a:spcPts val="320"/>
              </a:spcBef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dt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ft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fld id="{00000000-1234-1234-1234-123412341234}" type="slidenum">
              <a:rPr lang="en-US"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5" name="Shape 55"/>
          <p:cNvCxnSpPr/>
          <p:nvPr/>
        </p:nvCxnSpPr>
        <p:spPr>
          <a:xfrm rot="5400000">
            <a:off x="2217817" y="4045823"/>
            <a:ext cx="4709160" cy="79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dt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ft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fld id="{00000000-1234-1234-1234-123412341234}" type="slidenum">
              <a:rPr lang="en-US"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2971800" y="792080"/>
            <a:ext cx="5715000" cy="557784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182880" marR="0" lvl="0" indent="-10159" algn="l" rtl="0">
              <a:spcBef>
                <a:spcPts val="640"/>
              </a:spcBef>
              <a:buClr>
                <a:schemeClr val="accent1"/>
              </a:buClr>
              <a:buSzPts val="272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31750" algn="l" rtl="0">
              <a:spcBef>
                <a:spcPts val="560"/>
              </a:spcBef>
              <a:buClr>
                <a:schemeClr val="accent1"/>
              </a:buClr>
              <a:buSzPts val="238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731520" marR="0" lvl="2" indent="-45719" algn="l" rtl="0">
              <a:spcBef>
                <a:spcPts val="480"/>
              </a:spcBef>
              <a:buClr>
                <a:schemeClr val="accent1"/>
              </a:buClr>
              <a:buSzPts val="216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05839" marR="0" lvl="3" indent="-55879" algn="l" rtl="0">
              <a:spcBef>
                <a:spcPts val="400"/>
              </a:spcBef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188720" marR="0" lvl="4" indent="-10159" algn="l" rtl="0">
              <a:spcBef>
                <a:spcPts val="400"/>
              </a:spcBef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371600" marR="0" lvl="5" indent="-55880" algn="l" rtl="0">
              <a:spcBef>
                <a:spcPts val="400"/>
              </a:spcBef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554480" marR="0" lvl="6" indent="-55880" algn="l" rtl="0">
              <a:spcBef>
                <a:spcPts val="400"/>
              </a:spcBef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737360" marR="0" lvl="7" indent="-55880" algn="l" rtl="0">
              <a:spcBef>
                <a:spcPts val="400"/>
              </a:spcBef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920240" marR="0" lvl="8" indent="-55879" algn="l" rtl="0">
              <a:spcBef>
                <a:spcPts val="400"/>
              </a:spcBef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2"/>
          </p:nvPr>
        </p:nvSpPr>
        <p:spPr>
          <a:xfrm>
            <a:off x="457201" y="2130552"/>
            <a:ext cx="2139696" cy="424361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accent1"/>
              </a:buClr>
              <a:buSzPts val="119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accent1"/>
              </a:buClr>
              <a:buSzPts val="102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accent1"/>
              </a:buClr>
              <a:buSzPts val="9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accen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accen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accen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accen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accen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accen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dt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ft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fld id="{00000000-1234-1234-1234-123412341234}" type="slidenum">
              <a:rPr lang="en-US"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7" name="Shape 67"/>
          <p:cNvCxnSpPr/>
          <p:nvPr/>
        </p:nvCxnSpPr>
        <p:spPr>
          <a:xfrm rot="5400000">
            <a:off x="-13116" y="3580206"/>
            <a:ext cx="5577840" cy="1588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0" name="Shape 70"/>
          <p:cNvSpPr>
            <a:spLocks noGrp="1"/>
          </p:cNvSpPr>
          <p:nvPr>
            <p:ph type="pic" idx="2"/>
          </p:nvPr>
        </p:nvSpPr>
        <p:spPr>
          <a:xfrm>
            <a:off x="2858610" y="838201"/>
            <a:ext cx="5904390" cy="5500456"/>
          </a:xfrm>
          <a:prstGeom prst="rect">
            <a:avLst/>
          </a:prstGeom>
          <a:solidFill>
            <a:schemeClr val="lt2"/>
          </a:solidFill>
          <a:ln w="76200" cap="flat" cmpd="sng">
            <a:solidFill>
              <a:srgbClr val="FFFFFF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12700" dir="5400000" algn="t" rotWithShape="0">
              <a:srgbClr val="000000">
                <a:alpha val="58823"/>
              </a:srgbClr>
            </a:outerShdw>
          </a:effectLst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buClr>
                <a:schemeClr val="accent1"/>
              </a:buClr>
              <a:buSzPts val="272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560"/>
              </a:spcBef>
              <a:buClr>
                <a:schemeClr val="accent1"/>
              </a:buClr>
              <a:buSzPts val="238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480"/>
              </a:spcBef>
              <a:buClr>
                <a:schemeClr val="accent1"/>
              </a:buClr>
              <a:buSzPts val="216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400"/>
              </a:spcBef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400"/>
              </a:spcBef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400"/>
              </a:spcBef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400"/>
              </a:spcBef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400"/>
              </a:spcBef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400"/>
              </a:spcBef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457200" y="2133600"/>
            <a:ext cx="2139696" cy="424281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accent1"/>
              </a:buClr>
              <a:buSzPts val="119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accent1"/>
              </a:buClr>
              <a:buSzPts val="102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accent1"/>
              </a:buClr>
              <a:buSzPts val="9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accen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accen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accen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accen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accen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accen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dt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ft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sldNum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fld id="{00000000-1234-1234-1234-123412341234}" type="slidenum">
              <a:rPr lang="en-US"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182880" marR="0" lvl="0" indent="-53339" algn="l" rtl="0">
              <a:spcBef>
                <a:spcPts val="480"/>
              </a:spcBef>
              <a:buClr>
                <a:schemeClr val="accent1"/>
              </a:buClr>
              <a:buSzPts val="204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74929" algn="l" rtl="0">
              <a:spcBef>
                <a:spcPts val="400"/>
              </a:spcBef>
              <a:buClr>
                <a:schemeClr val="accent1"/>
              </a:buClr>
              <a:buSzPts val="17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731520" marR="0" lvl="2" indent="-80009" algn="l" rtl="0">
              <a:spcBef>
                <a:spcPts val="360"/>
              </a:spcBef>
              <a:buClr>
                <a:schemeClr val="accent1"/>
              </a:buClr>
              <a:buSzPts val="162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05839" marR="0" lvl="3" indent="-81279" algn="l" rtl="0">
              <a:spcBef>
                <a:spcPts val="320"/>
              </a:spcBef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188720" marR="0" lvl="4" indent="-48259" algn="l" rtl="0">
              <a:spcBef>
                <a:spcPts val="280"/>
              </a:spcBef>
              <a:buClr>
                <a:schemeClr val="accen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371600" marR="0" lvl="5" indent="-100330" algn="l" rtl="0">
              <a:spcBef>
                <a:spcPts val="260"/>
              </a:spcBef>
              <a:buClr>
                <a:schemeClr val="accent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554480" marR="0" lvl="6" indent="-100330" algn="l" rtl="0">
              <a:spcBef>
                <a:spcPts val="260"/>
              </a:spcBef>
              <a:buClr>
                <a:schemeClr val="accent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737360" marR="0" lvl="7" indent="-100330" algn="l" rtl="0">
              <a:spcBef>
                <a:spcPts val="260"/>
              </a:spcBef>
              <a:buClr>
                <a:schemeClr val="accent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920240" marR="0" lvl="8" indent="-100329" algn="l" rtl="0">
              <a:spcBef>
                <a:spcPts val="260"/>
              </a:spcBef>
              <a:buClr>
                <a:schemeClr val="accent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Shape 13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Shape 14"/>
          <p:cNvSpPr txBox="1">
            <a:spLocks noGrp="1"/>
          </p:cNvSpPr>
          <p:nvPr>
            <p:ph type="dt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ft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fld id="{00000000-1234-1234-1234-123412341234}" type="slidenum">
              <a:rPr lang="en-US"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light9/Cryptocurrencies.gi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bitcoincharts.com/charts/bitstampUSD#rg60ztgSzm1g10zm2g25zv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thinknook.com/twitter-sentiment-analysis-training-corpus-dataset-2012-09-22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-342900" algn="l" rtl="0">
              <a:spcBef>
                <a:spcPts val="0"/>
              </a:spcBef>
              <a:buClr>
                <a:schemeClr val="dk2"/>
              </a:buClr>
              <a:buSzPts val="5400"/>
              <a:buFont typeface="Arial"/>
              <a:buNone/>
            </a:pPr>
            <a:r>
              <a:rPr lang="en-US" sz="54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CRYPTOCURRENCY</a:t>
            </a:r>
          </a:p>
        </p:txBody>
      </p:sp>
      <p:sp>
        <p:nvSpPr>
          <p:cNvPr id="93" name="Shape 93"/>
          <p:cNvSpPr txBox="1"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2954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55556F"/>
                </a:solidFill>
                <a:latin typeface="Arial"/>
                <a:ea typeface="Arial"/>
                <a:cs typeface="Arial"/>
                <a:sym typeface="Arial"/>
              </a:rPr>
              <a:t>Twitter Analysis</a:t>
            </a:r>
          </a:p>
          <a:p>
            <a:pPr marL="0" marR="0" lvl="0" indent="-12954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None/>
            </a:pPr>
            <a:endParaRPr sz="2400" b="0" i="0" u="none" strike="noStrike" cap="none" dirty="0">
              <a:solidFill>
                <a:srgbClr val="55556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129540" algn="l" rtl="0">
              <a:spcBef>
                <a:spcPts val="480"/>
              </a:spcBef>
              <a:buClr>
                <a:schemeClr val="accent1"/>
              </a:buClr>
              <a:buSzPts val="204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55556F"/>
                </a:solidFill>
                <a:latin typeface="Arial"/>
                <a:ea typeface="Arial"/>
                <a:cs typeface="Arial"/>
                <a:sym typeface="Arial"/>
              </a:rPr>
              <a:t>By Michael </a:t>
            </a:r>
            <a:r>
              <a:rPr lang="en-US" sz="2400" b="0" i="0" u="none" strike="noStrike" cap="none" dirty="0" err="1">
                <a:solidFill>
                  <a:srgbClr val="55556F"/>
                </a:solidFill>
                <a:latin typeface="Arial"/>
                <a:ea typeface="Arial"/>
                <a:cs typeface="Arial"/>
                <a:sym typeface="Arial"/>
              </a:rPr>
              <a:t>Cuffaro</a:t>
            </a:r>
            <a:endParaRPr lang="en-US" sz="2400" b="0" i="0" u="none" strike="noStrike" cap="none" dirty="0">
              <a:solidFill>
                <a:srgbClr val="55556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Shape 94"/>
          <p:cNvSpPr txBox="1"/>
          <p:nvPr/>
        </p:nvSpPr>
        <p:spPr>
          <a:xfrm>
            <a:off x="0" y="6543674"/>
            <a:ext cx="9144000" cy="3143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50466" algn="ctr" rtl="0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ts val="795"/>
              <a:buFont typeface="Arial"/>
              <a:buNone/>
            </a:pPr>
            <a:r>
              <a:rPr lang="en-US" sz="800" b="1" i="0" u="none" strike="noStrike" cap="none">
                <a:solidFill>
                  <a:srgbClr val="55556F"/>
                </a:solidFill>
                <a:latin typeface="Arial"/>
                <a:ea typeface="Arial"/>
                <a:cs typeface="Arial"/>
                <a:sym typeface="Arial"/>
              </a:rPr>
              <a:t>Disclaimer: </a:t>
            </a:r>
            <a:r>
              <a:rPr lang="en-US" sz="800" b="0" i="0" u="none" strike="noStrike" cap="none">
                <a:solidFill>
                  <a:srgbClr val="55556F"/>
                </a:solidFill>
                <a:latin typeface="Arial"/>
                <a:ea typeface="Arial"/>
                <a:cs typeface="Arial"/>
                <a:sym typeface="Arial"/>
              </a:rPr>
              <a:t>I am  not a financial institution nor do I represent one. All that I am providing is educational material: Do not  take this information as professional investment advice.</a:t>
            </a:r>
            <a:r>
              <a:rPr lang="en-US" sz="935" b="0" i="0" u="none" strike="noStrike" cap="none">
                <a:solidFill>
                  <a:srgbClr val="55556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139951" y="150959"/>
            <a:ext cx="8829368" cy="99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54000" algn="l" rtl="0">
              <a:spcBef>
                <a:spcPts val="0"/>
              </a:spcBef>
              <a:buClr>
                <a:schemeClr val="dk2"/>
              </a:buClr>
              <a:buSzPts val="4000"/>
              <a:buFont typeface="Arial"/>
              <a:buNone/>
            </a:pPr>
            <a:r>
              <a:rPr lang="en-US" sz="2800" b="0" i="0" u="sng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Investigating Sentiment &amp; Price Change Movements</a:t>
            </a:r>
          </a:p>
        </p:txBody>
      </p:sp>
      <p:sp>
        <p:nvSpPr>
          <p:cNvPr id="121" name="Shape 121"/>
          <p:cNvSpPr txBox="1"/>
          <p:nvPr/>
        </p:nvSpPr>
        <p:spPr>
          <a:xfrm>
            <a:off x="0" y="6543674"/>
            <a:ext cx="9144000" cy="314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50466" algn="ctr" rtl="0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ts val="795"/>
              <a:buFont typeface="Arial"/>
              <a:buNone/>
            </a:pPr>
            <a:r>
              <a:rPr lang="en-US" sz="800" b="1" i="0" u="none" strike="noStrike" cap="none">
                <a:solidFill>
                  <a:srgbClr val="55556F"/>
                </a:solidFill>
                <a:latin typeface="Arial"/>
                <a:ea typeface="Arial"/>
                <a:cs typeface="Arial"/>
                <a:sym typeface="Arial"/>
              </a:rPr>
              <a:t>Disclaimer: </a:t>
            </a:r>
            <a:r>
              <a:rPr lang="en-US" sz="800" b="0" i="0" u="none" strike="noStrike" cap="none">
                <a:solidFill>
                  <a:srgbClr val="55556F"/>
                </a:solidFill>
                <a:latin typeface="Arial"/>
                <a:ea typeface="Arial"/>
                <a:cs typeface="Arial"/>
                <a:sym typeface="Arial"/>
              </a:rPr>
              <a:t>I am  not a financial institution nor do I represent one. All that I am providing is educational material: Do not  take this information as professional investment advice.</a:t>
            </a:r>
            <a:r>
              <a:rPr lang="en-US" sz="935" b="0" i="0" u="none" strike="noStrike" cap="none">
                <a:solidFill>
                  <a:srgbClr val="55556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9ED5846-16DA-B84B-AD3E-610F361153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2282" y="1035939"/>
            <a:ext cx="3466012" cy="2743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BBCCC9E-5B2F-FD43-B61A-2FD22D9B1D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2507" y="1021031"/>
            <a:ext cx="3483429" cy="2743200"/>
          </a:xfrm>
          <a:prstGeom prst="rect">
            <a:avLst/>
          </a:prstGeom>
        </p:spPr>
      </p:pic>
      <p:cxnSp>
        <p:nvCxnSpPr>
          <p:cNvPr id="22" name="Shape 191">
            <a:extLst>
              <a:ext uri="{FF2B5EF4-FFF2-40B4-BE49-F238E27FC236}">
                <a16:creationId xmlns:a16="http://schemas.microsoft.com/office/drawing/2014/main" id="{0142B10E-AADC-3D44-8AC2-D2C29355EE73}"/>
              </a:ext>
            </a:extLst>
          </p:cNvPr>
          <p:cNvCxnSpPr/>
          <p:nvPr/>
        </p:nvCxnSpPr>
        <p:spPr>
          <a:xfrm>
            <a:off x="437535" y="3779139"/>
            <a:ext cx="8001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" name="Shape 191">
            <a:extLst>
              <a:ext uri="{FF2B5EF4-FFF2-40B4-BE49-F238E27FC236}">
                <a16:creationId xmlns:a16="http://schemas.microsoft.com/office/drawing/2014/main" id="{D5931E9A-5F51-1E4A-BBF5-01DC7F165AFC}"/>
              </a:ext>
            </a:extLst>
          </p:cNvPr>
          <p:cNvCxnSpPr>
            <a:cxnSpLocks/>
          </p:cNvCxnSpPr>
          <p:nvPr/>
        </p:nvCxnSpPr>
        <p:spPr>
          <a:xfrm flipV="1">
            <a:off x="1591666" y="1141559"/>
            <a:ext cx="0" cy="4964812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7FDB34AD-9BE4-4F46-B235-38A5F7CD0836}"/>
              </a:ext>
            </a:extLst>
          </p:cNvPr>
          <p:cNvSpPr/>
          <p:nvPr/>
        </p:nvSpPr>
        <p:spPr>
          <a:xfrm>
            <a:off x="352986" y="1908229"/>
            <a:ext cx="1006448" cy="86061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Close </a:t>
            </a:r>
          </a:p>
          <a:p>
            <a:pPr algn="ctr"/>
            <a:r>
              <a:rPr lang="en-US" b="1" dirty="0"/>
              <a:t>- </a:t>
            </a:r>
          </a:p>
          <a:p>
            <a:pPr algn="ctr"/>
            <a:r>
              <a:rPr lang="en-US" b="1" dirty="0"/>
              <a:t>Open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81BF59DA-F299-4644-BBB7-44ABE36EE53F}"/>
              </a:ext>
            </a:extLst>
          </p:cNvPr>
          <p:cNvSpPr/>
          <p:nvPr/>
        </p:nvSpPr>
        <p:spPr>
          <a:xfrm>
            <a:off x="356099" y="4801659"/>
            <a:ext cx="1006448" cy="86061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Close </a:t>
            </a:r>
          </a:p>
          <a:p>
            <a:pPr algn="ctr"/>
            <a:r>
              <a:rPr lang="en-US" b="1" dirty="0"/>
              <a:t>- </a:t>
            </a:r>
          </a:p>
          <a:p>
            <a:pPr algn="ctr"/>
            <a:r>
              <a:rPr lang="en-US" b="1" dirty="0"/>
              <a:t>Open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2333C54C-CD2C-7A4C-B90A-D6E9A2908D36}"/>
              </a:ext>
            </a:extLst>
          </p:cNvPr>
          <p:cNvSpPr/>
          <p:nvPr/>
        </p:nvSpPr>
        <p:spPr>
          <a:xfrm>
            <a:off x="356099" y="1114608"/>
            <a:ext cx="1006448" cy="40241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15 Min.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76F4AA4-A006-ED4F-8CE2-D7BD5A1276E3}"/>
              </a:ext>
            </a:extLst>
          </p:cNvPr>
          <p:cNvSpPr/>
          <p:nvPr/>
        </p:nvSpPr>
        <p:spPr>
          <a:xfrm>
            <a:off x="231955" y="3945676"/>
            <a:ext cx="1248509" cy="50303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15 Min. Price Lag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0815D4-675D-E847-AE12-62F83983A6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52784" y="3829790"/>
            <a:ext cx="3544389" cy="27432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8F90000-D5F5-FD40-8B5A-18AE136016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76157" y="3829790"/>
            <a:ext cx="3492137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139951" y="150959"/>
            <a:ext cx="8829368" cy="99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54000" algn="l" rtl="0">
              <a:spcBef>
                <a:spcPts val="0"/>
              </a:spcBef>
              <a:buClr>
                <a:schemeClr val="dk2"/>
              </a:buClr>
              <a:buSzPts val="4000"/>
              <a:buFont typeface="Arial"/>
              <a:buNone/>
            </a:pPr>
            <a:r>
              <a:rPr lang="en-US" sz="2800" b="0" i="0" u="sng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Investigating Sentiment &amp; Price Change Movements</a:t>
            </a:r>
          </a:p>
        </p:txBody>
      </p:sp>
      <p:sp>
        <p:nvSpPr>
          <p:cNvPr id="121" name="Shape 121"/>
          <p:cNvSpPr txBox="1"/>
          <p:nvPr/>
        </p:nvSpPr>
        <p:spPr>
          <a:xfrm>
            <a:off x="0" y="6543674"/>
            <a:ext cx="9144000" cy="314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50466" algn="ctr" rtl="0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ts val="795"/>
              <a:buFont typeface="Arial"/>
              <a:buNone/>
            </a:pPr>
            <a:r>
              <a:rPr lang="en-US" sz="800" b="1" i="0" u="none" strike="noStrike" cap="none">
                <a:solidFill>
                  <a:srgbClr val="55556F"/>
                </a:solidFill>
                <a:latin typeface="Arial"/>
                <a:ea typeface="Arial"/>
                <a:cs typeface="Arial"/>
                <a:sym typeface="Arial"/>
              </a:rPr>
              <a:t>Disclaimer: </a:t>
            </a:r>
            <a:r>
              <a:rPr lang="en-US" sz="800" b="0" i="0" u="none" strike="noStrike" cap="none">
                <a:solidFill>
                  <a:srgbClr val="55556F"/>
                </a:solidFill>
                <a:latin typeface="Arial"/>
                <a:ea typeface="Arial"/>
                <a:cs typeface="Arial"/>
                <a:sym typeface="Arial"/>
              </a:rPr>
              <a:t>I am  not a financial institution nor do I represent one. All that I am providing is educational material: Do not  take this information as professional investment advice.</a:t>
            </a:r>
            <a:r>
              <a:rPr lang="en-US" sz="935" b="0" i="0" u="none" strike="noStrike" cap="none">
                <a:solidFill>
                  <a:srgbClr val="55556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cxnSp>
        <p:nvCxnSpPr>
          <p:cNvPr id="22" name="Shape 191">
            <a:extLst>
              <a:ext uri="{FF2B5EF4-FFF2-40B4-BE49-F238E27FC236}">
                <a16:creationId xmlns:a16="http://schemas.microsoft.com/office/drawing/2014/main" id="{0142B10E-AADC-3D44-8AC2-D2C29355EE73}"/>
              </a:ext>
            </a:extLst>
          </p:cNvPr>
          <p:cNvCxnSpPr/>
          <p:nvPr/>
        </p:nvCxnSpPr>
        <p:spPr>
          <a:xfrm>
            <a:off x="437535" y="3779139"/>
            <a:ext cx="8001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" name="Shape 191">
            <a:extLst>
              <a:ext uri="{FF2B5EF4-FFF2-40B4-BE49-F238E27FC236}">
                <a16:creationId xmlns:a16="http://schemas.microsoft.com/office/drawing/2014/main" id="{D5931E9A-5F51-1E4A-BBF5-01DC7F165AFC}"/>
              </a:ext>
            </a:extLst>
          </p:cNvPr>
          <p:cNvCxnSpPr>
            <a:cxnSpLocks/>
          </p:cNvCxnSpPr>
          <p:nvPr/>
        </p:nvCxnSpPr>
        <p:spPr>
          <a:xfrm flipV="1">
            <a:off x="1462653" y="1260088"/>
            <a:ext cx="0" cy="5164791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F4AE4D6F-FF65-1C4D-A855-2CA83EE65C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0552" y="991053"/>
            <a:ext cx="3483429" cy="27432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074B8F4-4497-904E-8EA9-11B6C164AA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2991" y="961962"/>
            <a:ext cx="3483428" cy="27432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07DCB0B-0598-284C-B790-0A202AD60A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0552" y="3906093"/>
            <a:ext cx="3509555" cy="27432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169CAF1-23B2-4C40-ADFE-3DEE1543ED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32510" y="3867362"/>
            <a:ext cx="3544389" cy="2743200"/>
          </a:xfrm>
          <a:prstGeom prst="rect">
            <a:avLst/>
          </a:prstGeom>
        </p:spPr>
      </p:pic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28B4D8E6-0CAE-FB4D-86A3-95FE8528CCC0}"/>
              </a:ext>
            </a:extLst>
          </p:cNvPr>
          <p:cNvSpPr/>
          <p:nvPr/>
        </p:nvSpPr>
        <p:spPr>
          <a:xfrm>
            <a:off x="207277" y="1915226"/>
            <a:ext cx="1006448" cy="86061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Close </a:t>
            </a:r>
          </a:p>
          <a:p>
            <a:pPr algn="ctr"/>
            <a:r>
              <a:rPr lang="en-US" b="1" dirty="0"/>
              <a:t>- </a:t>
            </a:r>
          </a:p>
          <a:p>
            <a:pPr algn="ctr"/>
            <a:r>
              <a:rPr lang="en-US" b="1" dirty="0"/>
              <a:t>Open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7FD27020-E064-AD4B-970E-CF68F2414DD0}"/>
              </a:ext>
            </a:extLst>
          </p:cNvPr>
          <p:cNvSpPr/>
          <p:nvPr/>
        </p:nvSpPr>
        <p:spPr>
          <a:xfrm>
            <a:off x="210390" y="4808656"/>
            <a:ext cx="1006448" cy="86061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Close </a:t>
            </a:r>
          </a:p>
          <a:p>
            <a:pPr algn="ctr"/>
            <a:r>
              <a:rPr lang="en-US" b="1" dirty="0"/>
              <a:t>- </a:t>
            </a:r>
          </a:p>
          <a:p>
            <a:pPr algn="ctr"/>
            <a:r>
              <a:rPr lang="en-US" b="1" dirty="0"/>
              <a:t>Open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5D740804-AA53-E04A-9159-AAABE7323CD1}"/>
              </a:ext>
            </a:extLst>
          </p:cNvPr>
          <p:cNvSpPr/>
          <p:nvPr/>
        </p:nvSpPr>
        <p:spPr>
          <a:xfrm>
            <a:off x="210390" y="1121605"/>
            <a:ext cx="1006448" cy="40241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30 Min.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B14A8101-E87E-314F-AE85-68C47659434A}"/>
              </a:ext>
            </a:extLst>
          </p:cNvPr>
          <p:cNvSpPr/>
          <p:nvPr/>
        </p:nvSpPr>
        <p:spPr>
          <a:xfrm>
            <a:off x="86246" y="3952672"/>
            <a:ext cx="1248509" cy="49603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30 Min. Price Lag</a:t>
            </a:r>
          </a:p>
        </p:txBody>
      </p:sp>
    </p:spTree>
    <p:extLst>
      <p:ext uri="{BB962C8B-B14F-4D97-AF65-F5344CB8AC3E}">
        <p14:creationId xmlns:p14="http://schemas.microsoft.com/office/powerpoint/2010/main" val="36846971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title"/>
          </p:nvPr>
        </p:nvSpPr>
        <p:spPr>
          <a:xfrm>
            <a:off x="457200" y="173531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54000" algn="l" rtl="0">
              <a:spcBef>
                <a:spcPts val="0"/>
              </a:spcBef>
              <a:buClr>
                <a:schemeClr val="dk2"/>
              </a:buClr>
              <a:buSzPts val="4000"/>
              <a:buFont typeface="Arial"/>
              <a:buNone/>
            </a:pPr>
            <a:r>
              <a:rPr lang="en-US" sz="2800" b="0" i="0" u="sng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Machine Learning Overview</a:t>
            </a:r>
          </a:p>
        </p:txBody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52733" y="1102970"/>
            <a:ext cx="7660200" cy="5112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90624" algn="l" rtl="0">
              <a:lnSpc>
                <a:spcPct val="80000"/>
              </a:lnSpc>
              <a:spcBef>
                <a:spcPts val="336"/>
              </a:spcBef>
              <a:spcAft>
                <a:spcPts val="0"/>
              </a:spcAft>
              <a:buClr>
                <a:schemeClr val="accent1"/>
              </a:buClr>
              <a:buSzPts val="1427"/>
              <a:buFont typeface="Arial"/>
              <a:buNone/>
            </a:pPr>
            <a:r>
              <a:rPr lang="en-US" sz="1600" b="1" u="sng" dirty="0"/>
              <a:t>Goal</a:t>
            </a:r>
          </a:p>
          <a:p>
            <a:pPr marL="0" marR="0" lvl="0" indent="-90624" algn="l" rtl="0">
              <a:lnSpc>
                <a:spcPct val="80000"/>
              </a:lnSpc>
              <a:spcBef>
                <a:spcPts val="336"/>
              </a:spcBef>
              <a:spcAft>
                <a:spcPts val="0"/>
              </a:spcAft>
              <a:buClr>
                <a:schemeClr val="accent1"/>
              </a:buClr>
              <a:buSzPts val="1427"/>
              <a:buFont typeface="Arial"/>
              <a:buNone/>
            </a:pPr>
            <a:endParaRPr lang="en-US" sz="1600" b="1" u="sng" dirty="0"/>
          </a:p>
          <a:p>
            <a:pPr marL="285750" indent="-285750">
              <a:lnSpc>
                <a:spcPct val="80000"/>
              </a:lnSpc>
              <a:spcBef>
                <a:spcPts val="336"/>
              </a:spcBef>
              <a:buSzPts val="1427"/>
            </a:pPr>
            <a:r>
              <a:rPr lang="en-US" sz="1600" dirty="0"/>
              <a:t>Classification problem with a goal of predicting, within 15 &amp; 30 minute intervals, if Bitcoin’s price will increase or decrease</a:t>
            </a:r>
          </a:p>
          <a:p>
            <a:pPr marL="0" marR="0" lvl="0" indent="-90624" algn="l" rtl="0">
              <a:lnSpc>
                <a:spcPct val="80000"/>
              </a:lnSpc>
              <a:spcBef>
                <a:spcPts val="336"/>
              </a:spcBef>
              <a:spcAft>
                <a:spcPts val="0"/>
              </a:spcAft>
              <a:buClr>
                <a:schemeClr val="accent1"/>
              </a:buClr>
              <a:buSzPts val="1427"/>
              <a:buFont typeface="Arial"/>
              <a:buNone/>
            </a:pPr>
            <a:endParaRPr lang="en-US" sz="1600" b="1" i="0" u="sng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90624" algn="l" rtl="0">
              <a:lnSpc>
                <a:spcPct val="80000"/>
              </a:lnSpc>
              <a:spcBef>
                <a:spcPts val="336"/>
              </a:spcBef>
              <a:spcAft>
                <a:spcPts val="0"/>
              </a:spcAft>
              <a:buClr>
                <a:schemeClr val="accent1"/>
              </a:buClr>
              <a:buSzPts val="1427"/>
              <a:buFont typeface="Arial"/>
              <a:buNone/>
            </a:pPr>
            <a:r>
              <a:rPr lang="en-US" sz="1600" b="1" u="sng" dirty="0"/>
              <a:t>Feature Composition</a:t>
            </a:r>
          </a:p>
          <a:p>
            <a:pPr marL="0" marR="0" lvl="0" indent="-90624" algn="l" rtl="0">
              <a:lnSpc>
                <a:spcPct val="80000"/>
              </a:lnSpc>
              <a:spcBef>
                <a:spcPts val="336"/>
              </a:spcBef>
              <a:spcAft>
                <a:spcPts val="0"/>
              </a:spcAft>
              <a:buClr>
                <a:schemeClr val="accent1"/>
              </a:buClr>
              <a:buSzPts val="1427"/>
              <a:buFont typeface="Arial"/>
              <a:buNone/>
            </a:pPr>
            <a:endParaRPr lang="en-US" sz="1600" b="1" u="sng" dirty="0"/>
          </a:p>
          <a:p>
            <a:pPr marL="285750" indent="-285750">
              <a:lnSpc>
                <a:spcPct val="80000"/>
              </a:lnSpc>
              <a:spcBef>
                <a:spcPts val="336"/>
              </a:spcBef>
              <a:buSzPts val="1427"/>
            </a:pPr>
            <a:r>
              <a:rPr lang="en-US" sz="1600" dirty="0"/>
              <a:t>Words tokenized form tweets  with n-gram range (1-4) generated by CountVectorizer</a:t>
            </a:r>
          </a:p>
          <a:p>
            <a:pPr marL="285750" indent="-285750">
              <a:lnSpc>
                <a:spcPct val="80000"/>
              </a:lnSpc>
              <a:spcBef>
                <a:spcPts val="336"/>
              </a:spcBef>
              <a:buSzPts val="1427"/>
            </a:pPr>
            <a:r>
              <a:rPr lang="en-US" sz="1600" dirty="0"/>
              <a:t>Tweet attributes (i.e., total number of tweets, number of times favorited, number of followers, ration of positive to negative tweets)</a:t>
            </a:r>
          </a:p>
          <a:p>
            <a:pPr marL="285750" indent="-285750">
              <a:lnSpc>
                <a:spcPct val="80000"/>
              </a:lnSpc>
              <a:spcBef>
                <a:spcPts val="336"/>
              </a:spcBef>
              <a:buSzPts val="1427"/>
            </a:pPr>
            <a:r>
              <a:rPr lang="en-US" sz="1600" dirty="0"/>
              <a:t>Bitcoin attributes (i.e., trading volume)</a:t>
            </a:r>
          </a:p>
          <a:p>
            <a:pPr marL="0" marR="0" lvl="0" indent="-90624" algn="l" rtl="0">
              <a:lnSpc>
                <a:spcPct val="80000"/>
              </a:lnSpc>
              <a:spcBef>
                <a:spcPts val="336"/>
              </a:spcBef>
              <a:spcAft>
                <a:spcPts val="0"/>
              </a:spcAft>
              <a:buClr>
                <a:schemeClr val="accent1"/>
              </a:buClr>
              <a:buSzPts val="1427"/>
              <a:buFont typeface="Arial"/>
              <a:buNone/>
            </a:pPr>
            <a:endParaRPr lang="en-US" sz="1600" b="1" u="sng" dirty="0"/>
          </a:p>
          <a:p>
            <a:pPr marL="0" marR="0" lvl="0" indent="-90624" algn="l" rtl="0">
              <a:lnSpc>
                <a:spcPct val="80000"/>
              </a:lnSpc>
              <a:spcBef>
                <a:spcPts val="336"/>
              </a:spcBef>
              <a:spcAft>
                <a:spcPts val="0"/>
              </a:spcAft>
              <a:buClr>
                <a:schemeClr val="accent1"/>
              </a:buClr>
              <a:buSzPts val="1427"/>
              <a:buFont typeface="Arial"/>
              <a:buNone/>
            </a:pPr>
            <a:r>
              <a:rPr lang="en-US" sz="1600" b="1" i="0" u="sng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Best Overall Model</a:t>
            </a:r>
          </a:p>
          <a:p>
            <a:pPr marL="0" marR="0" lvl="0" indent="-90677" algn="l" rtl="0">
              <a:lnSpc>
                <a:spcPct val="80000"/>
              </a:lnSpc>
              <a:spcBef>
                <a:spcPts val="336"/>
              </a:spcBef>
              <a:spcAft>
                <a:spcPts val="0"/>
              </a:spcAft>
              <a:buClr>
                <a:schemeClr val="accent1"/>
              </a:buClr>
              <a:buSzPts val="1428"/>
              <a:buFont typeface="Arial"/>
              <a:buNone/>
            </a:pPr>
            <a:endParaRPr sz="1600" b="1" i="0" u="sng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" marR="0" lvl="0" indent="-182880" algn="l" rtl="0">
              <a:lnSpc>
                <a:spcPct val="80000"/>
              </a:lnSpc>
              <a:spcBef>
                <a:spcPts val="336"/>
              </a:spcBef>
              <a:spcAft>
                <a:spcPts val="0"/>
              </a:spcAft>
              <a:buClr>
                <a:schemeClr val="accent1"/>
              </a:buClr>
              <a:buSzPts val="1427"/>
              <a:buFont typeface="Arial"/>
              <a:buChar char="•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Determined  with GridSearchCV &amp; Area Under ROC Curve</a:t>
            </a:r>
          </a:p>
          <a:p>
            <a:pPr marL="182880" marR="0" lvl="0" indent="-182880" algn="l" rtl="0">
              <a:lnSpc>
                <a:spcPct val="80000"/>
              </a:lnSpc>
              <a:spcBef>
                <a:spcPts val="336"/>
              </a:spcBef>
              <a:spcAft>
                <a:spcPts val="0"/>
              </a:spcAft>
              <a:buClr>
                <a:schemeClr val="accent1"/>
              </a:buClr>
              <a:buSzPts val="1428"/>
              <a:buFont typeface="Arial"/>
              <a:buNone/>
            </a:pPr>
            <a:endParaRPr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90624" algn="l" rtl="0">
              <a:lnSpc>
                <a:spcPct val="80000"/>
              </a:lnSpc>
              <a:spcBef>
                <a:spcPts val="336"/>
              </a:spcBef>
              <a:spcAft>
                <a:spcPts val="0"/>
              </a:spcAft>
              <a:buClr>
                <a:schemeClr val="accent1"/>
              </a:buClr>
              <a:buSzPts val="1427"/>
              <a:buFont typeface="Arial"/>
              <a:buNone/>
            </a:pPr>
            <a:r>
              <a:rPr lang="en-US" sz="1600" b="1" i="0" u="sng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Models Being Investigated</a:t>
            </a:r>
          </a:p>
          <a:p>
            <a:pPr marL="0" marR="0" lvl="0" indent="-90677" algn="l" rtl="0">
              <a:lnSpc>
                <a:spcPct val="80000"/>
              </a:lnSpc>
              <a:spcBef>
                <a:spcPts val="336"/>
              </a:spcBef>
              <a:spcAft>
                <a:spcPts val="0"/>
              </a:spcAft>
              <a:buClr>
                <a:schemeClr val="accent1"/>
              </a:buClr>
              <a:buSzPts val="1428"/>
              <a:buFont typeface="Arial"/>
              <a:buNone/>
            </a:pPr>
            <a:endParaRPr sz="1600" b="1" i="0" u="sng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" marR="0" lvl="0" indent="-182880" algn="l" rtl="0">
              <a:lnSpc>
                <a:spcPct val="80000"/>
              </a:lnSpc>
              <a:spcBef>
                <a:spcPts val="336"/>
              </a:spcBef>
              <a:spcAft>
                <a:spcPts val="0"/>
              </a:spcAft>
              <a:buClr>
                <a:schemeClr val="accent1"/>
              </a:buClr>
              <a:buSzPts val="1427"/>
              <a:buFont typeface="Arial"/>
              <a:buChar char="•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Logistic Regression</a:t>
            </a:r>
          </a:p>
          <a:p>
            <a:pPr marL="182880" marR="0" lvl="0" indent="-182880" algn="l" rtl="0">
              <a:lnSpc>
                <a:spcPct val="80000"/>
              </a:lnSpc>
              <a:spcBef>
                <a:spcPts val="336"/>
              </a:spcBef>
              <a:spcAft>
                <a:spcPts val="0"/>
              </a:spcAft>
              <a:buClr>
                <a:schemeClr val="accent1"/>
              </a:buClr>
              <a:buSzPts val="1427"/>
              <a:buFont typeface="Arial"/>
              <a:buChar char="•"/>
            </a:pPr>
            <a:r>
              <a:rPr lang="en-US" sz="1600" dirty="0"/>
              <a:t>Random Forest </a:t>
            </a:r>
            <a:endParaRPr lang="en-US"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90677" algn="l" rtl="0">
              <a:lnSpc>
                <a:spcPct val="80000"/>
              </a:lnSpc>
              <a:spcBef>
                <a:spcPts val="336"/>
              </a:spcBef>
              <a:spcAft>
                <a:spcPts val="0"/>
              </a:spcAft>
              <a:buClr>
                <a:schemeClr val="accent1"/>
              </a:buClr>
              <a:buSzPts val="1428"/>
              <a:buFont typeface="Arial"/>
              <a:buNone/>
            </a:pPr>
            <a:endParaRPr sz="1600" b="1" i="0" u="sng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90677" algn="l" rtl="0">
              <a:lnSpc>
                <a:spcPct val="80000"/>
              </a:lnSpc>
              <a:spcBef>
                <a:spcPts val="336"/>
              </a:spcBef>
              <a:spcAft>
                <a:spcPts val="0"/>
              </a:spcAft>
              <a:buClr>
                <a:schemeClr val="accent1"/>
              </a:buClr>
              <a:buSzPts val="1428"/>
              <a:buFont typeface="Arial"/>
              <a:buNone/>
            </a:pPr>
            <a:endParaRPr sz="1600" b="1" i="0" u="sng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" marR="0" lvl="0" indent="-182880" algn="l" rtl="0">
              <a:lnSpc>
                <a:spcPct val="80000"/>
              </a:lnSpc>
              <a:spcBef>
                <a:spcPts val="336"/>
              </a:spcBef>
              <a:spcAft>
                <a:spcPts val="0"/>
              </a:spcAft>
              <a:buClr>
                <a:schemeClr val="accent1"/>
              </a:buClr>
              <a:buSzPts val="1428"/>
              <a:buFont typeface="Arial"/>
              <a:buNone/>
            </a:pPr>
            <a:endParaRPr sz="1600" b="1" i="0" u="sng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" marR="0" lvl="0" indent="-182880" algn="l" rtl="0">
              <a:lnSpc>
                <a:spcPct val="80000"/>
              </a:lnSpc>
              <a:spcBef>
                <a:spcPts val="336"/>
              </a:spcBef>
              <a:spcAft>
                <a:spcPts val="0"/>
              </a:spcAft>
              <a:buClr>
                <a:schemeClr val="accent1"/>
              </a:buClr>
              <a:buSzPts val="1428"/>
              <a:buFont typeface="Arial"/>
              <a:buNone/>
            </a:pPr>
            <a:endParaRPr sz="1600" b="1" i="0" u="sng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90677" algn="l" rtl="0">
              <a:lnSpc>
                <a:spcPct val="80000"/>
              </a:lnSpc>
              <a:spcBef>
                <a:spcPts val="336"/>
              </a:spcBef>
              <a:spcAft>
                <a:spcPts val="0"/>
              </a:spcAft>
              <a:buClr>
                <a:schemeClr val="accent1"/>
              </a:buClr>
              <a:buSzPts val="1428"/>
              <a:buFont typeface="Arial"/>
              <a:buNone/>
            </a:pPr>
            <a:endParaRPr sz="1600" b="1" i="0" u="sng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90677" algn="l" rtl="0">
              <a:lnSpc>
                <a:spcPct val="80000"/>
              </a:lnSpc>
              <a:spcBef>
                <a:spcPts val="336"/>
              </a:spcBef>
              <a:spcAft>
                <a:spcPts val="0"/>
              </a:spcAft>
              <a:buClr>
                <a:schemeClr val="accent1"/>
              </a:buClr>
              <a:buSzPts val="1428"/>
              <a:buFont typeface="Arial"/>
              <a:buNone/>
            </a:pPr>
            <a:endParaRPr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90677" algn="l" rtl="0">
              <a:lnSpc>
                <a:spcPct val="80000"/>
              </a:lnSpc>
              <a:spcBef>
                <a:spcPts val="336"/>
              </a:spcBef>
              <a:buClr>
                <a:schemeClr val="accent1"/>
              </a:buClr>
              <a:buSzPts val="1428"/>
              <a:buFont typeface="Arial"/>
              <a:buNone/>
            </a:pPr>
            <a:endParaRPr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Shape 153"/>
          <p:cNvSpPr txBox="1"/>
          <p:nvPr/>
        </p:nvSpPr>
        <p:spPr>
          <a:xfrm>
            <a:off x="0" y="6543674"/>
            <a:ext cx="9144000" cy="314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50466" algn="ctr" rtl="0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ts val="795"/>
              <a:buFont typeface="Arial"/>
              <a:buNone/>
            </a:pPr>
            <a:r>
              <a:rPr lang="en-US" sz="800" b="1" i="0" u="none" strike="noStrike" cap="none">
                <a:solidFill>
                  <a:srgbClr val="55556F"/>
                </a:solidFill>
                <a:latin typeface="Arial"/>
                <a:ea typeface="Arial"/>
                <a:cs typeface="Arial"/>
                <a:sym typeface="Arial"/>
              </a:rPr>
              <a:t>Disclaimer: </a:t>
            </a:r>
            <a:r>
              <a:rPr lang="en-US" sz="800" b="0" i="0" u="none" strike="noStrike" cap="none">
                <a:solidFill>
                  <a:srgbClr val="55556F"/>
                </a:solidFill>
                <a:latin typeface="Arial"/>
                <a:ea typeface="Arial"/>
                <a:cs typeface="Arial"/>
                <a:sym typeface="Arial"/>
              </a:rPr>
              <a:t>I am  not a financial institution nor do I represent one. All that I am providing is educational material: Do not  take this information as professional investment advice.</a:t>
            </a:r>
            <a:r>
              <a:rPr lang="en-US" sz="935" b="0" i="0" u="none" strike="noStrike" cap="none">
                <a:solidFill>
                  <a:srgbClr val="55556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373533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title"/>
          </p:nvPr>
        </p:nvSpPr>
        <p:spPr>
          <a:xfrm>
            <a:off x="395748" y="178168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54000" algn="l" rtl="0">
              <a:spcBef>
                <a:spcPts val="0"/>
              </a:spcBef>
              <a:buClr>
                <a:schemeClr val="dk2"/>
              </a:buClr>
              <a:buSzPts val="4000"/>
              <a:buFont typeface="Arial"/>
              <a:buNone/>
            </a:pPr>
            <a:r>
              <a:rPr lang="en-US" sz="2800" b="0" i="0" u="sng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Features &amp; Target Used For Modeling</a:t>
            </a:r>
          </a:p>
        </p:txBody>
      </p:sp>
      <p:sp>
        <p:nvSpPr>
          <p:cNvPr id="146" name="Shape 146"/>
          <p:cNvSpPr txBox="1"/>
          <p:nvPr/>
        </p:nvSpPr>
        <p:spPr>
          <a:xfrm>
            <a:off x="0" y="6543674"/>
            <a:ext cx="9144000" cy="314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50466" algn="ctr" rtl="0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ts val="795"/>
              <a:buFont typeface="Arial"/>
              <a:buNone/>
            </a:pPr>
            <a:r>
              <a:rPr lang="en-US" sz="800" b="1" i="0" u="none" strike="noStrike" cap="none">
                <a:solidFill>
                  <a:srgbClr val="55556F"/>
                </a:solidFill>
                <a:latin typeface="Arial"/>
                <a:ea typeface="Arial"/>
                <a:cs typeface="Arial"/>
                <a:sym typeface="Arial"/>
              </a:rPr>
              <a:t>Disclaimer: </a:t>
            </a:r>
            <a:r>
              <a:rPr lang="en-US" sz="800" b="0" i="0" u="none" strike="noStrike" cap="none">
                <a:solidFill>
                  <a:srgbClr val="55556F"/>
                </a:solidFill>
                <a:latin typeface="Arial"/>
                <a:ea typeface="Arial"/>
                <a:cs typeface="Arial"/>
                <a:sym typeface="Arial"/>
              </a:rPr>
              <a:t>I am  not a financial institution nor do I represent one. All that I am providing is educational material: Do not  take this information as professional investment advice.</a:t>
            </a:r>
            <a:r>
              <a:rPr lang="en-US" sz="935" b="0" i="0" u="none" strike="noStrike" cap="none">
                <a:solidFill>
                  <a:srgbClr val="55556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1E581C1-6CC3-8D4C-875D-EBA8C9D877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2678732"/>
              </p:ext>
            </p:extLst>
          </p:nvPr>
        </p:nvGraphicFramePr>
        <p:xfrm>
          <a:off x="395748" y="1214474"/>
          <a:ext cx="7832943" cy="3657600"/>
        </p:xfrm>
        <a:graphic>
          <a:graphicData uri="http://schemas.openxmlformats.org/drawingml/2006/table">
            <a:tbl>
              <a:tblPr firstRow="1" bandRow="1">
                <a:tableStyleId>{C412DBED-CF61-4CBD-8775-63FA5ADFE984}</a:tableStyleId>
              </a:tblPr>
              <a:tblGrid>
                <a:gridCol w="1706880">
                  <a:extLst>
                    <a:ext uri="{9D8B030D-6E8A-4147-A177-3AD203B41FA5}">
                      <a16:colId xmlns:a16="http://schemas.microsoft.com/office/drawing/2014/main" val="3787433265"/>
                    </a:ext>
                  </a:extLst>
                </a:gridCol>
                <a:gridCol w="6126063">
                  <a:extLst>
                    <a:ext uri="{9D8B030D-6E8A-4147-A177-3AD203B41FA5}">
                      <a16:colId xmlns:a16="http://schemas.microsoft.com/office/drawing/2014/main" val="20350894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4670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i="1" dirty="0" err="1"/>
                        <a:t>pos_sentiment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total number of positive labeled tweets per time interval (classified with Vader)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8525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i="1" dirty="0" err="1"/>
                        <a:t>neg_sentiment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total number of negative labeled tweets per time interval (classified with Vader)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3322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i="1" dirty="0" err="1"/>
                        <a:t>pos_to_neg_ratio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ratio to positive to negative tweets per time interval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040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i="1" dirty="0" err="1"/>
                        <a:t>total_tweets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total number of tweets per time interval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565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i="1" dirty="0" err="1"/>
                        <a:t>favorited_avg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average of all favorited tweets per given time interval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7088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i="1" dirty="0" err="1"/>
                        <a:t>followers_avg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average number of followers over given time interval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3985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i="1" dirty="0"/>
                        <a:t>volume (</a:t>
                      </a:r>
                      <a:r>
                        <a:rPr lang="en-US" b="1" i="1" dirty="0" err="1"/>
                        <a:t>btc</a:t>
                      </a:r>
                      <a:r>
                        <a:rPr lang="en-US" b="1" i="1" dirty="0"/>
                        <a:t>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 number of bitcoin that was traded over given time interval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378483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dirty="0"/>
                        <a:t>Additionally, all words generated by CountVectorizer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137251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9AB2677-ED46-AB43-BC15-9197DBC86B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7512640"/>
              </p:ext>
            </p:extLst>
          </p:nvPr>
        </p:nvGraphicFramePr>
        <p:xfrm>
          <a:off x="395747" y="5227064"/>
          <a:ext cx="7832943" cy="741680"/>
        </p:xfrm>
        <a:graphic>
          <a:graphicData uri="http://schemas.openxmlformats.org/drawingml/2006/table">
            <a:tbl>
              <a:tblPr firstRow="1" bandRow="1">
                <a:tableStyleId>{C412DBED-CF61-4CBD-8775-63FA5ADFE984}</a:tableStyleId>
              </a:tblPr>
              <a:tblGrid>
                <a:gridCol w="1706880">
                  <a:extLst>
                    <a:ext uri="{9D8B030D-6E8A-4147-A177-3AD203B41FA5}">
                      <a16:colId xmlns:a16="http://schemas.microsoft.com/office/drawing/2014/main" val="4051902912"/>
                    </a:ext>
                  </a:extLst>
                </a:gridCol>
                <a:gridCol w="6126063">
                  <a:extLst>
                    <a:ext uri="{9D8B030D-6E8A-4147-A177-3AD203B41FA5}">
                      <a16:colId xmlns:a16="http://schemas.microsoft.com/office/drawing/2014/main" val="28982183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Target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9199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 err="1"/>
                        <a:t>price_change_co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difference between close and open price over given time interval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37941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16416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title"/>
          </p:nvPr>
        </p:nvSpPr>
        <p:spPr>
          <a:xfrm>
            <a:off x="395748" y="178168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54000" algn="l" rtl="0">
              <a:spcBef>
                <a:spcPts val="0"/>
              </a:spcBef>
              <a:buClr>
                <a:schemeClr val="dk2"/>
              </a:buClr>
              <a:buSzPts val="4000"/>
              <a:buFont typeface="Arial"/>
              <a:buNone/>
            </a:pPr>
            <a:r>
              <a:rPr lang="en-US" sz="3800" b="0" i="0" u="sng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Investigating Pearson Correlation</a:t>
            </a:r>
          </a:p>
        </p:txBody>
      </p:sp>
      <p:sp>
        <p:nvSpPr>
          <p:cNvPr id="146" name="Shape 146"/>
          <p:cNvSpPr txBox="1"/>
          <p:nvPr/>
        </p:nvSpPr>
        <p:spPr>
          <a:xfrm>
            <a:off x="0" y="6543674"/>
            <a:ext cx="9144000" cy="314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50466" algn="ctr" rtl="0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ts val="795"/>
              <a:buFont typeface="Arial"/>
              <a:buNone/>
            </a:pPr>
            <a:r>
              <a:rPr lang="en-US" sz="800" b="1" i="0" u="none" strike="noStrike" cap="none">
                <a:solidFill>
                  <a:srgbClr val="55556F"/>
                </a:solidFill>
                <a:latin typeface="Arial"/>
                <a:ea typeface="Arial"/>
                <a:cs typeface="Arial"/>
                <a:sym typeface="Arial"/>
              </a:rPr>
              <a:t>Disclaimer: </a:t>
            </a:r>
            <a:r>
              <a:rPr lang="en-US" sz="800" b="0" i="0" u="none" strike="noStrike" cap="none">
                <a:solidFill>
                  <a:srgbClr val="55556F"/>
                </a:solidFill>
                <a:latin typeface="Arial"/>
                <a:ea typeface="Arial"/>
                <a:cs typeface="Arial"/>
                <a:sym typeface="Arial"/>
              </a:rPr>
              <a:t>I am  not a financial institution nor do I represent one. All that I am providing is educational material: Do not  take this information as professional investment advice.</a:t>
            </a:r>
            <a:r>
              <a:rPr lang="en-US" sz="935" b="0" i="0" u="none" strike="noStrike" cap="none">
                <a:solidFill>
                  <a:srgbClr val="55556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B4F85C-EBDA-E04B-BECC-E77CADE4F14D}"/>
              </a:ext>
            </a:extLst>
          </p:cNvPr>
          <p:cNvSpPr txBox="1"/>
          <p:nvPr/>
        </p:nvSpPr>
        <p:spPr>
          <a:xfrm>
            <a:off x="395748" y="1297708"/>
            <a:ext cx="8352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Looking Beyond Sentiment &amp; Including All Tweet and Bitcoin Attributes Collected: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19A7324-21E0-1E4D-BF3E-D94A045D1343}"/>
              </a:ext>
            </a:extLst>
          </p:cNvPr>
          <p:cNvSpPr/>
          <p:nvPr/>
        </p:nvSpPr>
        <p:spPr>
          <a:xfrm>
            <a:off x="592482" y="1972077"/>
            <a:ext cx="3392487" cy="51755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Price Change Lagged by 15 Minutes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6E333BCE-E52D-1F4F-A22A-FF9D9BFBDB3D}"/>
              </a:ext>
            </a:extLst>
          </p:cNvPr>
          <p:cNvSpPr/>
          <p:nvPr/>
        </p:nvSpPr>
        <p:spPr>
          <a:xfrm>
            <a:off x="5122034" y="1972077"/>
            <a:ext cx="3392487" cy="51755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Price Change Lagged by 30 Minutes</a:t>
            </a:r>
          </a:p>
        </p:txBody>
      </p:sp>
      <p:cxnSp>
        <p:nvCxnSpPr>
          <p:cNvPr id="10" name="Shape 191">
            <a:extLst>
              <a:ext uri="{FF2B5EF4-FFF2-40B4-BE49-F238E27FC236}">
                <a16:creationId xmlns:a16="http://schemas.microsoft.com/office/drawing/2014/main" id="{A15A3221-47AC-FE47-BA72-52EB7C111F53}"/>
              </a:ext>
            </a:extLst>
          </p:cNvPr>
          <p:cNvCxnSpPr>
            <a:cxnSpLocks/>
          </p:cNvCxnSpPr>
          <p:nvPr/>
        </p:nvCxnSpPr>
        <p:spPr>
          <a:xfrm flipV="1">
            <a:off x="4568250" y="2601045"/>
            <a:ext cx="0" cy="3434763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93B7008C-E342-9E4D-9AC6-A7076BF605EB}"/>
              </a:ext>
            </a:extLst>
          </p:cNvPr>
          <p:cNvGrpSpPr/>
          <p:nvPr/>
        </p:nvGrpSpPr>
        <p:grpSpPr>
          <a:xfrm>
            <a:off x="120713" y="2489627"/>
            <a:ext cx="8836081" cy="3657600"/>
            <a:chOff x="120713" y="2489627"/>
            <a:chExt cx="8836081" cy="365760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A762583B-7AC5-C442-B620-80EF2FF004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79762" y="2489627"/>
              <a:ext cx="4277032" cy="365760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17B8F0B-5794-B940-B90F-212C1FE927D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0713" y="2489627"/>
              <a:ext cx="4336026" cy="3657600"/>
            </a:xfrm>
            <a:prstGeom prst="rect">
              <a:avLst/>
            </a:prstGeom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674A8FDA-7338-5C48-BC7C-3686AF1E6392}"/>
                </a:ext>
              </a:extLst>
            </p:cNvPr>
            <p:cNvSpPr/>
            <p:nvPr/>
          </p:nvSpPr>
          <p:spPr>
            <a:xfrm>
              <a:off x="3462391" y="3010328"/>
              <a:ext cx="349321" cy="31368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EBCF1C5-001E-ED49-A0A7-A022FF5C9610}"/>
                </a:ext>
              </a:extLst>
            </p:cNvPr>
            <p:cNvSpPr/>
            <p:nvPr/>
          </p:nvSpPr>
          <p:spPr>
            <a:xfrm>
              <a:off x="8013842" y="3007177"/>
              <a:ext cx="349321" cy="31368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title"/>
          </p:nvPr>
        </p:nvSpPr>
        <p:spPr>
          <a:xfrm>
            <a:off x="226142" y="381000"/>
            <a:ext cx="8460658" cy="99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54000" algn="l" rtl="0">
              <a:spcBef>
                <a:spcPts val="0"/>
              </a:spcBef>
              <a:buClr>
                <a:schemeClr val="dk2"/>
              </a:buClr>
              <a:buSzPts val="4000"/>
              <a:buFont typeface="Arial"/>
              <a:buNone/>
            </a:pPr>
            <a:r>
              <a:rPr lang="en-US" sz="3800" b="0" i="0" u="sng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Performance of Models</a:t>
            </a:r>
          </a:p>
        </p:txBody>
      </p:sp>
      <p:sp>
        <p:nvSpPr>
          <p:cNvPr id="153" name="Shape 153"/>
          <p:cNvSpPr txBox="1"/>
          <p:nvPr/>
        </p:nvSpPr>
        <p:spPr>
          <a:xfrm>
            <a:off x="0" y="6543674"/>
            <a:ext cx="9144000" cy="314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50466" algn="ctr" rtl="0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ts val="795"/>
              <a:buFont typeface="Arial"/>
              <a:buNone/>
            </a:pPr>
            <a:r>
              <a:rPr lang="en-US" sz="800" b="1" i="0" u="none" strike="noStrike" cap="none">
                <a:solidFill>
                  <a:srgbClr val="55556F"/>
                </a:solidFill>
                <a:latin typeface="Arial"/>
                <a:ea typeface="Arial"/>
                <a:cs typeface="Arial"/>
                <a:sym typeface="Arial"/>
              </a:rPr>
              <a:t>Disclaimer: </a:t>
            </a:r>
            <a:r>
              <a:rPr lang="en-US" sz="800" b="0" i="0" u="none" strike="noStrike" cap="none">
                <a:solidFill>
                  <a:srgbClr val="55556F"/>
                </a:solidFill>
                <a:latin typeface="Arial"/>
                <a:ea typeface="Arial"/>
                <a:cs typeface="Arial"/>
                <a:sym typeface="Arial"/>
              </a:rPr>
              <a:t>I am  not a financial institution nor do I represent one. All that I am providing is educational material: Do not  take this information as professional investment advice.</a:t>
            </a:r>
            <a:r>
              <a:rPr lang="en-US" sz="935" b="0" i="0" u="none" strike="noStrike" cap="none">
                <a:solidFill>
                  <a:srgbClr val="55556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F6F31F0-E44F-E046-9F29-88D647DA1D31}"/>
              </a:ext>
            </a:extLst>
          </p:cNvPr>
          <p:cNvSpPr txBox="1"/>
          <p:nvPr/>
        </p:nvSpPr>
        <p:spPr>
          <a:xfrm>
            <a:off x="527002" y="1371600"/>
            <a:ext cx="4044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Target: </a:t>
            </a:r>
            <a:r>
              <a:rPr lang="en-US" dirty="0"/>
              <a:t>Open – Close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18B9EE55-52FE-D74F-A05A-2952108FC405}"/>
              </a:ext>
            </a:extLst>
          </p:cNvPr>
          <p:cNvSpPr/>
          <p:nvPr/>
        </p:nvSpPr>
        <p:spPr>
          <a:xfrm>
            <a:off x="853257" y="1972077"/>
            <a:ext cx="3392487" cy="51755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15 Minute Window Lagged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A0B345F6-4375-6D40-B8B7-BF9860B00408}"/>
              </a:ext>
            </a:extLst>
          </p:cNvPr>
          <p:cNvSpPr/>
          <p:nvPr/>
        </p:nvSpPr>
        <p:spPr>
          <a:xfrm>
            <a:off x="5294313" y="1972077"/>
            <a:ext cx="3392487" cy="51755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30 Minute Window Lagged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4BE6B2-9E1E-3845-925F-E7A59311D9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3958" y="2914068"/>
            <a:ext cx="4158382" cy="2971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CDFEA18-BD4E-E44C-B261-DD505B710A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069" y="2914068"/>
            <a:ext cx="4158382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0404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title"/>
          </p:nvPr>
        </p:nvSpPr>
        <p:spPr>
          <a:xfrm>
            <a:off x="334873" y="149054"/>
            <a:ext cx="8460658" cy="99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54000" algn="l" rtl="0">
              <a:spcBef>
                <a:spcPts val="0"/>
              </a:spcBef>
              <a:buClr>
                <a:schemeClr val="dk2"/>
              </a:buClr>
              <a:buSzPts val="4000"/>
              <a:buFont typeface="Arial"/>
              <a:buNone/>
            </a:pPr>
            <a:r>
              <a:rPr lang="en-US" sz="2800" b="0" i="0" u="sng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Top 30 Features – Random Forest</a:t>
            </a:r>
          </a:p>
        </p:txBody>
      </p:sp>
      <p:sp>
        <p:nvSpPr>
          <p:cNvPr id="153" name="Shape 153"/>
          <p:cNvSpPr txBox="1"/>
          <p:nvPr/>
        </p:nvSpPr>
        <p:spPr>
          <a:xfrm>
            <a:off x="0" y="6543674"/>
            <a:ext cx="9144000" cy="314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50466" algn="ctr" rtl="0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ts val="795"/>
              <a:buFont typeface="Arial"/>
              <a:buNone/>
            </a:pPr>
            <a:r>
              <a:rPr lang="en-US" sz="800" b="1" i="0" u="none" strike="noStrike" cap="none">
                <a:solidFill>
                  <a:srgbClr val="55556F"/>
                </a:solidFill>
                <a:latin typeface="Arial"/>
                <a:ea typeface="Arial"/>
                <a:cs typeface="Arial"/>
                <a:sym typeface="Arial"/>
              </a:rPr>
              <a:t>Disclaimer: </a:t>
            </a:r>
            <a:r>
              <a:rPr lang="en-US" sz="800" b="0" i="0" u="none" strike="noStrike" cap="none">
                <a:solidFill>
                  <a:srgbClr val="55556F"/>
                </a:solidFill>
                <a:latin typeface="Arial"/>
                <a:ea typeface="Arial"/>
                <a:cs typeface="Arial"/>
                <a:sym typeface="Arial"/>
              </a:rPr>
              <a:t>I am  not a financial institution nor do I represent one. All that I am providing is educational material: Do not  take this information as professional investment advice.</a:t>
            </a:r>
            <a:r>
              <a:rPr lang="en-US" sz="935" b="0" i="0" u="none" strike="noStrike" cap="none">
                <a:solidFill>
                  <a:srgbClr val="55556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27171D-EF84-A944-A583-FC796AEB5F10}"/>
              </a:ext>
            </a:extLst>
          </p:cNvPr>
          <p:cNvSpPr txBox="1"/>
          <p:nvPr/>
        </p:nvSpPr>
        <p:spPr>
          <a:xfrm>
            <a:off x="337654" y="1027354"/>
            <a:ext cx="40449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Target: </a:t>
            </a:r>
            <a:r>
              <a:rPr lang="en-US" dirty="0"/>
              <a:t>Open – Close</a:t>
            </a:r>
          </a:p>
          <a:p>
            <a:r>
              <a:rPr lang="en-US" b="1" dirty="0"/>
              <a:t>Word Features: </a:t>
            </a:r>
            <a:r>
              <a:rPr lang="en-US" dirty="0"/>
              <a:t>Lowercase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1D67F748-0D65-5B4F-B47A-A479A84945D7}"/>
              </a:ext>
            </a:extLst>
          </p:cNvPr>
          <p:cNvSpPr/>
          <p:nvPr/>
        </p:nvSpPr>
        <p:spPr>
          <a:xfrm>
            <a:off x="722313" y="1746051"/>
            <a:ext cx="3392487" cy="51755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15 Minute Window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B8E7BE70-D71B-D744-B66F-6CABE7649473}"/>
              </a:ext>
            </a:extLst>
          </p:cNvPr>
          <p:cNvSpPr/>
          <p:nvPr/>
        </p:nvSpPr>
        <p:spPr>
          <a:xfrm>
            <a:off x="5030913" y="1746051"/>
            <a:ext cx="3392487" cy="51755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30 Minute Window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5E644D-513A-484B-B842-D17FFB3F79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5202" y="2428874"/>
            <a:ext cx="3858198" cy="4114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9CEACAA-2F0D-6548-8D8F-0AFDF6B0ED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654" y="2428874"/>
            <a:ext cx="3777146" cy="3918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657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>
            <a:spLocks noGrp="1"/>
          </p:cNvSpPr>
          <p:nvPr>
            <p:ph type="title"/>
          </p:nvPr>
        </p:nvSpPr>
        <p:spPr>
          <a:xfrm>
            <a:off x="457200" y="352425"/>
            <a:ext cx="8229600" cy="62503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54000" algn="l" rtl="0">
              <a:spcBef>
                <a:spcPts val="0"/>
              </a:spcBef>
              <a:buClr>
                <a:schemeClr val="dk2"/>
              </a:buClr>
              <a:buSzPts val="4000"/>
              <a:buFont typeface="Arial"/>
              <a:buNone/>
            </a:pPr>
            <a:r>
              <a:rPr lang="en-US" sz="2800" u="sng" dirty="0"/>
              <a:t>Machine Learning Lookback</a:t>
            </a:r>
            <a:endParaRPr lang="en-US" sz="2800" b="0" i="0" u="sng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Shape 243"/>
          <p:cNvSpPr txBox="1"/>
          <p:nvPr/>
        </p:nvSpPr>
        <p:spPr>
          <a:xfrm>
            <a:off x="0" y="6543674"/>
            <a:ext cx="9144000" cy="314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50466" algn="ctr" rtl="0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ts val="795"/>
              <a:buFont typeface="Arial"/>
              <a:buNone/>
            </a:pPr>
            <a:r>
              <a:rPr lang="en-US" sz="800" b="1" i="0" u="none" strike="noStrike" cap="none">
                <a:solidFill>
                  <a:srgbClr val="55556F"/>
                </a:solidFill>
                <a:latin typeface="Arial"/>
                <a:ea typeface="Arial"/>
                <a:cs typeface="Arial"/>
                <a:sym typeface="Arial"/>
              </a:rPr>
              <a:t>Disclaimer: </a:t>
            </a:r>
            <a:r>
              <a:rPr lang="en-US" sz="800" b="0" i="0" u="none" strike="noStrike" cap="none">
                <a:solidFill>
                  <a:srgbClr val="55556F"/>
                </a:solidFill>
                <a:latin typeface="Arial"/>
                <a:ea typeface="Arial"/>
                <a:cs typeface="Arial"/>
                <a:sym typeface="Arial"/>
              </a:rPr>
              <a:t>I am  not a financial institution nor do I represent one. All that I am providing is educational material: Do not  take this information as professional investment advice.</a:t>
            </a:r>
            <a:r>
              <a:rPr lang="en-US" sz="935" b="0" i="0" u="none" strike="noStrike" cap="none">
                <a:solidFill>
                  <a:srgbClr val="55556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DBB90E-268F-F143-8054-3667D8EEC30D}"/>
              </a:ext>
            </a:extLst>
          </p:cNvPr>
          <p:cNvSpPr txBox="1"/>
          <p:nvPr/>
        </p:nvSpPr>
        <p:spPr>
          <a:xfrm>
            <a:off x="457199" y="1287111"/>
            <a:ext cx="8229601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/>
              <a:t>Pearson Correlation</a:t>
            </a:r>
          </a:p>
          <a:p>
            <a:endParaRPr lang="en-US" sz="1600" b="1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Evident that slightly more signal was picked up over 15 minute window (comparing heat-maps) to predict price movements</a:t>
            </a:r>
          </a:p>
          <a:p>
            <a:endParaRPr lang="en-US" b="1" u="sng" dirty="0"/>
          </a:p>
          <a:p>
            <a:endParaRPr lang="en-US" b="1" u="sn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BDB9D6-1218-624A-BEE4-3CE6A9CDD431}"/>
              </a:ext>
            </a:extLst>
          </p:cNvPr>
          <p:cNvSpPr txBox="1"/>
          <p:nvPr/>
        </p:nvSpPr>
        <p:spPr>
          <a:xfrm>
            <a:off x="457199" y="2511801"/>
            <a:ext cx="842404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/>
              <a:t>Machine Leaning</a:t>
            </a:r>
          </a:p>
          <a:p>
            <a:endParaRPr lang="en-US" sz="1600" dirty="0"/>
          </a:p>
          <a:p>
            <a:r>
              <a:rPr lang="en-US" sz="1600" b="1" dirty="0"/>
              <a:t>Overview</a:t>
            </a:r>
          </a:p>
          <a:p>
            <a:pPr marL="285750" lvl="3" indent="-285750">
              <a:buFont typeface="Arial" panose="020B0604020202020204" pitchFamily="34" charset="0"/>
              <a:buChar char="•"/>
            </a:pPr>
            <a:r>
              <a:rPr lang="en-US" sz="1600" dirty="0"/>
              <a:t>Random Forest Classifier &amp; Logistic Regression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75 – 25 split for training and testing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Models limited to 10,005 features due to computational limits of local machine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Features composed of words from tweets (emoji's were stripped) &amp; price data for Bitcoin</a:t>
            </a:r>
          </a:p>
          <a:p>
            <a:endParaRPr lang="en-US" sz="1600" dirty="0"/>
          </a:p>
          <a:p>
            <a:r>
              <a:rPr lang="en-US" sz="1600" b="1" dirty="0"/>
              <a:t>Performance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Model performance evaluated with GridSearchCV &amp; Area Under ROC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Random Forest attained maximum AUC of .518 over 15 minute window</a:t>
            </a:r>
          </a:p>
          <a:p>
            <a:endParaRPr lang="en-US" sz="1600" dirty="0"/>
          </a:p>
          <a:p>
            <a:r>
              <a:rPr lang="en-US" sz="1600" b="1" dirty="0"/>
              <a:t>Verdict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At this point in time, models offer weak advantage over guessing, further research warranted!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>
            <a:spLocks noGrp="1"/>
          </p:cNvSpPr>
          <p:nvPr>
            <p:ph type="title"/>
          </p:nvPr>
        </p:nvSpPr>
        <p:spPr>
          <a:xfrm>
            <a:off x="436180" y="340624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54000" algn="l" rtl="0">
              <a:spcBef>
                <a:spcPts val="0"/>
              </a:spcBef>
              <a:buClr>
                <a:schemeClr val="dk2"/>
              </a:buClr>
              <a:buSzPts val="4000"/>
              <a:buFont typeface="Arial"/>
              <a:buNone/>
            </a:pPr>
            <a:r>
              <a:rPr lang="en-US" sz="2800" u="sng" dirty="0"/>
              <a:t>Road Ahead</a:t>
            </a:r>
            <a:endParaRPr lang="en-US" sz="2800" b="0" i="0" u="sng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Shape 243"/>
          <p:cNvSpPr txBox="1"/>
          <p:nvPr/>
        </p:nvSpPr>
        <p:spPr>
          <a:xfrm>
            <a:off x="0" y="6543674"/>
            <a:ext cx="9144000" cy="314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50466" algn="ctr" rtl="0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ts val="795"/>
              <a:buFont typeface="Arial"/>
              <a:buNone/>
            </a:pPr>
            <a:r>
              <a:rPr lang="en-US" sz="800" b="1" i="0" u="none" strike="noStrike" cap="none">
                <a:solidFill>
                  <a:srgbClr val="55556F"/>
                </a:solidFill>
                <a:latin typeface="Arial"/>
                <a:ea typeface="Arial"/>
                <a:cs typeface="Arial"/>
                <a:sym typeface="Arial"/>
              </a:rPr>
              <a:t>Disclaimer: </a:t>
            </a:r>
            <a:r>
              <a:rPr lang="en-US" sz="800" b="0" i="0" u="none" strike="noStrike" cap="none">
                <a:solidFill>
                  <a:srgbClr val="55556F"/>
                </a:solidFill>
                <a:latin typeface="Arial"/>
                <a:ea typeface="Arial"/>
                <a:cs typeface="Arial"/>
                <a:sym typeface="Arial"/>
              </a:rPr>
              <a:t>I am  not a financial institution nor do I represent one. All that I am providing is educational material: Do not  take this information as professional investment advice.</a:t>
            </a:r>
            <a:r>
              <a:rPr lang="en-US" sz="935" b="0" i="0" u="none" strike="noStrike" cap="none">
                <a:solidFill>
                  <a:srgbClr val="55556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7CAE4A-EA38-0B43-8F70-7C454E248086}"/>
              </a:ext>
            </a:extLst>
          </p:cNvPr>
          <p:cNvSpPr txBox="1"/>
          <p:nvPr/>
        </p:nvSpPr>
        <p:spPr>
          <a:xfrm>
            <a:off x="436180" y="1404797"/>
            <a:ext cx="8131996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Collect twitter data for extended period of time (i.e., more than 2 weeks)</a:t>
            </a:r>
          </a:p>
          <a:p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Investigate and integrate alternate news sources into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Include emoji’s in sentiment classification and as tokenized features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Emoji's are structured and universal, allowing for screening of tweets in all languages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Further investigate feature lag on different time scales to predict up or down movements</a:t>
            </a:r>
          </a:p>
          <a:p>
            <a:endParaRPr lang="en-US" sz="1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Combine multiple machine learning models and use majority voting to increase stability in predictions</a:t>
            </a:r>
          </a:p>
          <a:p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7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764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54000" algn="l" rtl="0">
              <a:spcBef>
                <a:spcPts val="0"/>
              </a:spcBef>
              <a:buClr>
                <a:schemeClr val="dk2"/>
              </a:buClr>
              <a:buSzPts val="4000"/>
              <a:buFont typeface="Arial"/>
              <a:buNone/>
            </a:pPr>
            <a:r>
              <a:rPr lang="en-US" sz="3800" b="0" i="0" u="sng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</a:p>
        </p:txBody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382905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2954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None/>
            </a:pPr>
            <a:r>
              <a:rPr lang="en-US" sz="2400" b="1" i="0" u="sng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Will This Project Deliver?</a:t>
            </a:r>
          </a:p>
          <a:p>
            <a:pPr marL="0" marR="0" lvl="0" indent="-12954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-18288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Insight into tweet attributes that may impact </a:t>
            </a:r>
            <a:r>
              <a:rPr lang="en-US" dirty="0"/>
              <a:t>Bitcoins price movements</a:t>
            </a:r>
            <a:endParaRPr lang="en-US"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" marR="0" lvl="1" indent="-10795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-18288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Machine Learning modeling to predict Bitcoins price movements</a:t>
            </a:r>
          </a:p>
          <a:p>
            <a:pPr marL="457200" marR="0" lvl="1" indent="-18288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Char char="•"/>
            </a:pPr>
            <a:endParaRPr lang="en-US" dirty="0"/>
          </a:p>
          <a:p>
            <a:pPr marL="457200" marR="0" lvl="1" indent="-18288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Insight into important words that may trigger an up or down movement in price over 15 &amp; 30 minute windows</a:t>
            </a: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12954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12954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None/>
            </a:pPr>
            <a:endParaRPr sz="2400" b="1" i="0" u="sng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12954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" marR="0" lvl="0" indent="-18288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12954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129540" algn="l" rtl="0">
              <a:spcBef>
                <a:spcPts val="480"/>
              </a:spcBef>
              <a:buClr>
                <a:schemeClr val="accent1"/>
              </a:buClr>
              <a:buSzPts val="204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Shape 101"/>
          <p:cNvSpPr txBox="1"/>
          <p:nvPr/>
        </p:nvSpPr>
        <p:spPr>
          <a:xfrm>
            <a:off x="0" y="6543674"/>
            <a:ext cx="9144000" cy="314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50466" algn="ctr" rtl="0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ts val="795"/>
              <a:buFont typeface="Arial"/>
              <a:buNone/>
            </a:pPr>
            <a:r>
              <a:rPr lang="en-US" sz="800" b="1" i="0" u="none" strike="noStrike" cap="none">
                <a:solidFill>
                  <a:srgbClr val="55556F"/>
                </a:solidFill>
                <a:latin typeface="Arial"/>
                <a:ea typeface="Arial"/>
                <a:cs typeface="Arial"/>
                <a:sym typeface="Arial"/>
              </a:rPr>
              <a:t>Disclaimer: </a:t>
            </a:r>
            <a:r>
              <a:rPr lang="en-US" sz="800" b="0" i="0" u="none" strike="noStrike" cap="none">
                <a:solidFill>
                  <a:srgbClr val="55556F"/>
                </a:solidFill>
                <a:latin typeface="Arial"/>
                <a:ea typeface="Arial"/>
                <a:cs typeface="Arial"/>
                <a:sym typeface="Arial"/>
              </a:rPr>
              <a:t>I am  not a financial institution nor do I represent one. All that I am providing is educational material: Do not  take this information as professional investment advice.</a:t>
            </a:r>
            <a:r>
              <a:rPr lang="en-US" sz="935" b="0" i="0" u="none" strike="noStrike" cap="none">
                <a:solidFill>
                  <a:srgbClr val="55556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title"/>
          </p:nvPr>
        </p:nvSpPr>
        <p:spPr>
          <a:xfrm>
            <a:off x="457200" y="36195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54000" algn="l" rtl="0">
              <a:spcBef>
                <a:spcPts val="0"/>
              </a:spcBef>
              <a:buClr>
                <a:schemeClr val="dk2"/>
              </a:buClr>
              <a:buSzPts val="4000"/>
              <a:buFont typeface="Arial"/>
              <a:buNone/>
            </a:pPr>
            <a:r>
              <a:rPr lang="en-US" sz="3800" b="0" i="0" u="sng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  <a:r>
              <a:rPr lang="en-US"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800" b="0" i="0" u="none" strike="noStrike" cap="none" baseline="30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(Cont’d)</a:t>
            </a:r>
          </a:p>
        </p:txBody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590550" y="1609725"/>
            <a:ext cx="8229600" cy="399097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10109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34"/>
              <a:buFont typeface="Arial"/>
              <a:buNone/>
            </a:pPr>
            <a:r>
              <a:rPr lang="en-US" sz="2040" b="1" i="0" u="sng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Which Cryptocurrencies Will Be Included?</a:t>
            </a:r>
          </a:p>
          <a:p>
            <a:pPr marL="0" marR="0" lvl="0" indent="-91757" algn="l" rtl="0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445"/>
              <a:buFont typeface="Arial"/>
              <a:buNone/>
            </a:pPr>
            <a:endParaRPr sz="1700" b="1" i="0" u="sng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-182880" algn="l" rtl="0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445"/>
              <a:buFont typeface="Arial"/>
              <a:buChar char="•"/>
            </a:pPr>
            <a:r>
              <a:rPr lang="en-US" sz="17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Bitcoin</a:t>
            </a:r>
          </a:p>
          <a:p>
            <a:pPr marL="274320" marR="0" lvl="1" indent="0" algn="l" rtl="0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445"/>
              <a:buNone/>
            </a:pPr>
            <a:endParaRPr sz="17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110109" algn="l" rtl="0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accent1"/>
              </a:buClr>
              <a:buSzPts val="1734"/>
              <a:buFont typeface="Arial"/>
              <a:buNone/>
            </a:pPr>
            <a:r>
              <a:rPr lang="en-US" sz="2040" b="1" i="0" u="sng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Will Analysis Be Performed?</a:t>
            </a:r>
          </a:p>
          <a:p>
            <a:pPr marL="0" marR="0" lvl="0" indent="-91757" algn="l" rtl="0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445"/>
              <a:buFont typeface="Arial"/>
              <a:buNone/>
            </a:pPr>
            <a:endParaRPr sz="1700" b="1" i="0" u="sng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-182880" algn="l" rtl="0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445"/>
              <a:buFont typeface="Arial"/>
              <a:buChar char="•"/>
            </a:pPr>
            <a:r>
              <a:rPr lang="en-US" sz="17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Analysis will be performed with Python</a:t>
            </a:r>
          </a:p>
          <a:p>
            <a:pPr marL="274320" marR="0" lvl="1" indent="-91757" algn="l" rtl="0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445"/>
              <a:buFont typeface="Arial"/>
              <a:buNone/>
            </a:pPr>
            <a:endParaRPr sz="17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-182880" algn="l" rtl="0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445"/>
              <a:buFont typeface="Arial"/>
              <a:buChar char="•"/>
            </a:pPr>
            <a:r>
              <a:rPr lang="en-US" sz="17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Python packages utilized: </a:t>
            </a:r>
          </a:p>
          <a:p>
            <a:pPr lvl="2" indent="-182880">
              <a:lnSpc>
                <a:spcPct val="90000"/>
              </a:lnSpc>
              <a:spcBef>
                <a:spcPts val="340"/>
              </a:spcBef>
              <a:buSzPts val="1445"/>
            </a:pPr>
            <a:r>
              <a:rPr lang="en-US" sz="15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NumPy</a:t>
            </a:r>
            <a:r>
              <a:rPr lang="en-US" sz="15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Pandas, Vader Sentiment Analyzer, </a:t>
            </a:r>
            <a:r>
              <a:rPr lang="en-US" sz="15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Textblob</a:t>
            </a:r>
            <a:r>
              <a:rPr lang="en-US" sz="15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Sentiment Analyzer, NLTK, Regular Expressions, CountVectorizer,  </a:t>
            </a:r>
            <a:r>
              <a:rPr lang="en-US" sz="15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Seaborn</a:t>
            </a:r>
            <a:r>
              <a:rPr lang="en-US" sz="15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5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Matplotlib</a:t>
            </a:r>
            <a:r>
              <a:rPr lang="en-US" sz="15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5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Sklearn</a:t>
            </a:r>
            <a:endParaRPr lang="en-US" sz="15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110109" algn="l" rtl="0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accent1"/>
              </a:buClr>
              <a:buSzPts val="1734"/>
              <a:buFont typeface="Arial"/>
              <a:buNone/>
            </a:pPr>
            <a:endParaRPr sz="204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110109" algn="l" rtl="0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accent1"/>
              </a:buClr>
              <a:buSzPts val="1734"/>
              <a:buFont typeface="Arial"/>
              <a:buNone/>
            </a:pPr>
            <a:r>
              <a:rPr lang="en-US" sz="2040" b="1" i="0" u="sng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Where to Retrieve Project Code?</a:t>
            </a:r>
          </a:p>
          <a:p>
            <a:pPr marL="0" marR="0" lvl="0" indent="-110109" algn="l" rtl="0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accent1"/>
              </a:buClr>
              <a:buSzPts val="1734"/>
              <a:buFont typeface="Arial"/>
              <a:buNone/>
            </a:pPr>
            <a:endParaRPr sz="2040" b="1" i="0" u="sng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-182880" algn="l" rtl="0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445"/>
              <a:buFont typeface="Arial"/>
              <a:buChar char="•"/>
            </a:pPr>
            <a:r>
              <a:rPr lang="en-US" sz="1700" b="1" i="0" u="sng" strike="noStrike" cap="none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GitHub </a:t>
            </a:r>
            <a:r>
              <a:rPr lang="en-US" sz="17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7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7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Link: </a:t>
            </a:r>
            <a:r>
              <a:rPr lang="en-US" sz="17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https://</a:t>
            </a:r>
            <a:r>
              <a:rPr lang="en-US" sz="17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github.com</a:t>
            </a:r>
            <a:r>
              <a:rPr lang="en-US" sz="17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/mlight9/...)</a:t>
            </a:r>
          </a:p>
          <a:p>
            <a:pPr marL="0" marR="0" lvl="0" indent="-110109" algn="l" rtl="0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accent1"/>
              </a:buClr>
              <a:buSzPts val="1734"/>
              <a:buFont typeface="Arial"/>
              <a:buNone/>
            </a:pPr>
            <a:endParaRPr sz="2040" b="1" i="0" u="sng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" marR="0" lvl="1" indent="-91757" algn="l" rtl="0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445"/>
              <a:buFont typeface="Arial"/>
              <a:buNone/>
            </a:pPr>
            <a:endParaRPr sz="17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110109" algn="l" rtl="0">
              <a:lnSpc>
                <a:spcPct val="90000"/>
              </a:lnSpc>
              <a:spcBef>
                <a:spcPts val="408"/>
              </a:spcBef>
              <a:buClr>
                <a:schemeClr val="accent1"/>
              </a:buClr>
              <a:buSzPts val="1734"/>
              <a:buFont typeface="Arial"/>
              <a:buNone/>
            </a:pPr>
            <a:endParaRPr sz="2040" b="1" i="0" u="sng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Shape 108"/>
          <p:cNvSpPr txBox="1"/>
          <p:nvPr/>
        </p:nvSpPr>
        <p:spPr>
          <a:xfrm>
            <a:off x="0" y="6543674"/>
            <a:ext cx="9144000" cy="314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50466" algn="ctr" rtl="0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ts val="795"/>
              <a:buFont typeface="Arial"/>
              <a:buNone/>
            </a:pPr>
            <a:r>
              <a:rPr lang="en-US" sz="800" b="1" i="0" u="none" strike="noStrike" cap="none">
                <a:solidFill>
                  <a:srgbClr val="55556F"/>
                </a:solidFill>
                <a:latin typeface="Arial"/>
                <a:ea typeface="Arial"/>
                <a:cs typeface="Arial"/>
                <a:sym typeface="Arial"/>
              </a:rPr>
              <a:t>Disclaimer: </a:t>
            </a:r>
            <a:r>
              <a:rPr lang="en-US" sz="800" b="0" i="0" u="none" strike="noStrike" cap="none">
                <a:solidFill>
                  <a:srgbClr val="55556F"/>
                </a:solidFill>
                <a:latin typeface="Arial"/>
                <a:ea typeface="Arial"/>
                <a:cs typeface="Arial"/>
                <a:sym typeface="Arial"/>
              </a:rPr>
              <a:t>I am  not a financial institution nor do I represent one. All that I am providing is educational material: Do not  take this information as professional investment advice.</a:t>
            </a:r>
            <a:r>
              <a:rPr lang="en-US" sz="935" b="0" i="0" u="none" strike="noStrike" cap="none">
                <a:solidFill>
                  <a:srgbClr val="55556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44331-9A76-B544-B001-0CE4BF58E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61950"/>
            <a:ext cx="8229600" cy="990600"/>
          </a:xfrm>
        </p:spPr>
        <p:txBody>
          <a:bodyPr/>
          <a:lstStyle/>
          <a:p>
            <a:r>
              <a:rPr lang="en-US" u="sng" dirty="0"/>
              <a:t>Data Collection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F3015CE-E3C1-1344-8238-1DAF47E0CF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8456177"/>
              </p:ext>
            </p:extLst>
          </p:nvPr>
        </p:nvGraphicFramePr>
        <p:xfrm>
          <a:off x="1050471" y="1624012"/>
          <a:ext cx="7043058" cy="4365083"/>
        </p:xfrm>
        <a:graphic>
          <a:graphicData uri="http://schemas.openxmlformats.org/drawingml/2006/table">
            <a:tbl>
              <a:tblPr bandRow="1">
                <a:tableStyleId>{C412DBED-CF61-4CBD-8775-63FA5ADFE984}</a:tableStyleId>
              </a:tblPr>
              <a:tblGrid>
                <a:gridCol w="1656670">
                  <a:extLst>
                    <a:ext uri="{9D8B030D-6E8A-4147-A177-3AD203B41FA5}">
                      <a16:colId xmlns:a16="http://schemas.microsoft.com/office/drawing/2014/main" val="2239981402"/>
                    </a:ext>
                  </a:extLst>
                </a:gridCol>
                <a:gridCol w="2364602">
                  <a:extLst>
                    <a:ext uri="{9D8B030D-6E8A-4147-A177-3AD203B41FA5}">
                      <a16:colId xmlns:a16="http://schemas.microsoft.com/office/drawing/2014/main" val="981312725"/>
                    </a:ext>
                  </a:extLst>
                </a:gridCol>
                <a:gridCol w="3021786">
                  <a:extLst>
                    <a:ext uri="{9D8B030D-6E8A-4147-A177-3AD203B41FA5}">
                      <a16:colId xmlns:a16="http://schemas.microsoft.com/office/drawing/2014/main" val="2302878254"/>
                    </a:ext>
                  </a:extLst>
                </a:gridCol>
              </a:tblGrid>
              <a:tr h="319724">
                <a:tc rowSpan="4">
                  <a:txBody>
                    <a:bodyPr/>
                    <a:lstStyle/>
                    <a:p>
                      <a:pPr algn="ctr"/>
                      <a:r>
                        <a:rPr lang="en-US" sz="2000" b="1" u="sng" dirty="0"/>
                        <a:t>Tweets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How: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Twitters Streaming API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9473751"/>
                  </a:ext>
                </a:extLst>
              </a:tr>
              <a:tr h="375586">
                <a:tc vMerge="1">
                  <a:txBody>
                    <a:bodyPr/>
                    <a:lstStyle/>
                    <a:p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When: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3/1/2018 to 3/14/2018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325483"/>
                  </a:ext>
                </a:extLst>
              </a:tr>
              <a:tr h="353678">
                <a:tc vMerge="1">
                  <a:txBody>
                    <a:bodyPr/>
                    <a:lstStyle/>
                    <a:p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Number of Tweets: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~ 3.6 Million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2628933"/>
                  </a:ext>
                </a:extLst>
              </a:tr>
              <a:tr h="1410240">
                <a:tc vMerge="1">
                  <a:txBody>
                    <a:bodyPr/>
                    <a:lstStyle/>
                    <a:p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Tweet Attributes: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arenR"/>
                      </a:pPr>
                      <a:r>
                        <a:rPr lang="en-US" sz="1600" dirty="0"/>
                        <a:t>Time Stamp</a:t>
                      </a:r>
                    </a:p>
                    <a:p>
                      <a:pPr marL="342900" indent="-342900">
                        <a:buAutoNum type="arabicParenR"/>
                      </a:pPr>
                      <a:r>
                        <a:rPr lang="en-US" sz="1600" dirty="0"/>
                        <a:t>Raw Text </a:t>
                      </a:r>
                    </a:p>
                    <a:p>
                      <a:pPr marL="342900" indent="-342900">
                        <a:buAutoNum type="arabicParenR"/>
                      </a:pPr>
                      <a:r>
                        <a:rPr lang="en-US" sz="1600" dirty="0"/>
                        <a:t>Language</a:t>
                      </a:r>
                    </a:p>
                    <a:p>
                      <a:pPr marL="342900" indent="-342900">
                        <a:buAutoNum type="arabicParenR"/>
                      </a:pPr>
                      <a:r>
                        <a:rPr lang="en-US" sz="1600" dirty="0"/>
                        <a:t>Number of Times Favorited</a:t>
                      </a:r>
                    </a:p>
                    <a:p>
                      <a:pPr marL="342900" indent="-342900">
                        <a:buAutoNum type="arabicParenR"/>
                      </a:pPr>
                      <a:r>
                        <a:rPr lang="en-US" sz="1600" dirty="0"/>
                        <a:t>Number of Followers</a:t>
                      </a:r>
                    </a:p>
                    <a:p>
                      <a:pPr marL="342900" indent="-342900">
                        <a:buAutoNum type="arabicParenR"/>
                      </a:pP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9937657"/>
                  </a:ext>
                </a:extLst>
              </a:tr>
              <a:tr h="349155">
                <a:tc rowSpan="2">
                  <a:txBody>
                    <a:bodyPr/>
                    <a:lstStyle/>
                    <a:p>
                      <a:pPr algn="ctr"/>
                      <a:r>
                        <a:rPr lang="en-US" sz="2000" b="1" u="sng" dirty="0"/>
                        <a:t>Bitcoin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How: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1600" dirty="0">
                          <a:hlinkClick r:id="rId2"/>
                        </a:rPr>
                        <a:t>Bitcoin Charts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354760"/>
                  </a:ext>
                </a:extLst>
              </a:tr>
              <a:tr h="1396904">
                <a:tc vMerge="1">
                  <a:txBody>
                    <a:bodyPr/>
                    <a:lstStyle/>
                    <a:p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Bitcoin  Attributes: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arenR"/>
                      </a:pPr>
                      <a:r>
                        <a:rPr lang="en-US" sz="1600" dirty="0"/>
                        <a:t>Open &amp; Close Price</a:t>
                      </a:r>
                    </a:p>
                    <a:p>
                      <a:pPr marL="342900" indent="-342900">
                        <a:buAutoNum type="arabicParenR"/>
                      </a:pPr>
                      <a:r>
                        <a:rPr lang="en-US" sz="1600" dirty="0"/>
                        <a:t>High &amp; Low Price</a:t>
                      </a:r>
                    </a:p>
                    <a:p>
                      <a:pPr marL="342900" indent="-342900">
                        <a:buAutoNum type="arabicParenR"/>
                      </a:pPr>
                      <a:r>
                        <a:rPr lang="en-US" sz="1600" dirty="0"/>
                        <a:t>Trading Volumes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52090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1201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F19E8-E27D-B442-9FEA-7A50D0214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16389"/>
            <a:ext cx="8229600" cy="990600"/>
          </a:xfrm>
        </p:spPr>
        <p:txBody>
          <a:bodyPr/>
          <a:lstStyle/>
          <a:p>
            <a:r>
              <a:rPr lang="en-US" dirty="0"/>
              <a:t>Top Five Languages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1682FAA-08E8-A54B-A58A-C3F3ABBF3651}"/>
              </a:ext>
            </a:extLst>
          </p:cNvPr>
          <p:cNvGrpSpPr/>
          <p:nvPr/>
        </p:nvGrpSpPr>
        <p:grpSpPr>
          <a:xfrm>
            <a:off x="667984" y="1206989"/>
            <a:ext cx="7437537" cy="5227302"/>
            <a:chOff x="667984" y="1206989"/>
            <a:chExt cx="7437537" cy="5227302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9AEB0024-E2ED-DF44-9511-89B54610B276}"/>
                </a:ext>
              </a:extLst>
            </p:cNvPr>
            <p:cNvGrpSpPr/>
            <p:nvPr/>
          </p:nvGrpSpPr>
          <p:grpSpPr>
            <a:xfrm>
              <a:off x="667984" y="1206989"/>
              <a:ext cx="7437537" cy="5227302"/>
              <a:chOff x="1022928" y="1402099"/>
              <a:chExt cx="6259689" cy="4578428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D7B9FB9B-F24A-2548-8236-C80177CA1D9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022928" y="1402099"/>
                <a:ext cx="6259689" cy="4578428"/>
              </a:xfrm>
              <a:prstGeom prst="rect">
                <a:avLst/>
              </a:prstGeom>
            </p:spPr>
          </p:pic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480D1D89-A378-0145-B2BD-C607555E9DC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857500" y="2171700"/>
                <a:ext cx="763192" cy="60298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61D9D938-DFF5-3841-B1BB-433858BE923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82479" y="4428973"/>
                <a:ext cx="375484" cy="63438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70A2512A-FA62-9A48-8393-C20C748D5D0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282977" y="3729885"/>
                <a:ext cx="738525" cy="133347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4ACE664F-193B-174C-8DBE-1CA4ECD8951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71863" y="3729885"/>
                <a:ext cx="359389" cy="69908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EA4B4115-2BBB-1741-BA92-462B5FD9E7D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379121" y="4497595"/>
                <a:ext cx="192879" cy="3429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764CEB58-B935-C141-ABA7-DAA1ECB3CB54}"/>
                  </a:ext>
                </a:extLst>
              </p:cNvPr>
              <p:cNvSpPr/>
              <p:nvPr/>
            </p:nvSpPr>
            <p:spPr>
              <a:xfrm>
                <a:off x="3620692" y="2620791"/>
                <a:ext cx="1301959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dirty="0"/>
                  <a:t>~ 2.06 Million</a:t>
                </a: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44C78F3E-5A35-1240-99CA-D33426A039D2}"/>
                  </a:ext>
                </a:extLst>
              </p:cNvPr>
              <p:cNvSpPr/>
              <p:nvPr/>
            </p:nvSpPr>
            <p:spPr>
              <a:xfrm>
                <a:off x="3324118" y="3422108"/>
                <a:ext cx="98456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~ 520,000</a:t>
                </a: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908D6731-AC14-724B-9B14-3906BA0A3C64}"/>
                  </a:ext>
                </a:extLst>
              </p:cNvPr>
              <p:cNvSpPr/>
              <p:nvPr/>
            </p:nvSpPr>
            <p:spPr>
              <a:xfrm>
                <a:off x="4072617" y="4200878"/>
                <a:ext cx="98456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~ 230,000</a:t>
                </a: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8CD3AD6D-865F-5340-BD3F-D8D4B764C075}"/>
                  </a:ext>
                </a:extLst>
              </p:cNvPr>
              <p:cNvSpPr/>
              <p:nvPr/>
            </p:nvSpPr>
            <p:spPr>
              <a:xfrm>
                <a:off x="5533594" y="3422108"/>
                <a:ext cx="93487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~115,000</a:t>
                </a: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54FF6AB8-7326-B34C-925A-3403672B7806}"/>
                  </a:ext>
                </a:extLst>
              </p:cNvPr>
              <p:cNvSpPr/>
              <p:nvPr/>
            </p:nvSpPr>
            <p:spPr>
              <a:xfrm>
                <a:off x="6104159" y="4193704"/>
                <a:ext cx="93487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~100,000</a:t>
                </a:r>
              </a:p>
            </p:txBody>
          </p:sp>
        </p:grp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702FA852-3521-AC40-82EA-F330E2EBC76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10105" y="2036042"/>
              <a:ext cx="0" cy="3534443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8DDF37CF-D8A5-1B4C-B596-FC3281A5FB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69476" y="2036042"/>
              <a:ext cx="0" cy="3534443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A6764935-D2E1-004D-B946-387DC0505AD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10105" y="2036042"/>
              <a:ext cx="559371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42365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2231B-B750-D443-94DD-35BD205D2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99103"/>
            <a:ext cx="8229600" cy="990600"/>
          </a:xfrm>
        </p:spPr>
        <p:txBody>
          <a:bodyPr/>
          <a:lstStyle/>
          <a:p>
            <a:r>
              <a:rPr lang="en-US" dirty="0"/>
              <a:t>Sentiment Classification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FD0623-E1CC-8148-9B41-72AB78F7E1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6755" y="1403554"/>
            <a:ext cx="8470490" cy="4876800"/>
          </a:xfrm>
        </p:spPr>
        <p:txBody>
          <a:bodyPr/>
          <a:lstStyle/>
          <a:p>
            <a:pPr marL="129541" indent="0">
              <a:buNone/>
            </a:pPr>
            <a:r>
              <a:rPr lang="en-US" u="sng" dirty="0"/>
              <a:t>Algorithms to Analyze &amp; Classify Tweets</a:t>
            </a:r>
          </a:p>
          <a:p>
            <a:pPr marL="129541" indent="0">
              <a:buNone/>
            </a:pPr>
            <a:endParaRPr lang="en-US" sz="1000" u="sng" dirty="0"/>
          </a:p>
          <a:p>
            <a:pPr lvl="1"/>
            <a:r>
              <a:rPr lang="en-US" dirty="0"/>
              <a:t> Vader Sentiment Analyzer</a:t>
            </a:r>
          </a:p>
          <a:p>
            <a:pPr marL="382271" lvl="1" indent="0">
              <a:buNone/>
            </a:pPr>
            <a:endParaRPr lang="en-US" sz="1000" dirty="0"/>
          </a:p>
          <a:p>
            <a:pPr lvl="1"/>
            <a:r>
              <a:rPr lang="en-US" dirty="0"/>
              <a:t> </a:t>
            </a:r>
            <a:r>
              <a:rPr lang="en-US" dirty="0" err="1"/>
              <a:t>TextBlob</a:t>
            </a:r>
            <a:r>
              <a:rPr lang="en-US" dirty="0"/>
              <a:t> Sentiment Analyzer</a:t>
            </a:r>
          </a:p>
          <a:p>
            <a:pPr marL="107951" indent="0">
              <a:buNone/>
            </a:pPr>
            <a:endParaRPr lang="en-US" sz="2000" dirty="0"/>
          </a:p>
          <a:p>
            <a:pPr marL="107951" indent="0">
              <a:buNone/>
            </a:pPr>
            <a:r>
              <a:rPr lang="en-US" u="sng" dirty="0"/>
              <a:t>How Were Algorithms Tuned?</a:t>
            </a:r>
          </a:p>
          <a:p>
            <a:pPr marL="107951" indent="0">
              <a:buNone/>
            </a:pPr>
            <a:endParaRPr lang="en-US" sz="1000" u="sng" dirty="0"/>
          </a:p>
          <a:p>
            <a:pPr marL="725171" lvl="1" indent="-342900"/>
            <a:r>
              <a:rPr lang="en-US" dirty="0"/>
              <a:t>Using 10,000 general classified tweets (</a:t>
            </a:r>
            <a:r>
              <a:rPr lang="en-US" dirty="0">
                <a:hlinkClick r:id="rId2"/>
              </a:rPr>
              <a:t>ThinkNook</a:t>
            </a:r>
            <a:r>
              <a:rPr lang="en-US" dirty="0"/>
              <a:t>)</a:t>
            </a:r>
          </a:p>
          <a:p>
            <a:pPr marL="382271" lvl="1" indent="0">
              <a:buNone/>
            </a:pPr>
            <a:endParaRPr lang="en-US" sz="1000" dirty="0"/>
          </a:p>
          <a:p>
            <a:pPr marL="725171" lvl="1" indent="-342900"/>
            <a:r>
              <a:rPr lang="en-US" dirty="0"/>
              <a:t>Varying a threshold  (i.e., If tweet polarity &gt; threshold, tweet is +)</a:t>
            </a:r>
          </a:p>
          <a:p>
            <a:pPr marL="382271" lvl="1" indent="0">
              <a:buNone/>
            </a:pPr>
            <a:endParaRPr lang="en-US" sz="1000" dirty="0"/>
          </a:p>
          <a:p>
            <a:pPr marL="1456691" lvl="4" indent="-342900"/>
            <a:r>
              <a:rPr lang="en-US" sz="1600" dirty="0"/>
              <a:t>Performance Metrics: Accuracy  &amp; number of samples thrown away (neutral tweets)</a:t>
            </a:r>
          </a:p>
        </p:txBody>
      </p:sp>
    </p:spTree>
    <p:extLst>
      <p:ext uri="{BB962C8B-B14F-4D97-AF65-F5344CB8AC3E}">
        <p14:creationId xmlns:p14="http://schemas.microsoft.com/office/powerpoint/2010/main" val="4173690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A6FBC-5E4B-E34F-870F-2F42A356D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36755"/>
            <a:ext cx="8229600" cy="990600"/>
          </a:xfrm>
        </p:spPr>
        <p:txBody>
          <a:bodyPr/>
          <a:lstStyle/>
          <a:p>
            <a:r>
              <a:rPr lang="en-US" dirty="0"/>
              <a:t>Vader &amp; </a:t>
            </a:r>
            <a:r>
              <a:rPr lang="en-US" dirty="0" err="1"/>
              <a:t>TextBlob</a:t>
            </a:r>
            <a:r>
              <a:rPr lang="en-US" dirty="0"/>
              <a:t> Tuning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9F35EF-1A47-8F4E-82E9-AABC3137F4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578" y="2202919"/>
            <a:ext cx="5119330" cy="370361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BE68DCC-998F-B04E-A061-FEF9EB0B0C70}"/>
              </a:ext>
            </a:extLst>
          </p:cNvPr>
          <p:cNvSpPr/>
          <p:nvPr/>
        </p:nvSpPr>
        <p:spPr>
          <a:xfrm>
            <a:off x="599144" y="1507157"/>
            <a:ext cx="4903907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indent="-110109">
              <a:lnSpc>
                <a:spcPct val="90000"/>
              </a:lnSpc>
              <a:buClr>
                <a:schemeClr val="accent1"/>
              </a:buClr>
              <a:buSzPts val="1734"/>
            </a:pPr>
            <a:r>
              <a:rPr lang="en-US" sz="1800" b="1" u="sng" dirty="0">
                <a:solidFill>
                  <a:schemeClr val="dk1"/>
                </a:solidFill>
              </a:rPr>
              <a:t>Which Sentiment Analyzer Performs Best?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57744C-A56E-194E-9954-20B0A650B5F9}"/>
              </a:ext>
            </a:extLst>
          </p:cNvPr>
          <p:cNvSpPr/>
          <p:nvPr/>
        </p:nvSpPr>
        <p:spPr>
          <a:xfrm>
            <a:off x="5579939" y="2573314"/>
            <a:ext cx="3217608" cy="333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-110109">
              <a:lnSpc>
                <a:spcPct val="90000"/>
              </a:lnSpc>
              <a:buClr>
                <a:schemeClr val="accent1"/>
              </a:buClr>
              <a:buSzPts val="1734"/>
            </a:pPr>
            <a:r>
              <a:rPr lang="en-US" sz="1800" b="1" u="sng" dirty="0">
                <a:solidFill>
                  <a:schemeClr val="dk1"/>
                </a:solidFill>
              </a:rPr>
              <a:t>Optimal Model Selection</a:t>
            </a:r>
          </a:p>
          <a:p>
            <a:pPr lvl="0" indent="-110109">
              <a:lnSpc>
                <a:spcPct val="90000"/>
              </a:lnSpc>
              <a:buClr>
                <a:schemeClr val="accent1"/>
              </a:buClr>
              <a:buSzPts val="1734"/>
            </a:pPr>
            <a:endParaRPr lang="en-US" sz="1800" b="1" u="sng" dirty="0">
              <a:solidFill>
                <a:schemeClr val="dk1"/>
              </a:solidFill>
            </a:endParaRPr>
          </a:p>
          <a:p>
            <a:pPr marL="175641" lvl="0" indent="-285750">
              <a:lnSpc>
                <a:spcPct val="90000"/>
              </a:lnSpc>
              <a:buClr>
                <a:schemeClr val="accent1"/>
              </a:buClr>
              <a:buSzPts val="1734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dk1"/>
                </a:solidFill>
              </a:rPr>
              <a:t>Vader is best performer</a:t>
            </a:r>
          </a:p>
          <a:p>
            <a:pPr lvl="0" indent="-110109">
              <a:lnSpc>
                <a:spcPct val="90000"/>
              </a:lnSpc>
              <a:buClr>
                <a:schemeClr val="accent1"/>
              </a:buClr>
              <a:buSzPts val="1734"/>
            </a:pPr>
            <a:endParaRPr lang="en-US" sz="1800" b="1" u="sng" dirty="0">
              <a:solidFill>
                <a:schemeClr val="dk1"/>
              </a:solidFill>
            </a:endParaRPr>
          </a:p>
          <a:p>
            <a:pPr marL="285750" lvl="0" indent="-285750">
              <a:lnSpc>
                <a:spcPct val="90000"/>
              </a:lnSpc>
              <a:buClr>
                <a:schemeClr val="accent1"/>
              </a:buClr>
              <a:buSzPts val="1734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dk1"/>
                </a:solidFill>
              </a:rPr>
              <a:t>Based on maximizing  number of samples (6171)</a:t>
            </a:r>
          </a:p>
          <a:p>
            <a:pPr marL="285750" lvl="0" indent="-285750">
              <a:lnSpc>
                <a:spcPct val="90000"/>
              </a:lnSpc>
              <a:buClr>
                <a:schemeClr val="accent1"/>
              </a:buClr>
              <a:buSzPts val="1734"/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dk1"/>
              </a:solidFill>
            </a:endParaRPr>
          </a:p>
          <a:p>
            <a:pPr marL="285750" lvl="0" indent="-285750">
              <a:lnSpc>
                <a:spcPct val="90000"/>
              </a:lnSpc>
              <a:buClr>
                <a:schemeClr val="accent1"/>
              </a:buClr>
              <a:buSzPts val="1734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dk1"/>
                </a:solidFill>
              </a:rPr>
              <a:t>Using threshold (.2) that yields with an accuracy of .725</a:t>
            </a:r>
          </a:p>
          <a:p>
            <a:pPr marL="285750" lvl="0" indent="-285750">
              <a:lnSpc>
                <a:spcPct val="90000"/>
              </a:lnSpc>
              <a:buClr>
                <a:schemeClr val="accent1"/>
              </a:buClr>
              <a:buSzPts val="1734"/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dk1"/>
              </a:solidFill>
            </a:endParaRPr>
          </a:p>
          <a:p>
            <a:pPr lvl="0">
              <a:lnSpc>
                <a:spcPct val="90000"/>
              </a:lnSpc>
              <a:buClr>
                <a:schemeClr val="accent1"/>
              </a:buClr>
              <a:buSzPts val="1734"/>
            </a:pPr>
            <a:endParaRPr lang="en-US" sz="1800" dirty="0">
              <a:solidFill>
                <a:schemeClr val="dk1"/>
              </a:solidFill>
            </a:endParaRPr>
          </a:p>
          <a:p>
            <a:pPr lvl="0">
              <a:lnSpc>
                <a:spcPct val="90000"/>
              </a:lnSpc>
              <a:buClr>
                <a:schemeClr val="accent1"/>
              </a:buClr>
              <a:buSzPts val="1734"/>
            </a:pPr>
            <a:endParaRPr lang="en-US" sz="18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93574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A6FBC-5E4B-E34F-870F-2F42A356D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9775"/>
            <a:ext cx="8229600" cy="990600"/>
          </a:xfrm>
        </p:spPr>
        <p:txBody>
          <a:bodyPr/>
          <a:lstStyle/>
          <a:p>
            <a:r>
              <a:rPr lang="en-US" dirty="0"/>
              <a:t>Optimal Sentiment Analyzer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25BE822-FE17-DE45-AF0A-B464D2660C17}"/>
              </a:ext>
            </a:extLst>
          </p:cNvPr>
          <p:cNvSpPr/>
          <p:nvPr/>
        </p:nvSpPr>
        <p:spPr>
          <a:xfrm>
            <a:off x="457200" y="1276112"/>
            <a:ext cx="7851058" cy="5909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5641" lvl="0" indent="-285750">
              <a:lnSpc>
                <a:spcPct val="90000"/>
              </a:lnSpc>
              <a:buClr>
                <a:schemeClr val="accent1"/>
              </a:buClr>
              <a:buSzPts val="1734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dk1"/>
                </a:solidFill>
              </a:rPr>
              <a:t>Running 2.06 Million English Bitcoin Tweets Through Vader, We Get:</a:t>
            </a:r>
          </a:p>
          <a:p>
            <a:pPr lvl="5">
              <a:lnSpc>
                <a:spcPct val="90000"/>
              </a:lnSpc>
              <a:buClr>
                <a:schemeClr val="accent1"/>
              </a:buClr>
              <a:buSzPts val="1734"/>
            </a:pPr>
            <a:endParaRPr lang="en-US" sz="1800" dirty="0">
              <a:solidFill>
                <a:schemeClr val="dk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62FBDD-5949-3446-B21C-2066F6C8AB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992780"/>
            <a:ext cx="5687962" cy="4262511"/>
          </a:xfrm>
          <a:prstGeom prst="rect">
            <a:avLst/>
          </a:prstGeom>
        </p:spPr>
      </p:pic>
      <p:sp>
        <p:nvSpPr>
          <p:cNvPr id="7" name="Left Brace 6">
            <a:extLst>
              <a:ext uri="{FF2B5EF4-FFF2-40B4-BE49-F238E27FC236}">
                <a16:creationId xmlns:a16="http://schemas.microsoft.com/office/drawing/2014/main" id="{0C3592E6-0BE7-7F42-B61C-AAB30F0B847D}"/>
              </a:ext>
            </a:extLst>
          </p:cNvPr>
          <p:cNvSpPr/>
          <p:nvPr/>
        </p:nvSpPr>
        <p:spPr>
          <a:xfrm rot="10800000">
            <a:off x="6253315" y="2772287"/>
            <a:ext cx="501445" cy="298900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AC74A8-0F12-BA44-BAB4-01701EA9BE68}"/>
              </a:ext>
            </a:extLst>
          </p:cNvPr>
          <p:cNvSpPr txBox="1"/>
          <p:nvPr/>
        </p:nvSpPr>
        <p:spPr>
          <a:xfrm>
            <a:off x="6862911" y="3897459"/>
            <a:ext cx="200578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Overall Sentiment for Bitcoin is Positive (3/1/2018 - 3/14/2018)</a:t>
            </a:r>
          </a:p>
        </p:txBody>
      </p:sp>
    </p:spTree>
    <p:extLst>
      <p:ext uri="{BB962C8B-B14F-4D97-AF65-F5344CB8AC3E}">
        <p14:creationId xmlns:p14="http://schemas.microsoft.com/office/powerpoint/2010/main" val="10618686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>
            <a:spLocks noGrp="1"/>
          </p:cNvSpPr>
          <p:nvPr>
            <p:ph type="title"/>
          </p:nvPr>
        </p:nvSpPr>
        <p:spPr>
          <a:xfrm>
            <a:off x="457200" y="98886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54000" algn="l" rtl="0">
              <a:spcBef>
                <a:spcPts val="0"/>
              </a:spcBef>
              <a:buClr>
                <a:schemeClr val="dk2"/>
              </a:buClr>
              <a:buSzPts val="4000"/>
              <a:buFont typeface="Arial"/>
              <a:buNone/>
            </a:pPr>
            <a:r>
              <a:rPr lang="en-US" sz="2800" u="sng" dirty="0"/>
              <a:t>Sentiment Analysis Approach Lookback</a:t>
            </a:r>
            <a:endParaRPr lang="en-US" sz="2800" b="0" i="0" u="sng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Shape 243"/>
          <p:cNvSpPr txBox="1"/>
          <p:nvPr/>
        </p:nvSpPr>
        <p:spPr>
          <a:xfrm>
            <a:off x="0" y="6543674"/>
            <a:ext cx="9144000" cy="314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50466" algn="ctr" rtl="0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ts val="795"/>
              <a:buFont typeface="Arial"/>
              <a:buNone/>
            </a:pPr>
            <a:r>
              <a:rPr lang="en-US" sz="800" b="1" i="0" u="none" strike="noStrike" cap="none">
                <a:solidFill>
                  <a:srgbClr val="55556F"/>
                </a:solidFill>
                <a:latin typeface="Arial"/>
                <a:ea typeface="Arial"/>
                <a:cs typeface="Arial"/>
                <a:sym typeface="Arial"/>
              </a:rPr>
              <a:t>Disclaimer: </a:t>
            </a:r>
            <a:r>
              <a:rPr lang="en-US" sz="800" b="0" i="0" u="none" strike="noStrike" cap="none">
                <a:solidFill>
                  <a:srgbClr val="55556F"/>
                </a:solidFill>
                <a:latin typeface="Arial"/>
                <a:ea typeface="Arial"/>
                <a:cs typeface="Arial"/>
                <a:sym typeface="Arial"/>
              </a:rPr>
              <a:t>I am  not a financial institution nor do I represent one. All that I am providing is educational material: Do not  take this information as professional investment advice.</a:t>
            </a:r>
            <a:r>
              <a:rPr lang="en-US" sz="935" b="0" i="0" u="none" strike="noStrike" cap="none">
                <a:solidFill>
                  <a:srgbClr val="55556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7CAE4A-EA38-0B43-8F70-7C454E248086}"/>
              </a:ext>
            </a:extLst>
          </p:cNvPr>
          <p:cNvSpPr txBox="1"/>
          <p:nvPr/>
        </p:nvSpPr>
        <p:spPr>
          <a:xfrm>
            <a:off x="554804" y="951174"/>
            <a:ext cx="8131996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Vader  &amp; Text Blob Sentiment Analyzer</a:t>
            </a:r>
          </a:p>
          <a:p>
            <a:endParaRPr lang="en-US" b="1" dirty="0"/>
          </a:p>
          <a:p>
            <a:pPr marL="285750" lvl="4" indent="-285750">
              <a:buFont typeface="Arial" panose="020B0604020202020204" pitchFamily="34" charset="0"/>
              <a:buChar char="•"/>
            </a:pPr>
            <a:r>
              <a:rPr lang="en-US" dirty="0"/>
              <a:t>Lexicon based approaches to Sentiment Classification</a:t>
            </a:r>
          </a:p>
          <a:p>
            <a:pPr lvl="2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Great for cases where don’t have training data (no humanly labeled data saying a tweet is + or - )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Since Lexicon is pre-defined, it may not perform optimally on domain specific problems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i.e., Financial Jargon might not be present in Lexicon or not ‘understood’ contextually resulting in sentiment misclassification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our case: Substantial number of samples thrown away most likely because of no lexicon matches (~50 % of data classified as neutral, which is the default when classifier is ‘confused’)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 lowercase words were used; emoji’s, stems and lemmas were not used for analysis</a:t>
            </a:r>
          </a:p>
          <a:p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7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AC8749-9E4E-7B4C-AFC7-6F43143FF701}"/>
              </a:ext>
            </a:extLst>
          </p:cNvPr>
          <p:cNvSpPr txBox="1"/>
          <p:nvPr/>
        </p:nvSpPr>
        <p:spPr>
          <a:xfrm>
            <a:off x="554804" y="4611305"/>
            <a:ext cx="802057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Better Approach</a:t>
            </a:r>
          </a:p>
          <a:p>
            <a:endParaRPr lang="en-US" b="1" dirty="0"/>
          </a:p>
          <a:p>
            <a:pPr marL="285750" lvl="7" indent="-285750">
              <a:buFont typeface="Arial" panose="020B0604020202020204" pitchFamily="34" charset="0"/>
              <a:buChar char="•"/>
            </a:pPr>
            <a:r>
              <a:rPr lang="en-US" dirty="0"/>
              <a:t>Supervised learning classification methods</a:t>
            </a:r>
          </a:p>
          <a:p>
            <a:pPr lvl="7"/>
            <a:endParaRPr lang="en-US" dirty="0"/>
          </a:p>
          <a:p>
            <a:pPr marL="285750" lvl="7" indent="-285750">
              <a:buFont typeface="Arial" panose="020B0604020202020204" pitchFamily="34" charset="0"/>
              <a:buChar char="•"/>
            </a:pPr>
            <a:r>
              <a:rPr lang="en-US" dirty="0"/>
              <a:t>Allow for training/learning on domain specific jargon</a:t>
            </a:r>
          </a:p>
          <a:p>
            <a:pPr lvl="7"/>
            <a:endParaRPr lang="en-US" dirty="0"/>
          </a:p>
          <a:p>
            <a:pPr marL="285750" lvl="7" indent="-285750">
              <a:buFont typeface="Arial" panose="020B0604020202020204" pitchFamily="34" charset="0"/>
              <a:buChar char="•"/>
            </a:pPr>
            <a:r>
              <a:rPr lang="en-US" dirty="0"/>
              <a:t>Next steps: Humanly label data and classify sentiment with state of the art algorithms like </a:t>
            </a:r>
            <a:r>
              <a:rPr lang="en-US" dirty="0" err="1"/>
              <a:t>FastText</a:t>
            </a:r>
            <a:endParaRPr lang="en-US" dirty="0"/>
          </a:p>
          <a:p>
            <a:pPr marL="285750" lvl="7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304878"/>
      </p:ext>
    </p:extLst>
  </p:cSld>
  <p:clrMapOvr>
    <a:masterClrMapping/>
  </p:clrMapOvr>
</p:sld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1322</TotalTime>
  <Words>1421</Words>
  <Application>Microsoft Macintosh PowerPoint</Application>
  <PresentationFormat>On-screen Show (4:3)</PresentationFormat>
  <Paragraphs>232</Paragraphs>
  <Slides>18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Calibri</vt:lpstr>
      <vt:lpstr>Clarity</vt:lpstr>
      <vt:lpstr>CRYPTOCURRENCY</vt:lpstr>
      <vt:lpstr>Introduction</vt:lpstr>
      <vt:lpstr>Introduction (Cont’d)</vt:lpstr>
      <vt:lpstr>Data Collection</vt:lpstr>
      <vt:lpstr>Top Five Languages</vt:lpstr>
      <vt:lpstr>Sentiment Classification</vt:lpstr>
      <vt:lpstr>Vader &amp; TextBlob Tuning</vt:lpstr>
      <vt:lpstr>Optimal Sentiment Analyzer</vt:lpstr>
      <vt:lpstr>Sentiment Analysis Approach Lookback</vt:lpstr>
      <vt:lpstr>Investigating Sentiment &amp; Price Change Movements</vt:lpstr>
      <vt:lpstr>Investigating Sentiment &amp; Price Change Movements</vt:lpstr>
      <vt:lpstr>Machine Learning Overview</vt:lpstr>
      <vt:lpstr>Features &amp; Target Used For Modeling</vt:lpstr>
      <vt:lpstr>Investigating Pearson Correlation</vt:lpstr>
      <vt:lpstr>Performance of Models</vt:lpstr>
      <vt:lpstr>Top 30 Features – Random Forest</vt:lpstr>
      <vt:lpstr>Machine Learning Lookback</vt:lpstr>
      <vt:lpstr>Road Ahead</vt:lpstr>
    </vt:vector>
  </TitlesOfParts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CRYPTOCURRENCIES</dc:title>
  <cp:lastModifiedBy>Microsoft Office User</cp:lastModifiedBy>
  <cp:revision>190</cp:revision>
  <cp:lastPrinted>2018-03-21T16:29:43Z</cp:lastPrinted>
  <dcterms:modified xsi:type="dcterms:W3CDTF">2018-03-22T02:49:58Z</dcterms:modified>
</cp:coreProperties>
</file>