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70" r:id="rId5"/>
    <p:sldId id="271" r:id="rId6"/>
    <p:sldId id="273" r:id="rId7"/>
    <p:sldId id="272" r:id="rId8"/>
    <p:sldId id="274" r:id="rId9"/>
    <p:sldId id="277" r:id="rId10"/>
    <p:sldId id="259" r:id="rId11"/>
    <p:sldId id="278" r:id="rId12"/>
    <p:sldId id="283" r:id="rId13"/>
    <p:sldId id="282" r:id="rId14"/>
    <p:sldId id="260" r:id="rId15"/>
    <p:sldId id="275" r:id="rId16"/>
    <p:sldId id="276" r:id="rId17"/>
    <p:sldId id="269" r:id="rId18"/>
    <p:sldId id="279" r:id="rId19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01B6CFF-0EF9-7546-998A-A62D560ED917}">
          <p14:sldIdLst>
            <p14:sldId id="256"/>
            <p14:sldId id="257"/>
            <p14:sldId id="258"/>
            <p14:sldId id="270"/>
            <p14:sldId id="271"/>
            <p14:sldId id="273"/>
            <p14:sldId id="272"/>
            <p14:sldId id="274"/>
            <p14:sldId id="277"/>
            <p14:sldId id="259"/>
            <p14:sldId id="278"/>
            <p14:sldId id="283"/>
            <p14:sldId id="282"/>
            <p14:sldId id="260"/>
            <p14:sldId id="275"/>
            <p14:sldId id="276"/>
            <p14:sldId id="269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12DBED-CF61-4CBD-8775-63FA5ADFE984}">
  <a:tblStyle styleId="{C412DBED-CF61-4CBD-8775-63FA5ADFE98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EF0EF"/>
          </a:solidFill>
        </a:fill>
      </a:tcStyle>
    </a:wholeTbl>
    <a:band1H>
      <a:tcTxStyle/>
      <a:tcStyle>
        <a:tcBdr/>
        <a:fill>
          <a:solidFill>
            <a:srgbClr val="DBDF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DF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3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1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wrap="square" lIns="92475" tIns="46225" rIns="92475" bIns="462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60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033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432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035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426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2345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6659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Shape 23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8259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00329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8259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00329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8259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00329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5334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68579" algn="l" rtl="0">
              <a:spcBef>
                <a:spcPts val="400"/>
              </a:spcBef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857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2285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6857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5334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68579" algn="l" rtl="0">
              <a:spcBef>
                <a:spcPts val="400"/>
              </a:spcBef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857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2285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6857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1"/>
              </a:buClr>
              <a:buSzPts val="153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1"/>
              </a:buClr>
              <a:buSzPts val="144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Shape 45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555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555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Shape 55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10159" algn="l" rtl="0">
              <a:spcBef>
                <a:spcPts val="640"/>
              </a:spcBef>
              <a:buClr>
                <a:schemeClr val="accent1"/>
              </a:buClr>
              <a:buSzPts val="272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1750" algn="l" rtl="0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45719" algn="l" rtl="0">
              <a:spcBef>
                <a:spcPts val="480"/>
              </a:spcBef>
              <a:buClr>
                <a:schemeClr val="accent1"/>
              </a:buClr>
              <a:buSzPts val="216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55879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10159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5588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5588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5588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55879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SzPts val="119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SzPts val="10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Shape 67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SzPts val="272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SzPts val="119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SzPts val="10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8259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00329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ight9/Cryptocurrencies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coincharts.com/charts/bitstampUSD#rg60ztgSzm1g10zm2g25z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hinknook.com/twitter-sentiment-analysis-training-corpus-dataset-2012-09-2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42900" algn="l" rtl="0">
              <a:spcBef>
                <a:spcPts val="0"/>
              </a:spcBef>
              <a:buClr>
                <a:schemeClr val="dk2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CRYPTOCURRENCY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95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Twitter Analysis</a:t>
            </a: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By Michael </a:t>
            </a:r>
            <a:r>
              <a:rPr lang="en-US" sz="2400" b="0" i="0" u="none" strike="noStrike" cap="none" dirty="0" err="1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Cuffaro</a:t>
            </a:r>
            <a:endParaRPr lang="en-US" sz="2400" b="0" i="0" u="none" strike="noStrike" cap="none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0" y="6543674"/>
            <a:ext cx="9144000" cy="314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39951" y="150959"/>
            <a:ext cx="882936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Investigating Sentiment &amp; Price Change Movements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D5846-16DA-B84B-AD3E-610F36115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82" y="1035939"/>
            <a:ext cx="3466012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CCC9E-5B2F-FD43-B61A-2FD22D9B1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507" y="1021031"/>
            <a:ext cx="3483429" cy="2743200"/>
          </a:xfrm>
          <a:prstGeom prst="rect">
            <a:avLst/>
          </a:prstGeom>
        </p:spPr>
      </p:pic>
      <p:cxnSp>
        <p:nvCxnSpPr>
          <p:cNvPr id="22" name="Shape 191">
            <a:extLst>
              <a:ext uri="{FF2B5EF4-FFF2-40B4-BE49-F238E27FC236}">
                <a16:creationId xmlns:a16="http://schemas.microsoft.com/office/drawing/2014/main" id="{0142B10E-AADC-3D44-8AC2-D2C29355EE73}"/>
              </a:ext>
            </a:extLst>
          </p:cNvPr>
          <p:cNvCxnSpPr/>
          <p:nvPr/>
        </p:nvCxnSpPr>
        <p:spPr>
          <a:xfrm>
            <a:off x="437535" y="3779139"/>
            <a:ext cx="800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91">
            <a:extLst>
              <a:ext uri="{FF2B5EF4-FFF2-40B4-BE49-F238E27FC236}">
                <a16:creationId xmlns:a16="http://schemas.microsoft.com/office/drawing/2014/main" id="{D5931E9A-5F51-1E4A-BBF5-01DC7F165AFC}"/>
              </a:ext>
            </a:extLst>
          </p:cNvPr>
          <p:cNvCxnSpPr>
            <a:cxnSpLocks/>
          </p:cNvCxnSpPr>
          <p:nvPr/>
        </p:nvCxnSpPr>
        <p:spPr>
          <a:xfrm flipV="1">
            <a:off x="1591666" y="1141559"/>
            <a:ext cx="0" cy="49648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FDB34AD-9BE4-4F46-B235-38A5F7CD0836}"/>
              </a:ext>
            </a:extLst>
          </p:cNvPr>
          <p:cNvSpPr/>
          <p:nvPr/>
        </p:nvSpPr>
        <p:spPr>
          <a:xfrm>
            <a:off x="352986" y="1908229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Close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Open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1BF59DA-F299-4644-BBB7-44ABE36EE53F}"/>
              </a:ext>
            </a:extLst>
          </p:cNvPr>
          <p:cNvSpPr/>
          <p:nvPr/>
        </p:nvSpPr>
        <p:spPr>
          <a:xfrm>
            <a:off x="356099" y="4801659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Close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Open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333C54C-CD2C-7A4C-B90A-D6E9A2908D36}"/>
              </a:ext>
            </a:extLst>
          </p:cNvPr>
          <p:cNvSpPr/>
          <p:nvPr/>
        </p:nvSpPr>
        <p:spPr>
          <a:xfrm>
            <a:off x="356099" y="1114608"/>
            <a:ext cx="1006448" cy="402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76F4AA4-A006-ED4F-8CE2-D7BD5A1276E3}"/>
              </a:ext>
            </a:extLst>
          </p:cNvPr>
          <p:cNvSpPr/>
          <p:nvPr/>
        </p:nvSpPr>
        <p:spPr>
          <a:xfrm>
            <a:off x="231955" y="3945676"/>
            <a:ext cx="1248509" cy="5030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Min. Price Lag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815D4-675D-E847-AE12-62F83983A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784" y="3829790"/>
            <a:ext cx="3544389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F90000-D5F5-FD40-8B5A-18AE13601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157" y="3829790"/>
            <a:ext cx="3492137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39951" y="150959"/>
            <a:ext cx="882936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Investigating Sentiment &amp; Price Change Movements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22" name="Shape 191">
            <a:extLst>
              <a:ext uri="{FF2B5EF4-FFF2-40B4-BE49-F238E27FC236}">
                <a16:creationId xmlns:a16="http://schemas.microsoft.com/office/drawing/2014/main" id="{0142B10E-AADC-3D44-8AC2-D2C29355EE73}"/>
              </a:ext>
            </a:extLst>
          </p:cNvPr>
          <p:cNvCxnSpPr/>
          <p:nvPr/>
        </p:nvCxnSpPr>
        <p:spPr>
          <a:xfrm>
            <a:off x="437535" y="3779139"/>
            <a:ext cx="800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91">
            <a:extLst>
              <a:ext uri="{FF2B5EF4-FFF2-40B4-BE49-F238E27FC236}">
                <a16:creationId xmlns:a16="http://schemas.microsoft.com/office/drawing/2014/main" id="{D5931E9A-5F51-1E4A-BBF5-01DC7F165AFC}"/>
              </a:ext>
            </a:extLst>
          </p:cNvPr>
          <p:cNvCxnSpPr>
            <a:cxnSpLocks/>
          </p:cNvCxnSpPr>
          <p:nvPr/>
        </p:nvCxnSpPr>
        <p:spPr>
          <a:xfrm flipV="1">
            <a:off x="1462653" y="1260088"/>
            <a:ext cx="0" cy="51647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4AE4D6F-FF65-1C4D-A855-2CA83EE65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552" y="991053"/>
            <a:ext cx="3483429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74B8F4-4497-904E-8EA9-11B6C164A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991" y="961962"/>
            <a:ext cx="3483428" cy="274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7DCB0B-0598-284C-B790-0A202AD60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552" y="3906093"/>
            <a:ext cx="3509555" cy="2743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69CAF1-23B2-4C40-ADFE-3DEE1543E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2510" y="3867362"/>
            <a:ext cx="3544389" cy="274320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B4D8E6-0CAE-FB4D-86A3-95FE8528CCC0}"/>
              </a:ext>
            </a:extLst>
          </p:cNvPr>
          <p:cNvSpPr/>
          <p:nvPr/>
        </p:nvSpPr>
        <p:spPr>
          <a:xfrm>
            <a:off x="207277" y="1915226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Close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Open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FD27020-E064-AD4B-970E-CF68F2414DD0}"/>
              </a:ext>
            </a:extLst>
          </p:cNvPr>
          <p:cNvSpPr/>
          <p:nvPr/>
        </p:nvSpPr>
        <p:spPr>
          <a:xfrm>
            <a:off x="210390" y="4808656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Close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Open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D740804-AA53-E04A-9159-AAABE7323CD1}"/>
              </a:ext>
            </a:extLst>
          </p:cNvPr>
          <p:cNvSpPr/>
          <p:nvPr/>
        </p:nvSpPr>
        <p:spPr>
          <a:xfrm>
            <a:off x="210390" y="1121605"/>
            <a:ext cx="1006448" cy="402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14A8101-E87E-314F-AE85-68C47659434A}"/>
              </a:ext>
            </a:extLst>
          </p:cNvPr>
          <p:cNvSpPr/>
          <p:nvPr/>
        </p:nvSpPr>
        <p:spPr>
          <a:xfrm>
            <a:off x="86246" y="3952672"/>
            <a:ext cx="1248509" cy="4960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Min. Price Lag</a:t>
            </a:r>
          </a:p>
        </p:txBody>
      </p:sp>
    </p:spTree>
    <p:extLst>
      <p:ext uri="{BB962C8B-B14F-4D97-AF65-F5344CB8AC3E}">
        <p14:creationId xmlns:p14="http://schemas.microsoft.com/office/powerpoint/2010/main" val="368469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73531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Machine Learning Overview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52733" y="1102970"/>
            <a:ext cx="7660200" cy="511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00" b="1" u="sng" dirty="0"/>
              <a:t>Goal</a:t>
            </a: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lang="en-US" sz="1600" b="1" u="sng" dirty="0"/>
          </a:p>
          <a:p>
            <a:pPr marL="285750" indent="-285750">
              <a:lnSpc>
                <a:spcPct val="80000"/>
              </a:lnSpc>
              <a:spcBef>
                <a:spcPts val="336"/>
              </a:spcBef>
              <a:buSzPts val="1427"/>
            </a:pPr>
            <a:r>
              <a:rPr lang="en-US" sz="1600" dirty="0"/>
              <a:t>Classification problem with a goal of predicting, within 15 &amp; 30 minute intervals, if Bitcoin’s price will increase or decrease</a:t>
            </a: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lang="en-US"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00" b="1" u="sng" dirty="0"/>
              <a:t>Feature Composition</a:t>
            </a: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lang="en-US" sz="1600" b="1" u="sng" dirty="0"/>
          </a:p>
          <a:p>
            <a:pPr marL="285750" indent="-285750">
              <a:lnSpc>
                <a:spcPct val="80000"/>
              </a:lnSpc>
              <a:spcBef>
                <a:spcPts val="336"/>
              </a:spcBef>
              <a:buSzPts val="1427"/>
            </a:pPr>
            <a:r>
              <a:rPr lang="en-US" sz="1600" dirty="0"/>
              <a:t>Words tokenized form tweets  with n-gram range (1-4) generated by CountVectorizer</a:t>
            </a:r>
          </a:p>
          <a:p>
            <a:pPr marL="285750" indent="-285750">
              <a:lnSpc>
                <a:spcPct val="80000"/>
              </a:lnSpc>
              <a:spcBef>
                <a:spcPts val="336"/>
              </a:spcBef>
              <a:buSzPts val="1427"/>
            </a:pPr>
            <a:r>
              <a:rPr lang="en-US" sz="1600" dirty="0"/>
              <a:t>Tweet attributes (i.e., total number of tweets, number of times favorited, number of followers, ration of positive to negative tweets)</a:t>
            </a:r>
          </a:p>
          <a:p>
            <a:pPr marL="285750" indent="-285750">
              <a:lnSpc>
                <a:spcPct val="80000"/>
              </a:lnSpc>
              <a:spcBef>
                <a:spcPts val="336"/>
              </a:spcBef>
              <a:buSzPts val="1427"/>
            </a:pPr>
            <a:r>
              <a:rPr lang="en-US" sz="1600" dirty="0"/>
              <a:t>Bitcoin attributes (i.e., trading volume)</a:t>
            </a: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lang="en-US" sz="1600" b="1" u="sng" dirty="0"/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Overall Model</a:t>
            </a: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 with GridSearchCV &amp; Area Under ROC Curve</a:t>
            </a: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 Being Investigated</a:t>
            </a: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Char char="•"/>
            </a:pPr>
            <a:r>
              <a:rPr lang="en-US" sz="1600" dirty="0"/>
              <a:t>Random Forest 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buClr>
                <a:schemeClr val="accent1"/>
              </a:buClr>
              <a:buSzPts val="1428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735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95748" y="17816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 &amp; Target Used For Modeling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E581C1-6CC3-8D4C-875D-EBA8C9D87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678732"/>
              </p:ext>
            </p:extLst>
          </p:nvPr>
        </p:nvGraphicFramePr>
        <p:xfrm>
          <a:off x="395748" y="1214474"/>
          <a:ext cx="7832943" cy="3657600"/>
        </p:xfrm>
        <a:graphic>
          <a:graphicData uri="http://schemas.openxmlformats.org/drawingml/2006/table">
            <a:tbl>
              <a:tblPr firstRow="1" bandRow="1">
                <a:tableStyleId>{C412DBED-CF61-4CBD-8775-63FA5ADFE984}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3787433265"/>
                    </a:ext>
                  </a:extLst>
                </a:gridCol>
                <a:gridCol w="6126063">
                  <a:extLst>
                    <a:ext uri="{9D8B030D-6E8A-4147-A177-3AD203B41FA5}">
                      <a16:colId xmlns:a16="http://schemas.microsoft.com/office/drawing/2014/main" val="2035089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67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pos_sentiment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total number of positive labeled tweets per time interval (classified with Vader)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2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neg_sentiment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total number of negative labeled tweets per time interval (classified with Vader)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pos_to_neg_ratio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ratio to positive to negative tweets per time interval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4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total_tweets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number of tweets per time interval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favorited_avg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of all favorited tweets per given time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8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followers_avg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number of followers over given time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8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volume (</a:t>
                      </a:r>
                      <a:r>
                        <a:rPr lang="en-US" b="1" i="1" dirty="0" err="1"/>
                        <a:t>btc</a:t>
                      </a:r>
                      <a:r>
                        <a:rPr lang="en-US" b="1" i="1" dirty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number of bitcoin that was traded over given time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78483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Additionally, all words generated by CountVectorizer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3725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AB2677-ED46-AB43-BC15-9197DBC86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12640"/>
              </p:ext>
            </p:extLst>
          </p:nvPr>
        </p:nvGraphicFramePr>
        <p:xfrm>
          <a:off x="395747" y="5227064"/>
          <a:ext cx="7832943" cy="741680"/>
        </p:xfrm>
        <a:graphic>
          <a:graphicData uri="http://schemas.openxmlformats.org/drawingml/2006/table">
            <a:tbl>
              <a:tblPr firstRow="1" bandRow="1">
                <a:tableStyleId>{C412DBED-CF61-4CBD-8775-63FA5ADFE984}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4051902912"/>
                    </a:ext>
                  </a:extLst>
                </a:gridCol>
                <a:gridCol w="6126063">
                  <a:extLst>
                    <a:ext uri="{9D8B030D-6E8A-4147-A177-3AD203B41FA5}">
                      <a16:colId xmlns:a16="http://schemas.microsoft.com/office/drawing/2014/main" val="289821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9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price_change_co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difference between close and open price over given time interval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79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64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95748" y="17816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3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Investigating Pearson Correlation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4F85C-EBDA-E04B-BECC-E77CADE4F14D}"/>
              </a:ext>
            </a:extLst>
          </p:cNvPr>
          <p:cNvSpPr txBox="1"/>
          <p:nvPr/>
        </p:nvSpPr>
        <p:spPr>
          <a:xfrm>
            <a:off x="395748" y="1297708"/>
            <a:ext cx="8352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Looking Beyond Sentiment &amp; Including All Tweet and Bitcoin Attributes Collected: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9A7324-21E0-1E4D-BF3E-D94A045D1343}"/>
              </a:ext>
            </a:extLst>
          </p:cNvPr>
          <p:cNvSpPr/>
          <p:nvPr/>
        </p:nvSpPr>
        <p:spPr>
          <a:xfrm>
            <a:off x="592482" y="1972077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 Change Lagged by 15 Minutes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E333BCE-E52D-1F4F-A22A-FF9D9BFBDB3D}"/>
              </a:ext>
            </a:extLst>
          </p:cNvPr>
          <p:cNvSpPr/>
          <p:nvPr/>
        </p:nvSpPr>
        <p:spPr>
          <a:xfrm>
            <a:off x="5122034" y="1972077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 Change Lagged by 30 Minutes</a:t>
            </a:r>
          </a:p>
        </p:txBody>
      </p:sp>
      <p:cxnSp>
        <p:nvCxnSpPr>
          <p:cNvPr id="10" name="Shape 191">
            <a:extLst>
              <a:ext uri="{FF2B5EF4-FFF2-40B4-BE49-F238E27FC236}">
                <a16:creationId xmlns:a16="http://schemas.microsoft.com/office/drawing/2014/main" id="{A15A3221-47AC-FE47-BA72-52EB7C111F53}"/>
              </a:ext>
            </a:extLst>
          </p:cNvPr>
          <p:cNvCxnSpPr>
            <a:cxnSpLocks/>
          </p:cNvCxnSpPr>
          <p:nvPr/>
        </p:nvCxnSpPr>
        <p:spPr>
          <a:xfrm flipV="1">
            <a:off x="4568250" y="2601045"/>
            <a:ext cx="0" cy="34347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3B7008C-E342-9E4D-9AC6-A7076BF605EB}"/>
              </a:ext>
            </a:extLst>
          </p:cNvPr>
          <p:cNvGrpSpPr/>
          <p:nvPr/>
        </p:nvGrpSpPr>
        <p:grpSpPr>
          <a:xfrm>
            <a:off x="120713" y="2489627"/>
            <a:ext cx="8836081" cy="3657600"/>
            <a:chOff x="120713" y="2489627"/>
            <a:chExt cx="8836081" cy="3657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62583B-7AC5-C442-B620-80EF2FF00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9762" y="2489627"/>
              <a:ext cx="4277032" cy="3657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17B8F0B-5794-B940-B90F-212C1FE92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713" y="2489627"/>
              <a:ext cx="4336026" cy="36576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74A8FDA-7338-5C48-BC7C-3686AF1E6392}"/>
                </a:ext>
              </a:extLst>
            </p:cNvPr>
            <p:cNvSpPr/>
            <p:nvPr/>
          </p:nvSpPr>
          <p:spPr>
            <a:xfrm>
              <a:off x="3462391" y="3010328"/>
              <a:ext cx="349321" cy="3136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BCF1C5-001E-ED49-A0A7-A022FF5C9610}"/>
                </a:ext>
              </a:extLst>
            </p:cNvPr>
            <p:cNvSpPr/>
            <p:nvPr/>
          </p:nvSpPr>
          <p:spPr>
            <a:xfrm>
              <a:off x="8013842" y="3007177"/>
              <a:ext cx="349321" cy="3136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26142" y="381000"/>
            <a:ext cx="846065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3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of Models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F31F0-E44F-E046-9F29-88D647DA1D31}"/>
              </a:ext>
            </a:extLst>
          </p:cNvPr>
          <p:cNvSpPr txBox="1"/>
          <p:nvPr/>
        </p:nvSpPr>
        <p:spPr>
          <a:xfrm>
            <a:off x="527002" y="1371600"/>
            <a:ext cx="404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Target: </a:t>
            </a:r>
            <a:r>
              <a:rPr lang="en-US" dirty="0"/>
              <a:t>Open – Close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8B9EE55-52FE-D74F-A05A-2952108FC405}"/>
              </a:ext>
            </a:extLst>
          </p:cNvPr>
          <p:cNvSpPr/>
          <p:nvPr/>
        </p:nvSpPr>
        <p:spPr>
          <a:xfrm>
            <a:off x="853257" y="1972077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Minute Window Lagged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B345F6-4375-6D40-B8B7-BF9860B00408}"/>
              </a:ext>
            </a:extLst>
          </p:cNvPr>
          <p:cNvSpPr/>
          <p:nvPr/>
        </p:nvSpPr>
        <p:spPr>
          <a:xfrm>
            <a:off x="5294313" y="1972077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Minute Window Lagged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BE6B2-9E1E-3845-925F-E7A59311D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958" y="2914068"/>
            <a:ext cx="4158382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FEA18-BD4E-E44C-B261-DD505B710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69" y="2914068"/>
            <a:ext cx="415838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40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34873" y="149054"/>
            <a:ext cx="846065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 30 Features – Random Forest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7171D-EF84-A944-A583-FC796AEB5F10}"/>
              </a:ext>
            </a:extLst>
          </p:cNvPr>
          <p:cNvSpPr txBox="1"/>
          <p:nvPr/>
        </p:nvSpPr>
        <p:spPr>
          <a:xfrm>
            <a:off x="337654" y="1027354"/>
            <a:ext cx="404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Target: </a:t>
            </a:r>
            <a:r>
              <a:rPr lang="en-US" dirty="0"/>
              <a:t>Open – Close</a:t>
            </a:r>
          </a:p>
          <a:p>
            <a:r>
              <a:rPr lang="en-US" b="1" dirty="0"/>
              <a:t>Word Features: </a:t>
            </a:r>
            <a:r>
              <a:rPr lang="en-US" dirty="0"/>
              <a:t>Lowercase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67F748-0D65-5B4F-B47A-A479A84945D7}"/>
              </a:ext>
            </a:extLst>
          </p:cNvPr>
          <p:cNvSpPr/>
          <p:nvPr/>
        </p:nvSpPr>
        <p:spPr>
          <a:xfrm>
            <a:off x="722313" y="1746051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Minute Window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8E7BE70-D71B-D744-B66F-6CABE7649473}"/>
              </a:ext>
            </a:extLst>
          </p:cNvPr>
          <p:cNvSpPr/>
          <p:nvPr/>
        </p:nvSpPr>
        <p:spPr>
          <a:xfrm>
            <a:off x="5030913" y="1746051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Minute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E644D-513A-484B-B842-D17FFB3F7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202" y="2428874"/>
            <a:ext cx="3858198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CEACAA-2F0D-6548-8D8F-0AFDF6B0E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54" y="2428874"/>
            <a:ext cx="3777146" cy="39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5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352425"/>
            <a:ext cx="8229600" cy="6250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u="sng" dirty="0"/>
              <a:t>Machine Learning Lookback</a:t>
            </a:r>
            <a:endParaRPr lang="en-US" sz="2800" b="0" i="0" u="sng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BB90E-268F-F143-8054-3667D8EEC30D}"/>
              </a:ext>
            </a:extLst>
          </p:cNvPr>
          <p:cNvSpPr txBox="1"/>
          <p:nvPr/>
        </p:nvSpPr>
        <p:spPr>
          <a:xfrm>
            <a:off x="457199" y="1287111"/>
            <a:ext cx="82296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Pearson Correlation</a:t>
            </a:r>
          </a:p>
          <a:p>
            <a:endParaRPr lang="en-US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Evident that slightly more signal was picked up over 15 minute window (comparing heat-maps) to predict price movements</a:t>
            </a:r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DB9D6-1218-624A-BEE4-3CE6A9CDD431}"/>
              </a:ext>
            </a:extLst>
          </p:cNvPr>
          <p:cNvSpPr txBox="1"/>
          <p:nvPr/>
        </p:nvSpPr>
        <p:spPr>
          <a:xfrm>
            <a:off x="457199" y="2511801"/>
            <a:ext cx="84240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Machine Leaning</a:t>
            </a:r>
          </a:p>
          <a:p>
            <a:endParaRPr lang="en-US" sz="1600" dirty="0"/>
          </a:p>
          <a:p>
            <a:r>
              <a:rPr lang="en-US" sz="1600" b="1" dirty="0"/>
              <a:t>Overview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Random Forest Classifier &amp;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75 – 25 split for training and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Models limited to 100,005 features due to computational limits of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Features composed of words from tweets (emoji's were stripped) &amp; price data for Bitcoin</a:t>
            </a:r>
          </a:p>
          <a:p>
            <a:endParaRPr lang="en-US" sz="1600" dirty="0"/>
          </a:p>
          <a:p>
            <a:r>
              <a:rPr lang="en-US" sz="1600" b="1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performance evaluated with GridSearchCV &amp; Area Under ROC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Random Forest attained maximum AUC of .518 over 15 minute window</a:t>
            </a:r>
          </a:p>
          <a:p>
            <a:endParaRPr lang="en-US" sz="1600" dirty="0"/>
          </a:p>
          <a:p>
            <a:r>
              <a:rPr lang="en-US" sz="1600" b="1" dirty="0"/>
              <a:t>Verdict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 this point in time, models offer weak advantage over guessing, further research warranted!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36180" y="340624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u="sng" dirty="0"/>
              <a:t>Road Ahead</a:t>
            </a:r>
            <a:endParaRPr lang="en-US" sz="2800" b="0" i="0" u="sng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CAE4A-EA38-0B43-8F70-7C454E248086}"/>
              </a:ext>
            </a:extLst>
          </p:cNvPr>
          <p:cNvSpPr txBox="1"/>
          <p:nvPr/>
        </p:nvSpPr>
        <p:spPr>
          <a:xfrm>
            <a:off x="436180" y="1404797"/>
            <a:ext cx="81319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Collect twitter data for extended period of time (i.e., more than 2 weeks)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Investigate and integrate alternate news sources into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Include emoji’s in sentiment classification and as tokenized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Emoji's are structured and universal, allowing for screening of tweets in all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Further investigate feature lag on different time scales to predict up or down movements</a:t>
            </a:r>
          </a:p>
          <a:p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Combine multiple machine learning models and use majority voting to increase stability in predictions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3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29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95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Will This Project Deliver?</a:t>
            </a: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into tweet attributes that may impact </a:t>
            </a:r>
            <a:r>
              <a:rPr lang="en-US" dirty="0"/>
              <a:t>Bitcoins price movements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1" indent="-1079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modeling to predict Bitcoins price movements</a:t>
            </a:r>
          </a:p>
          <a:p>
            <a:pPr marL="457200" marR="0" lvl="1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endParaRPr lang="en-US" dirty="0"/>
          </a:p>
          <a:p>
            <a:pPr marL="457200" marR="0" lvl="1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into important words that may trigger an up or down movement in price over 15 &amp; 30 minute windows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3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r>
              <a:rPr lang="en-US"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(Cont’d)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590550" y="1609725"/>
            <a:ext cx="8229600" cy="39909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0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r>
              <a:rPr lang="en-US" sz="204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Cryptocurrencies Will Be Included?</a:t>
            </a:r>
          </a:p>
          <a:p>
            <a:pPr marL="0" marR="0" lvl="0" indent="-91757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endParaRPr sz="17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</a:t>
            </a:r>
          </a:p>
          <a:p>
            <a:pPr marL="274320" marR="0" lvl="1" indent="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None/>
            </a:pP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r>
              <a:rPr lang="en-US" sz="204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Will Analysis Be Performed?</a:t>
            </a:r>
          </a:p>
          <a:p>
            <a:pPr marL="0" marR="0" lvl="0" indent="-91757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endParaRPr sz="17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will be performed with Python</a:t>
            </a:r>
          </a:p>
          <a:p>
            <a:pPr marL="274320" marR="0" lvl="1" indent="-91757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packages utilized: </a:t>
            </a:r>
          </a:p>
          <a:p>
            <a:pPr lvl="2" indent="-182880">
              <a:lnSpc>
                <a:spcPct val="90000"/>
              </a:lnSpc>
              <a:spcBef>
                <a:spcPts val="340"/>
              </a:spcBef>
              <a:buSzPts val="1445"/>
            </a:pP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Pandas, Vader Sentiment Analyzer,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Textblob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Sentiment Analyzer, NLTK, Regular Expressions, CountVectorizer, 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Seaborn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endParaRPr sz="20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r>
              <a:rPr lang="en-US" sz="204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to Retrieve Project Code?</a:t>
            </a: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endParaRPr sz="204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lang="en-US" sz="1700" b="1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 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Link: 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/mlight9/...)</a:t>
            </a: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endParaRPr sz="204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1" indent="-91757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buClr>
                <a:schemeClr val="accent1"/>
              </a:buClr>
              <a:buSzPts val="1734"/>
              <a:buFont typeface="Arial"/>
              <a:buNone/>
            </a:pPr>
            <a:endParaRPr sz="204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4331-9A76-B544-B001-0CE4BF58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61950"/>
            <a:ext cx="8229600" cy="990600"/>
          </a:xfrm>
        </p:spPr>
        <p:txBody>
          <a:bodyPr/>
          <a:lstStyle/>
          <a:p>
            <a:r>
              <a:rPr lang="en-US" u="sng" dirty="0"/>
              <a:t>Data Collection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3015CE-E3C1-1344-8238-1DAF47E0C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56177"/>
              </p:ext>
            </p:extLst>
          </p:nvPr>
        </p:nvGraphicFramePr>
        <p:xfrm>
          <a:off x="1050471" y="1624012"/>
          <a:ext cx="7043058" cy="4365083"/>
        </p:xfrm>
        <a:graphic>
          <a:graphicData uri="http://schemas.openxmlformats.org/drawingml/2006/table">
            <a:tbl>
              <a:tblPr bandRow="1">
                <a:tableStyleId>{C412DBED-CF61-4CBD-8775-63FA5ADFE984}</a:tableStyleId>
              </a:tblPr>
              <a:tblGrid>
                <a:gridCol w="1656670">
                  <a:extLst>
                    <a:ext uri="{9D8B030D-6E8A-4147-A177-3AD203B41FA5}">
                      <a16:colId xmlns:a16="http://schemas.microsoft.com/office/drawing/2014/main" val="2239981402"/>
                    </a:ext>
                  </a:extLst>
                </a:gridCol>
                <a:gridCol w="2364602">
                  <a:extLst>
                    <a:ext uri="{9D8B030D-6E8A-4147-A177-3AD203B41FA5}">
                      <a16:colId xmlns:a16="http://schemas.microsoft.com/office/drawing/2014/main" val="981312725"/>
                    </a:ext>
                  </a:extLst>
                </a:gridCol>
                <a:gridCol w="3021786">
                  <a:extLst>
                    <a:ext uri="{9D8B030D-6E8A-4147-A177-3AD203B41FA5}">
                      <a16:colId xmlns:a16="http://schemas.microsoft.com/office/drawing/2014/main" val="2302878254"/>
                    </a:ext>
                  </a:extLst>
                </a:gridCol>
              </a:tblGrid>
              <a:tr h="319724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b="1" u="sng" dirty="0"/>
                        <a:t>Tweets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How: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Twitters Streaming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73751"/>
                  </a:ext>
                </a:extLst>
              </a:tr>
              <a:tr h="375586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When: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3/1/2018 to 3/14/2018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325483"/>
                  </a:ext>
                </a:extLst>
              </a:tr>
              <a:tr h="353678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Number of Tweets: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 3.6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28933"/>
                  </a:ext>
                </a:extLst>
              </a:tr>
              <a:tr h="1410240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Tweet Attributes: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Time Stamp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Raw Text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Language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Number of Times Favorited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Number of Followers</a:t>
                      </a:r>
                    </a:p>
                    <a:p>
                      <a:pPr marL="342900" indent="-342900">
                        <a:buAutoNum type="arabicParenR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37657"/>
                  </a:ext>
                </a:extLst>
              </a:tr>
              <a:tr h="34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u="sng" dirty="0"/>
                        <a:t>Bitcoin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How: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hlinkClick r:id="rId2"/>
                        </a:rPr>
                        <a:t>Bitcoin Charts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4760"/>
                  </a:ext>
                </a:extLst>
              </a:tr>
              <a:tr h="1396904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Bitcoin  Attributes: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Open &amp; Close Price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High &amp; Low Price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Trading Volumes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09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20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19E8-E27D-B442-9FEA-7A50D021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389"/>
            <a:ext cx="8229600" cy="990600"/>
          </a:xfrm>
        </p:spPr>
        <p:txBody>
          <a:bodyPr/>
          <a:lstStyle/>
          <a:p>
            <a:r>
              <a:rPr lang="en-US" dirty="0"/>
              <a:t>Top Five Languages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682FAA-08E8-A54B-A58A-C3F3ABBF3651}"/>
              </a:ext>
            </a:extLst>
          </p:cNvPr>
          <p:cNvGrpSpPr/>
          <p:nvPr/>
        </p:nvGrpSpPr>
        <p:grpSpPr>
          <a:xfrm>
            <a:off x="667984" y="1206989"/>
            <a:ext cx="7437537" cy="5227302"/>
            <a:chOff x="667984" y="1206989"/>
            <a:chExt cx="7437537" cy="522730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EB0024-E2ED-DF44-9511-89B54610B276}"/>
                </a:ext>
              </a:extLst>
            </p:cNvPr>
            <p:cNvGrpSpPr/>
            <p:nvPr/>
          </p:nvGrpSpPr>
          <p:grpSpPr>
            <a:xfrm>
              <a:off x="667984" y="1206989"/>
              <a:ext cx="7437537" cy="5227302"/>
              <a:chOff x="1022928" y="1402099"/>
              <a:chExt cx="6259689" cy="457842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7B9FB9B-F24A-2548-8236-C80177CA1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2928" y="1402099"/>
                <a:ext cx="6259689" cy="4578428"/>
              </a:xfrm>
              <a:prstGeom prst="rect">
                <a:avLst/>
              </a:prstGeom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80D1D89-A378-0145-B2BD-C607555E9D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57500" y="2171700"/>
                <a:ext cx="763192" cy="6029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1D9D938-DFF5-3841-B1BB-433858BE92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2479" y="4428973"/>
                <a:ext cx="375484" cy="6343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0A2512A-FA62-9A48-8393-C20C748D5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82977" y="3729885"/>
                <a:ext cx="738525" cy="13334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ACE664F-193B-174C-8DBE-1CA4ECD895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1863" y="3729885"/>
                <a:ext cx="359389" cy="699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A4B4115-2BBB-1741-BA92-462B5FD9E7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9121" y="4497595"/>
                <a:ext cx="192879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4CEB58-B935-C141-ABA7-DAA1ECB3CB54}"/>
                  </a:ext>
                </a:extLst>
              </p:cNvPr>
              <p:cNvSpPr/>
              <p:nvPr/>
            </p:nvSpPr>
            <p:spPr>
              <a:xfrm>
                <a:off x="3620692" y="2620791"/>
                <a:ext cx="13019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~ 2.06 Million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4C78F3E-5A35-1240-99CA-D33426A039D2}"/>
                  </a:ext>
                </a:extLst>
              </p:cNvPr>
              <p:cNvSpPr/>
              <p:nvPr/>
            </p:nvSpPr>
            <p:spPr>
              <a:xfrm>
                <a:off x="3324118" y="3422108"/>
                <a:ext cx="9845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~ 520,000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08D6731-AC14-724B-9B14-3906BA0A3C64}"/>
                  </a:ext>
                </a:extLst>
              </p:cNvPr>
              <p:cNvSpPr/>
              <p:nvPr/>
            </p:nvSpPr>
            <p:spPr>
              <a:xfrm>
                <a:off x="4072617" y="4200878"/>
                <a:ext cx="9845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~ 230,000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CD3AD6D-865F-5340-BD3F-D8D4B764C075}"/>
                  </a:ext>
                </a:extLst>
              </p:cNvPr>
              <p:cNvSpPr/>
              <p:nvPr/>
            </p:nvSpPr>
            <p:spPr>
              <a:xfrm>
                <a:off x="5533594" y="3422108"/>
                <a:ext cx="9348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~115,000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4FF6AB8-7326-B34C-925A-3403672B7806}"/>
                  </a:ext>
                </a:extLst>
              </p:cNvPr>
              <p:cNvSpPr/>
              <p:nvPr/>
            </p:nvSpPr>
            <p:spPr>
              <a:xfrm>
                <a:off x="6104159" y="4193704"/>
                <a:ext cx="9348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~100,000</a:t>
                </a: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02FA852-3521-AC40-82EA-F330E2EBC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0105" y="2036042"/>
              <a:ext cx="0" cy="353444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DF37CF-D8A5-1B4C-B596-FC3281A5FB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9476" y="2036042"/>
              <a:ext cx="0" cy="353444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6764935-D2E1-004D-B946-387DC0505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0105" y="2036042"/>
              <a:ext cx="559371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36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231B-B750-D443-94DD-35BD205D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103"/>
            <a:ext cx="8229600" cy="990600"/>
          </a:xfrm>
        </p:spPr>
        <p:txBody>
          <a:bodyPr/>
          <a:lstStyle/>
          <a:p>
            <a:r>
              <a:rPr lang="en-US" dirty="0"/>
              <a:t>Sentiment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D0623-E1CC-8148-9B41-72AB78F7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755" y="1403554"/>
            <a:ext cx="8470490" cy="4876800"/>
          </a:xfrm>
        </p:spPr>
        <p:txBody>
          <a:bodyPr/>
          <a:lstStyle/>
          <a:p>
            <a:pPr marL="129541" indent="0">
              <a:buNone/>
            </a:pPr>
            <a:r>
              <a:rPr lang="en-US" u="sng" dirty="0"/>
              <a:t>Algorithms to Analyze &amp; Classify Tweets</a:t>
            </a:r>
          </a:p>
          <a:p>
            <a:pPr marL="129541" indent="0">
              <a:buNone/>
            </a:pPr>
            <a:endParaRPr lang="en-US" sz="1000" u="sng" dirty="0"/>
          </a:p>
          <a:p>
            <a:pPr lvl="1"/>
            <a:r>
              <a:rPr lang="en-US" dirty="0"/>
              <a:t> Vader Sentiment Analyzer</a:t>
            </a:r>
          </a:p>
          <a:p>
            <a:pPr marL="382271" lvl="1" indent="0">
              <a:buNone/>
            </a:pPr>
            <a:endParaRPr lang="en-US" sz="1000" dirty="0"/>
          </a:p>
          <a:p>
            <a:pPr lvl="1"/>
            <a:r>
              <a:rPr lang="en-US" dirty="0"/>
              <a:t> </a:t>
            </a:r>
            <a:r>
              <a:rPr lang="en-US" dirty="0" err="1"/>
              <a:t>TextBlob</a:t>
            </a:r>
            <a:r>
              <a:rPr lang="en-US" dirty="0"/>
              <a:t> Sentiment Analyzer</a:t>
            </a:r>
          </a:p>
          <a:p>
            <a:pPr marL="107951" indent="0">
              <a:buNone/>
            </a:pPr>
            <a:endParaRPr lang="en-US" sz="2000" dirty="0"/>
          </a:p>
          <a:p>
            <a:pPr marL="107951" indent="0">
              <a:buNone/>
            </a:pPr>
            <a:r>
              <a:rPr lang="en-US" u="sng" dirty="0"/>
              <a:t>How Were Algorithms Tuned?</a:t>
            </a:r>
          </a:p>
          <a:p>
            <a:pPr marL="107951" indent="0">
              <a:buNone/>
            </a:pPr>
            <a:endParaRPr lang="en-US" sz="1000" u="sng" dirty="0"/>
          </a:p>
          <a:p>
            <a:pPr marL="725171" lvl="1" indent="-342900"/>
            <a:r>
              <a:rPr lang="en-US" dirty="0"/>
              <a:t>Using 10,000 general classified tweets (</a:t>
            </a:r>
            <a:r>
              <a:rPr lang="en-US" dirty="0">
                <a:hlinkClick r:id="rId2"/>
              </a:rPr>
              <a:t>ThinkNook</a:t>
            </a:r>
            <a:r>
              <a:rPr lang="en-US" dirty="0"/>
              <a:t>)</a:t>
            </a:r>
          </a:p>
          <a:p>
            <a:pPr marL="382271" lvl="1" indent="0">
              <a:buNone/>
            </a:pPr>
            <a:endParaRPr lang="en-US" sz="1000" dirty="0"/>
          </a:p>
          <a:p>
            <a:pPr marL="725171" lvl="1" indent="-342900"/>
            <a:r>
              <a:rPr lang="en-US" dirty="0"/>
              <a:t>Varying a threshold  (i.e., If tweet polarity &gt; threshold, tweet is +)</a:t>
            </a:r>
          </a:p>
          <a:p>
            <a:pPr marL="382271" lvl="1" indent="0">
              <a:buNone/>
            </a:pPr>
            <a:endParaRPr lang="en-US" sz="1000" dirty="0"/>
          </a:p>
          <a:p>
            <a:pPr marL="1456691" lvl="4" indent="-342900"/>
            <a:r>
              <a:rPr lang="en-US" sz="1600" dirty="0"/>
              <a:t>Performance Metrics: Accuracy  &amp; number of samples thrown away (neutral tweets)</a:t>
            </a:r>
          </a:p>
        </p:txBody>
      </p:sp>
    </p:spTree>
    <p:extLst>
      <p:ext uri="{BB962C8B-B14F-4D97-AF65-F5344CB8AC3E}">
        <p14:creationId xmlns:p14="http://schemas.microsoft.com/office/powerpoint/2010/main" val="417369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FBC-5E4B-E34F-870F-2F42A356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6755"/>
            <a:ext cx="8229600" cy="990600"/>
          </a:xfrm>
        </p:spPr>
        <p:txBody>
          <a:bodyPr/>
          <a:lstStyle/>
          <a:p>
            <a:r>
              <a:rPr lang="en-US" dirty="0"/>
              <a:t>Vader &amp; </a:t>
            </a:r>
            <a:r>
              <a:rPr lang="en-US" dirty="0" err="1"/>
              <a:t>TextBlob</a:t>
            </a:r>
            <a:r>
              <a:rPr lang="en-US" dirty="0"/>
              <a:t> 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F35EF-1A47-8F4E-82E9-AABC3137F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78" y="2202919"/>
            <a:ext cx="5119330" cy="37036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E68DCC-998F-B04E-A061-FEF9EB0B0C70}"/>
              </a:ext>
            </a:extLst>
          </p:cNvPr>
          <p:cNvSpPr/>
          <p:nvPr/>
        </p:nvSpPr>
        <p:spPr>
          <a:xfrm>
            <a:off x="599144" y="1507157"/>
            <a:ext cx="490390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110109">
              <a:lnSpc>
                <a:spcPct val="90000"/>
              </a:lnSpc>
              <a:buClr>
                <a:schemeClr val="accent1"/>
              </a:buClr>
              <a:buSzPts val="1734"/>
            </a:pPr>
            <a:r>
              <a:rPr lang="en-US" sz="1800" b="1" u="sng" dirty="0">
                <a:solidFill>
                  <a:schemeClr val="dk1"/>
                </a:solidFill>
              </a:rPr>
              <a:t>Which Sentiment Analyzer Performs Best?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57744C-A56E-194E-9954-20B0A650B5F9}"/>
              </a:ext>
            </a:extLst>
          </p:cNvPr>
          <p:cNvSpPr/>
          <p:nvPr/>
        </p:nvSpPr>
        <p:spPr>
          <a:xfrm>
            <a:off x="5579939" y="2573314"/>
            <a:ext cx="3217608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10109">
              <a:lnSpc>
                <a:spcPct val="90000"/>
              </a:lnSpc>
              <a:buClr>
                <a:schemeClr val="accent1"/>
              </a:buClr>
              <a:buSzPts val="1734"/>
            </a:pPr>
            <a:r>
              <a:rPr lang="en-US" sz="1800" b="1" u="sng" dirty="0">
                <a:solidFill>
                  <a:schemeClr val="dk1"/>
                </a:solidFill>
              </a:rPr>
              <a:t>Optimal Model Selection</a:t>
            </a:r>
          </a:p>
          <a:p>
            <a:pPr lvl="0" indent="-110109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b="1" u="sng" dirty="0">
              <a:solidFill>
                <a:schemeClr val="dk1"/>
              </a:solidFill>
            </a:endParaRPr>
          </a:p>
          <a:p>
            <a:pPr marL="175641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Vader is best performer</a:t>
            </a:r>
          </a:p>
          <a:p>
            <a:pPr lvl="0" indent="-110109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b="1" u="sng" dirty="0">
              <a:solidFill>
                <a:schemeClr val="dk1"/>
              </a:solidFill>
            </a:endParaRPr>
          </a:p>
          <a:p>
            <a:pPr marL="285750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Based on maximizing  number of samples (6171)</a:t>
            </a:r>
          </a:p>
          <a:p>
            <a:pPr marL="285750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L="285750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Using threshold (.2) that yields with an accuracy of .725</a:t>
            </a:r>
          </a:p>
          <a:p>
            <a:pPr marL="285750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lvl="0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dirty="0">
              <a:solidFill>
                <a:schemeClr val="dk1"/>
              </a:solidFill>
            </a:endParaRPr>
          </a:p>
          <a:p>
            <a:pPr lvl="0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5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FBC-5E4B-E34F-870F-2F42A356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775"/>
            <a:ext cx="8229600" cy="990600"/>
          </a:xfrm>
        </p:spPr>
        <p:txBody>
          <a:bodyPr/>
          <a:lstStyle/>
          <a:p>
            <a:r>
              <a:rPr lang="en-US" dirty="0"/>
              <a:t>Optimal Sentiment Analyzer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5BE822-FE17-DE45-AF0A-B464D2660C17}"/>
              </a:ext>
            </a:extLst>
          </p:cNvPr>
          <p:cNvSpPr/>
          <p:nvPr/>
        </p:nvSpPr>
        <p:spPr>
          <a:xfrm>
            <a:off x="457200" y="1276112"/>
            <a:ext cx="7851058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5641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Running 2.06 Million English Bitcoin Tweets Through Vader, We Get:</a:t>
            </a:r>
          </a:p>
          <a:p>
            <a:pPr lvl="5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2FBDD-5949-3446-B21C-2066F6C8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92780"/>
            <a:ext cx="5687962" cy="4262511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0C3592E6-0BE7-7F42-B61C-AAB30F0B847D}"/>
              </a:ext>
            </a:extLst>
          </p:cNvPr>
          <p:cNvSpPr/>
          <p:nvPr/>
        </p:nvSpPr>
        <p:spPr>
          <a:xfrm rot="10800000">
            <a:off x="6253315" y="2772287"/>
            <a:ext cx="501445" cy="29890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C74A8-0F12-BA44-BAB4-01701EA9BE68}"/>
              </a:ext>
            </a:extLst>
          </p:cNvPr>
          <p:cNvSpPr txBox="1"/>
          <p:nvPr/>
        </p:nvSpPr>
        <p:spPr>
          <a:xfrm>
            <a:off x="6862911" y="3897459"/>
            <a:ext cx="2005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Overall Sentiment for Bitcoin is Positive (3/1/2018 - 3/14/2018)</a:t>
            </a:r>
          </a:p>
        </p:txBody>
      </p:sp>
    </p:spTree>
    <p:extLst>
      <p:ext uri="{BB962C8B-B14F-4D97-AF65-F5344CB8AC3E}">
        <p14:creationId xmlns:p14="http://schemas.microsoft.com/office/powerpoint/2010/main" val="106186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98886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u="sng" dirty="0"/>
              <a:t>Sentiment Analysis Approach Lookback</a:t>
            </a:r>
            <a:endParaRPr lang="en-US" sz="2800" b="0" i="0" u="sng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CAE4A-EA38-0B43-8F70-7C454E248086}"/>
              </a:ext>
            </a:extLst>
          </p:cNvPr>
          <p:cNvSpPr txBox="1"/>
          <p:nvPr/>
        </p:nvSpPr>
        <p:spPr>
          <a:xfrm>
            <a:off x="554804" y="951174"/>
            <a:ext cx="81319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Vader  &amp; Text Blob Sentiment Analyzer</a:t>
            </a:r>
          </a:p>
          <a:p>
            <a:endParaRPr lang="en-US" b="1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/>
              <a:t>Lexicon based approaches to Sentiment Classification</a:t>
            </a:r>
          </a:p>
          <a:p>
            <a:pPr lvl="2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cases where don’t have training data (no humanly labeled data saying a tweet is + or - 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Lexicon is pre-defined, it may not perform optimally on domain specific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i.e., Financial Jargon might not be present in Lexicon or not ‘understood’ contextually resulting in sentiment misclassification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our case: Substantial number of samples thrown away most likely because of no lexicon matches (~50 % of data classified as neutral, which is the default when classifier is ‘confused’)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lowercase words were used; emoji’s, stems and lemmas were not used for analysis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C8749-9E4E-7B4C-AFC7-6F43143FF701}"/>
              </a:ext>
            </a:extLst>
          </p:cNvPr>
          <p:cNvSpPr txBox="1"/>
          <p:nvPr/>
        </p:nvSpPr>
        <p:spPr>
          <a:xfrm>
            <a:off x="554804" y="4611305"/>
            <a:ext cx="80205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Better Approach</a:t>
            </a:r>
          </a:p>
          <a:p>
            <a:endParaRPr lang="en-US" b="1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Supervised learning classification methods</a:t>
            </a:r>
          </a:p>
          <a:p>
            <a:pPr lvl="7"/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Allow for training/learning on domain specific jargon</a:t>
            </a:r>
          </a:p>
          <a:p>
            <a:pPr lvl="7"/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Next steps: Humanly label data and classify sentiment with state of the art algorithms like </a:t>
            </a:r>
            <a:r>
              <a:rPr lang="en-US" dirty="0" err="1"/>
              <a:t>FastText</a:t>
            </a:r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04878"/>
      </p:ext>
    </p:extLst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1421</Words>
  <Application>Microsoft Macintosh PowerPoint</Application>
  <PresentationFormat>On-screen Show (4:3)</PresentationFormat>
  <Paragraphs>232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Clarity</vt:lpstr>
      <vt:lpstr>CRYPTOCURRENCY</vt:lpstr>
      <vt:lpstr>Introduction</vt:lpstr>
      <vt:lpstr>Introduction (Cont’d)</vt:lpstr>
      <vt:lpstr>Data Collection</vt:lpstr>
      <vt:lpstr>Top Five Languages</vt:lpstr>
      <vt:lpstr>Sentiment Classification</vt:lpstr>
      <vt:lpstr>Vader &amp; TextBlob Tuning</vt:lpstr>
      <vt:lpstr>Optimal Sentiment Analyzer</vt:lpstr>
      <vt:lpstr>Sentiment Analysis Approach Lookback</vt:lpstr>
      <vt:lpstr>Investigating Sentiment &amp; Price Change Movements</vt:lpstr>
      <vt:lpstr>Investigating Sentiment &amp; Price Change Movements</vt:lpstr>
      <vt:lpstr>Machine Learning Overview</vt:lpstr>
      <vt:lpstr>Features &amp; Target Used For Modeling</vt:lpstr>
      <vt:lpstr>Investigating Pearson Correlation</vt:lpstr>
      <vt:lpstr>Performance of Models</vt:lpstr>
      <vt:lpstr>Top 30 Features – Random Forest</vt:lpstr>
      <vt:lpstr>Machine Learning Lookback</vt:lpstr>
      <vt:lpstr>Road Ahead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CRYPTOCURRENCIES</dc:title>
  <cp:lastModifiedBy>Microsoft Office User</cp:lastModifiedBy>
  <cp:revision>193</cp:revision>
  <cp:lastPrinted>2018-03-21T16:29:43Z</cp:lastPrinted>
  <dcterms:modified xsi:type="dcterms:W3CDTF">2018-03-26T22:31:44Z</dcterms:modified>
</cp:coreProperties>
</file>