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2" r:id="rId8"/>
    <p:sldId id="263" r:id="rId9"/>
    <p:sldId id="264" r:id="rId10"/>
    <p:sldId id="265" r:id="rId11"/>
    <p:sldId id="273" r:id="rId12"/>
    <p:sldId id="274"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7"/>
    <p:restoredTop sz="94624"/>
  </p:normalViewPr>
  <p:slideViewPr>
    <p:cSldViewPr snapToGrid="0">
      <p:cViewPr>
        <p:scale>
          <a:sx n="78" d="100"/>
          <a:sy n="78" d="100"/>
        </p:scale>
        <p:origin x="1648"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D5A3715-BB70-4606-9711-14E051B9E61E}" type="datetimeFigureOut">
              <a:rPr lang="en-IN" smtClean="0"/>
              <a:t>15/12/17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19D86-3D76-4C7B-904F-EAA0CAEB18F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03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A3715-BB70-4606-9711-14E051B9E61E}" type="datetimeFigureOut">
              <a:rPr lang="en-IN" smtClean="0"/>
              <a:t>15/12/17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19D86-3D76-4C7B-904F-EAA0CAEB18F2}" type="slidenum">
              <a:rPr lang="en-IN" smtClean="0"/>
              <a:t>‹#›</a:t>
            </a:fld>
            <a:endParaRPr lang="en-IN"/>
          </a:p>
        </p:txBody>
      </p:sp>
    </p:spTree>
    <p:extLst>
      <p:ext uri="{BB962C8B-B14F-4D97-AF65-F5344CB8AC3E}">
        <p14:creationId xmlns:p14="http://schemas.microsoft.com/office/powerpoint/2010/main" val="167990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A3715-BB70-4606-9711-14E051B9E61E}" type="datetimeFigureOut">
              <a:rPr lang="en-IN" smtClean="0"/>
              <a:t>15/12/17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19D86-3D76-4C7B-904F-EAA0CAEB18F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31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A3715-BB70-4606-9711-14E051B9E61E}" type="datetimeFigureOut">
              <a:rPr lang="en-IN" smtClean="0"/>
              <a:t>15/12/17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19D86-3D76-4C7B-904F-EAA0CAEB18F2}" type="slidenum">
              <a:rPr lang="en-IN" smtClean="0"/>
              <a:t>‹#›</a:t>
            </a:fld>
            <a:endParaRPr lang="en-IN"/>
          </a:p>
        </p:txBody>
      </p:sp>
    </p:spTree>
    <p:extLst>
      <p:ext uri="{BB962C8B-B14F-4D97-AF65-F5344CB8AC3E}">
        <p14:creationId xmlns:p14="http://schemas.microsoft.com/office/powerpoint/2010/main" val="300151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5A3715-BB70-4606-9711-14E051B9E61E}" type="datetimeFigureOut">
              <a:rPr lang="en-IN" smtClean="0"/>
              <a:t>15/12/17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19D86-3D76-4C7B-904F-EAA0CAEB18F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8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A3715-BB70-4606-9711-14E051B9E61E}" type="datetimeFigureOut">
              <a:rPr lang="en-IN" smtClean="0"/>
              <a:t>15/12/17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19D86-3D76-4C7B-904F-EAA0CAEB18F2}" type="slidenum">
              <a:rPr lang="en-IN" smtClean="0"/>
              <a:t>‹#›</a:t>
            </a:fld>
            <a:endParaRPr lang="en-IN"/>
          </a:p>
        </p:txBody>
      </p:sp>
    </p:spTree>
    <p:extLst>
      <p:ext uri="{BB962C8B-B14F-4D97-AF65-F5344CB8AC3E}">
        <p14:creationId xmlns:p14="http://schemas.microsoft.com/office/powerpoint/2010/main" val="130938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A3715-BB70-4606-9711-14E051B9E61E}" type="datetimeFigureOut">
              <a:rPr lang="en-IN" smtClean="0"/>
              <a:t>15/12/17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919D86-3D76-4C7B-904F-EAA0CAEB18F2}" type="slidenum">
              <a:rPr lang="en-IN" smtClean="0"/>
              <a:t>‹#›</a:t>
            </a:fld>
            <a:endParaRPr lang="en-IN"/>
          </a:p>
        </p:txBody>
      </p:sp>
    </p:spTree>
    <p:extLst>
      <p:ext uri="{BB962C8B-B14F-4D97-AF65-F5344CB8AC3E}">
        <p14:creationId xmlns:p14="http://schemas.microsoft.com/office/powerpoint/2010/main" val="182931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A3715-BB70-4606-9711-14E051B9E61E}" type="datetimeFigureOut">
              <a:rPr lang="en-IN" smtClean="0"/>
              <a:t>15/12/17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919D86-3D76-4C7B-904F-EAA0CAEB18F2}" type="slidenum">
              <a:rPr lang="en-IN" smtClean="0"/>
              <a:t>‹#›</a:t>
            </a:fld>
            <a:endParaRPr lang="en-IN"/>
          </a:p>
        </p:txBody>
      </p:sp>
    </p:spTree>
    <p:extLst>
      <p:ext uri="{BB962C8B-B14F-4D97-AF65-F5344CB8AC3E}">
        <p14:creationId xmlns:p14="http://schemas.microsoft.com/office/powerpoint/2010/main" val="181162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A3715-BB70-4606-9711-14E051B9E61E}" type="datetimeFigureOut">
              <a:rPr lang="en-IN" smtClean="0"/>
              <a:t>15/12/17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919D86-3D76-4C7B-904F-EAA0CAEB18F2}" type="slidenum">
              <a:rPr lang="en-IN" smtClean="0"/>
              <a:t>‹#›</a:t>
            </a:fld>
            <a:endParaRPr lang="en-IN"/>
          </a:p>
        </p:txBody>
      </p:sp>
    </p:spTree>
    <p:extLst>
      <p:ext uri="{BB962C8B-B14F-4D97-AF65-F5344CB8AC3E}">
        <p14:creationId xmlns:p14="http://schemas.microsoft.com/office/powerpoint/2010/main" val="292646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5A3715-BB70-4606-9711-14E051B9E61E}" type="datetimeFigureOut">
              <a:rPr lang="en-IN" smtClean="0"/>
              <a:t>15/12/17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19D86-3D76-4C7B-904F-EAA0CAEB18F2}" type="slidenum">
              <a:rPr lang="en-IN" smtClean="0"/>
              <a:t>‹#›</a:t>
            </a:fld>
            <a:endParaRPr lang="en-IN"/>
          </a:p>
        </p:txBody>
      </p:sp>
    </p:spTree>
    <p:extLst>
      <p:ext uri="{BB962C8B-B14F-4D97-AF65-F5344CB8AC3E}">
        <p14:creationId xmlns:p14="http://schemas.microsoft.com/office/powerpoint/2010/main" val="341640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5A3715-BB70-4606-9711-14E051B9E61E}" type="datetimeFigureOut">
              <a:rPr lang="en-IN" smtClean="0"/>
              <a:t>15/12/17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19D86-3D76-4C7B-904F-EAA0CAEB18F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822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D5A3715-BB70-4606-9711-14E051B9E61E}" type="datetimeFigureOut">
              <a:rPr lang="en-IN" smtClean="0"/>
              <a:t>15/12/17</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0919D86-3D76-4C7B-904F-EAA0CAEB18F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3726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litouka/spark_dbscan/wiki/Using-Spark-DBSCAN-as-a-standalone-applic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litouka/spark_dbsc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E868F0-CCC9-4218-A23A-3695F0A50884}"/>
              </a:ext>
            </a:extLst>
          </p:cNvPr>
          <p:cNvSpPr>
            <a:spLocks noGrp="1"/>
          </p:cNvSpPr>
          <p:nvPr>
            <p:ph type="ctrTitle"/>
          </p:nvPr>
        </p:nvSpPr>
        <p:spPr>
          <a:xfrm>
            <a:off x="132026" y="4960137"/>
            <a:ext cx="8097574" cy="1463040"/>
          </a:xfrm>
        </p:spPr>
        <p:txBody>
          <a:bodyPr/>
          <a:lstStyle/>
          <a:p>
            <a:r>
              <a:rPr lang="en-IN" dirty="0"/>
              <a:t>Multidimensional DBSCAN in Spark</a:t>
            </a:r>
          </a:p>
        </p:txBody>
      </p:sp>
      <p:sp>
        <p:nvSpPr>
          <p:cNvPr id="3" name="Subtitle 2">
            <a:extLst>
              <a:ext uri="{FF2B5EF4-FFF2-40B4-BE49-F238E27FC236}">
                <a16:creationId xmlns:a16="http://schemas.microsoft.com/office/drawing/2014/main" xmlns="" id="{ED05F876-C35C-433A-AB42-6912AAF60D3E}"/>
              </a:ext>
            </a:extLst>
          </p:cNvPr>
          <p:cNvSpPr>
            <a:spLocks noGrp="1"/>
          </p:cNvSpPr>
          <p:nvPr>
            <p:ph type="subTitle" idx="1"/>
          </p:nvPr>
        </p:nvSpPr>
        <p:spPr/>
        <p:txBody>
          <a:bodyPr>
            <a:normAutofit fontScale="92500"/>
          </a:bodyPr>
          <a:lstStyle/>
          <a:p>
            <a:pPr lvl="0">
              <a:spcAft>
                <a:spcPts val="0"/>
              </a:spcAft>
              <a:buClrTx/>
              <a:buSzTx/>
              <a:defRPr/>
            </a:pPr>
            <a:r>
              <a:rPr lang="en-IN" dirty="0"/>
              <a:t>Ashish Mohapatra - axm160031</a:t>
            </a:r>
          </a:p>
          <a:p>
            <a:r>
              <a:rPr lang="en-IN" dirty="0"/>
              <a:t>Vipul Jarmale - vxj160130</a:t>
            </a:r>
          </a:p>
          <a:p>
            <a:r>
              <a:rPr lang="en-IN" dirty="0"/>
              <a:t>Koulick Shankar Paul - ksp160330</a:t>
            </a:r>
          </a:p>
          <a:p>
            <a:r>
              <a:rPr lang="en-IN" dirty="0"/>
              <a:t>Akash Deo - apd160330 </a:t>
            </a:r>
          </a:p>
          <a:p>
            <a:pPr lvl="0">
              <a:spcAft>
                <a:spcPts val="0"/>
              </a:spcAft>
              <a:buClrTx/>
              <a:buSzTx/>
              <a:defRPr/>
            </a:pPr>
            <a:r>
              <a:rPr lang="en-IN" dirty="0"/>
              <a:t>Rohit sindhu - rks160030 </a:t>
            </a:r>
          </a:p>
        </p:txBody>
      </p:sp>
    </p:spTree>
    <p:extLst>
      <p:ext uri="{BB962C8B-B14F-4D97-AF65-F5344CB8AC3E}">
        <p14:creationId xmlns:p14="http://schemas.microsoft.com/office/powerpoint/2010/main" val="70077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how we made it work – steps (</a:t>
            </a:r>
            <a:r>
              <a:rPr lang="en-IN" dirty="0" err="1"/>
              <a:t>contd</a:t>
            </a:r>
            <a:r>
              <a:rPr lang="en-IN" dirty="0"/>
              <a:t>…)</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014614"/>
            <a:ext cx="9720073" cy="4294746"/>
          </a:xfrm>
        </p:spPr>
        <p:txBody>
          <a:bodyPr>
            <a:noAutofit/>
          </a:bodyPr>
          <a:lstStyle/>
          <a:p>
            <a:pPr marL="342900" lvl="0" indent="-342900">
              <a:spcBef>
                <a:spcPts val="0"/>
              </a:spcBef>
              <a:buFont typeface="+mj-lt"/>
              <a:buAutoNum type="arabicPeriod" startAt="11"/>
            </a:pPr>
            <a:r>
              <a:rPr lang="en-IN" sz="2000" dirty="0"/>
              <a:t>We need these 2 jar files: (attachments are in the email. </a:t>
            </a:r>
          </a:p>
          <a:p>
            <a:pPr marL="402336" lvl="1" indent="-228600">
              <a:spcBef>
                <a:spcPts val="0"/>
              </a:spcBef>
              <a:buFont typeface="+mj-lt"/>
              <a:buAutoNum type="alphaUcPeriod"/>
            </a:pPr>
            <a:r>
              <a:rPr lang="en-IN" sz="1600" dirty="0"/>
              <a:t> scopt_2.10-3.7.0.jar (needed for </a:t>
            </a:r>
            <a:r>
              <a:rPr lang="en-IN" sz="1600" dirty="0" err="1"/>
              <a:t>scopt</a:t>
            </a:r>
            <a:r>
              <a:rPr lang="en-IN" sz="1600" dirty="0"/>
              <a:t>)</a:t>
            </a:r>
          </a:p>
          <a:p>
            <a:pPr marL="402336" lvl="1" indent="-228600">
              <a:spcBef>
                <a:spcPts val="0"/>
              </a:spcBef>
              <a:buFont typeface="+mj-lt"/>
              <a:buAutoNum type="alphaUcPeriod"/>
            </a:pPr>
            <a:r>
              <a:rPr lang="en-IN" sz="1600" dirty="0"/>
              <a:t> spark-core_2.11-1.6.0.jar (needed for </a:t>
            </a:r>
            <a:r>
              <a:rPr lang="en-IN" sz="1600" dirty="0" err="1"/>
              <a:t>org.apache.spark.logging</a:t>
            </a:r>
            <a:r>
              <a:rPr lang="en-IN" sz="1600" dirty="0"/>
              <a:t>)</a:t>
            </a:r>
          </a:p>
          <a:p>
            <a:pPr marL="180975" lvl="0" indent="-180975">
              <a:spcBef>
                <a:spcPts val="0"/>
              </a:spcBef>
              <a:buFont typeface="+mj-lt"/>
              <a:buAutoNum type="arabicPeriod" startAt="11"/>
            </a:pPr>
            <a:r>
              <a:rPr lang="en-IN" sz="2000" dirty="0"/>
              <a:t> Here we need the input CSV file. </a:t>
            </a:r>
          </a:p>
          <a:p>
            <a:pPr marL="180975" lvl="0" indent="-180975">
              <a:spcBef>
                <a:spcPts val="0"/>
              </a:spcBef>
              <a:buFont typeface="+mj-lt"/>
              <a:buAutoNum type="arabicPeriod" startAt="11"/>
            </a:pPr>
            <a:r>
              <a:rPr lang="en-IN" sz="2000" dirty="0"/>
              <a:t> Open cmd. Go to the directory where 'spark-submit' is present.</a:t>
            </a:r>
          </a:p>
          <a:p>
            <a:pPr marL="180975" lvl="0" indent="-180975">
              <a:spcBef>
                <a:spcPts val="0"/>
              </a:spcBef>
              <a:buFont typeface="+mj-lt"/>
              <a:buAutoNum type="arabicPeriod" startAt="11"/>
            </a:pPr>
            <a:r>
              <a:rPr lang="en-IN" sz="2000" dirty="0"/>
              <a:t> Run the below command:</a:t>
            </a:r>
            <a:br>
              <a:rPr lang="en-IN" sz="2000" dirty="0"/>
            </a:br>
            <a:r>
              <a:rPr lang="en-IN" sz="1800" dirty="0"/>
              <a:t/>
            </a:r>
            <a:br>
              <a:rPr lang="en-IN" sz="1800" dirty="0"/>
            </a:br>
            <a:r>
              <a:rPr lang="en-IN" sz="1600" dirty="0">
                <a:latin typeface="Times New Roman" panose="02020603050405020304" pitchFamily="18" charset="0"/>
                <a:cs typeface="Times New Roman" panose="02020603050405020304" pitchFamily="18" charset="0"/>
              </a:rPr>
              <a:t>bin\spark-submit --jars C:\Users\KOULICK\Desktop\scopt_2.10-3.7.0.jar,C:\Users\KOULICK\Desktop\spark-core_2.11-1.6.0.jar --class </a:t>
            </a:r>
            <a:r>
              <a:rPr lang="en-IN" sz="1600" dirty="0" err="1">
                <a:latin typeface="Times New Roman" panose="02020603050405020304" pitchFamily="18" charset="0"/>
                <a:cs typeface="Times New Roman" panose="02020603050405020304" pitchFamily="18" charset="0"/>
              </a:rPr>
              <a:t>org.alitouka.spark.dbscan.DbscanDriver</a:t>
            </a:r>
            <a:r>
              <a:rPr lang="en-IN" sz="1600" dirty="0">
                <a:latin typeface="Times New Roman" panose="02020603050405020304" pitchFamily="18" charset="0"/>
                <a:cs typeface="Times New Roman" panose="02020603050405020304" pitchFamily="18" charset="0"/>
              </a:rPr>
              <a:t> --master local C:\Users\KOULICK\Desktop\CS6350_Project_F17.jar --ds-master local --ds-jar C:\Users\KOULICK\Desktop\CS6350_Project_F17.jar --ds-input C:\Users\KOULICK\Desktop\csv_files\HR_comma_sep_2.csv --ds-output C:\Users\KOULICK\Desktop\output --eps 25 --</a:t>
            </a:r>
            <a:r>
              <a:rPr lang="en-IN" sz="1600" dirty="0" err="1">
                <a:latin typeface="Times New Roman" panose="02020603050405020304" pitchFamily="18" charset="0"/>
                <a:cs typeface="Times New Roman" panose="02020603050405020304" pitchFamily="18" charset="0"/>
              </a:rPr>
              <a:t>numPts</a:t>
            </a:r>
            <a:r>
              <a:rPr lang="en-IN" sz="1600" dirty="0">
                <a:latin typeface="Times New Roman" panose="02020603050405020304" pitchFamily="18" charset="0"/>
                <a:cs typeface="Times New Roman" panose="02020603050405020304" pitchFamily="18" charset="0"/>
              </a:rPr>
              <a:t> 30</a:t>
            </a:r>
            <a:br>
              <a:rPr lang="en-IN" sz="1600" dirty="0">
                <a:latin typeface="Times New Roman" panose="02020603050405020304" pitchFamily="18" charset="0"/>
                <a:cs typeface="Times New Roman" panose="02020603050405020304" pitchFamily="18" charset="0"/>
              </a:rPr>
            </a:br>
            <a:r>
              <a:rPr lang="en-IN" sz="1800" dirty="0"/>
              <a:t/>
            </a:r>
            <a:br>
              <a:rPr lang="en-IN" sz="1800" dirty="0"/>
            </a:br>
            <a:r>
              <a:rPr lang="en-IN" sz="1800" dirty="0"/>
              <a:t>This link tells what parameters we need to use:</a:t>
            </a:r>
            <a:br>
              <a:rPr lang="en-IN" sz="1800" dirty="0"/>
            </a:br>
            <a:r>
              <a:rPr lang="en-IN" sz="1800" u="sng" dirty="0">
                <a:hlinkClick r:id="rId2"/>
              </a:rPr>
              <a:t>https://github.com/alitouka/spark_dbscan/wiki/Using-Spark-DBSCAN-as-a-standalone-application</a:t>
            </a:r>
            <a:endParaRPr lang="en-IN" sz="1800" dirty="0"/>
          </a:p>
        </p:txBody>
      </p:sp>
    </p:spTree>
    <p:extLst>
      <p:ext uri="{BB962C8B-B14F-4D97-AF65-F5344CB8AC3E}">
        <p14:creationId xmlns:p14="http://schemas.microsoft.com/office/powerpoint/2010/main" val="311691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EA8C3-01E6-4B7F-9FB0-5DB8F3073463}"/>
              </a:ext>
            </a:extLst>
          </p:cNvPr>
          <p:cNvSpPr>
            <a:spLocks noGrp="1"/>
          </p:cNvSpPr>
          <p:nvPr>
            <p:ph type="title"/>
          </p:nvPr>
        </p:nvSpPr>
        <p:spPr/>
        <p:txBody>
          <a:bodyPr/>
          <a:lstStyle/>
          <a:p>
            <a:r>
              <a:rPr lang="en-US" dirty="0"/>
              <a:t>Distance to nearest neighbor (eps)</a:t>
            </a:r>
            <a:endParaRPr lang="en-IN" dirty="0"/>
          </a:p>
        </p:txBody>
      </p:sp>
      <p:sp>
        <p:nvSpPr>
          <p:cNvPr id="3" name="Content Placeholder 2">
            <a:extLst>
              <a:ext uri="{FF2B5EF4-FFF2-40B4-BE49-F238E27FC236}">
                <a16:creationId xmlns:a16="http://schemas.microsoft.com/office/drawing/2014/main" xmlns="" id="{DF7D204F-1C51-4294-AEFA-22D0465792A5}"/>
              </a:ext>
            </a:extLst>
          </p:cNvPr>
          <p:cNvSpPr>
            <a:spLocks noGrp="1"/>
          </p:cNvSpPr>
          <p:nvPr>
            <p:ph idx="1"/>
          </p:nvPr>
        </p:nvSpPr>
        <p:spPr/>
        <p:txBody>
          <a:bodyPr/>
          <a:lstStyle/>
          <a:p>
            <a:pPr marL="457200" indent="-457200" algn="just">
              <a:buFont typeface="+mj-lt"/>
              <a:buAutoNum type="arabicPeriod"/>
            </a:pPr>
            <a:r>
              <a:rPr lang="en-US" dirty="0"/>
              <a:t>This can be found out using the class named </a:t>
            </a:r>
            <a:r>
              <a:rPr lang="en-US" dirty="0" err="1"/>
              <a:t>DistanceToNearestNeighborDriver</a:t>
            </a:r>
            <a:r>
              <a:rPr lang="en-US" dirty="0"/>
              <a:t>. </a:t>
            </a:r>
          </a:p>
          <a:p>
            <a:pPr marL="457200" indent="-457200" algn="just">
              <a:buFont typeface="+mj-lt"/>
              <a:buAutoNum type="arabicPeriod"/>
            </a:pPr>
            <a:r>
              <a:rPr lang="en-US" dirty="0"/>
              <a:t>It calculates distance from each point to its nearest neighbor within the same partition, so, for a small fraction of points this distance will not be accurate. </a:t>
            </a:r>
          </a:p>
          <a:p>
            <a:pPr marL="457200" indent="-457200" algn="just">
              <a:buFont typeface="+mj-lt"/>
              <a:buAutoNum type="arabicPeriod"/>
            </a:pPr>
            <a:r>
              <a:rPr lang="en-US" dirty="0"/>
              <a:t>However, this inaccuracy doesn't affect the overall distribution of distances too much.</a:t>
            </a:r>
            <a:endParaRPr lang="en-IN" dirty="0"/>
          </a:p>
        </p:txBody>
      </p:sp>
    </p:spTree>
    <p:extLst>
      <p:ext uri="{BB962C8B-B14F-4D97-AF65-F5344CB8AC3E}">
        <p14:creationId xmlns:p14="http://schemas.microsoft.com/office/powerpoint/2010/main" val="423995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D27C4-A65C-4F1A-93F1-76B1986A0C59}"/>
              </a:ext>
            </a:extLst>
          </p:cNvPr>
          <p:cNvSpPr>
            <a:spLocks noGrp="1"/>
          </p:cNvSpPr>
          <p:nvPr>
            <p:ph type="title"/>
          </p:nvPr>
        </p:nvSpPr>
        <p:spPr/>
        <p:txBody>
          <a:bodyPr/>
          <a:lstStyle/>
          <a:p>
            <a:r>
              <a:rPr lang="en-US" dirty="0"/>
              <a:t>Counting point’s neighbors</a:t>
            </a:r>
            <a:endParaRPr lang="en-IN" dirty="0"/>
          </a:p>
        </p:txBody>
      </p:sp>
      <p:sp>
        <p:nvSpPr>
          <p:cNvPr id="3" name="Content Placeholder 2">
            <a:extLst>
              <a:ext uri="{FF2B5EF4-FFF2-40B4-BE49-F238E27FC236}">
                <a16:creationId xmlns:a16="http://schemas.microsoft.com/office/drawing/2014/main" xmlns="" id="{869923D5-4B5B-4AAD-A215-CF0E12B40EC9}"/>
              </a:ext>
            </a:extLst>
          </p:cNvPr>
          <p:cNvSpPr>
            <a:spLocks noGrp="1"/>
          </p:cNvSpPr>
          <p:nvPr>
            <p:ph idx="1"/>
          </p:nvPr>
        </p:nvSpPr>
        <p:spPr/>
        <p:txBody>
          <a:bodyPr/>
          <a:lstStyle/>
          <a:p>
            <a:pPr marL="457200" indent="-457200">
              <a:buFont typeface="+mj-lt"/>
              <a:buAutoNum type="arabicPeriod"/>
            </a:pPr>
            <a:r>
              <a:rPr lang="en-US" dirty="0"/>
              <a:t>This can be found using the class named </a:t>
            </a:r>
            <a:r>
              <a:rPr lang="en-US" dirty="0" err="1"/>
              <a:t>NumberOfPointsWithinDistanceDriver</a:t>
            </a:r>
            <a:r>
              <a:rPr lang="en-US" dirty="0"/>
              <a:t>. </a:t>
            </a:r>
          </a:p>
          <a:p>
            <a:pPr marL="457200" indent="-457200">
              <a:buFont typeface="+mj-lt"/>
              <a:buAutoNum type="arabicPeriod"/>
            </a:pPr>
            <a:r>
              <a:rPr lang="en-US" dirty="0"/>
              <a:t>It calculates how many points lie within the specified epsilon-neighborhood. </a:t>
            </a:r>
            <a:endParaRPr lang="en-IN" dirty="0"/>
          </a:p>
        </p:txBody>
      </p:sp>
    </p:spTree>
    <p:extLst>
      <p:ext uri="{BB962C8B-B14F-4D97-AF65-F5344CB8AC3E}">
        <p14:creationId xmlns:p14="http://schemas.microsoft.com/office/powerpoint/2010/main" val="287322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a:xfrm>
            <a:off x="1024127" y="585216"/>
            <a:ext cx="10438529" cy="1499616"/>
          </a:xfrm>
        </p:spPr>
        <p:txBody>
          <a:bodyPr/>
          <a:lstStyle/>
          <a:p>
            <a:r>
              <a:rPr lang="en-IN" dirty="0"/>
              <a:t>2D Visualization in Python – </a:t>
            </a:r>
            <a:r>
              <a:rPr lang="en-IN" dirty="0" err="1" smtClean="0"/>
              <a:t>matPLOTLIB</a:t>
            </a:r>
            <a:r>
              <a:rPr lang="en-IN" dirty="0" smtClean="0"/>
              <a:t> </a:t>
            </a:r>
            <a:r>
              <a:rPr lang="en-IN" dirty="0"/>
              <a:t>code</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1985275"/>
            <a:ext cx="9720073" cy="4395966"/>
          </a:xfrm>
        </p:spPr>
        <p:txBody>
          <a:bodyPr>
            <a:noAutofit/>
          </a:bodyPr>
          <a:lstStyle/>
          <a:p>
            <a:pPr marL="0" lvl="0" indent="0">
              <a:spcBef>
                <a:spcPts val="0"/>
              </a:spcBef>
              <a:buNone/>
            </a:pPr>
            <a:r>
              <a:rPr lang="en-IN" sz="1600" b="1" dirty="0">
                <a:solidFill>
                  <a:srgbClr val="0070C0"/>
                </a:solidFill>
                <a:latin typeface="Arial" panose="020B0604020202020204" pitchFamily="34" charset="0"/>
                <a:cs typeface="Arial" panose="020B0604020202020204" pitchFamily="34" charset="0"/>
              </a:rPr>
              <a:t>import</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numpy</a:t>
            </a:r>
            <a:r>
              <a:rPr lang="en-IN" sz="1600" b="1" dirty="0">
                <a:latin typeface="Arial" panose="020B0604020202020204" pitchFamily="34" charset="0"/>
                <a:cs typeface="Arial" panose="020B0604020202020204" pitchFamily="34" charset="0"/>
              </a:rPr>
              <a:t> </a:t>
            </a:r>
            <a:r>
              <a:rPr lang="en-IN" sz="1600" b="1" dirty="0">
                <a:solidFill>
                  <a:srgbClr val="0070C0"/>
                </a:solidFill>
                <a:latin typeface="Arial" panose="020B0604020202020204" pitchFamily="34" charset="0"/>
                <a:cs typeface="Arial" panose="020B0604020202020204" pitchFamily="34" charset="0"/>
              </a:rPr>
              <a:t>as</a:t>
            </a:r>
            <a:r>
              <a:rPr lang="en-IN" sz="1600" b="1" dirty="0">
                <a:latin typeface="Arial" panose="020B0604020202020204" pitchFamily="34" charset="0"/>
                <a:cs typeface="Arial" panose="020B0604020202020204" pitchFamily="34" charset="0"/>
              </a:rPr>
              <a:t> np </a:t>
            </a:r>
          </a:p>
          <a:p>
            <a:pPr marL="0" lvl="0" indent="0">
              <a:spcBef>
                <a:spcPts val="0"/>
              </a:spcBef>
              <a:buNone/>
            </a:pPr>
            <a:r>
              <a:rPr lang="en-IN" sz="1600" b="1" dirty="0">
                <a:solidFill>
                  <a:srgbClr val="0070C0"/>
                </a:solidFill>
                <a:latin typeface="Arial" panose="020B0604020202020204" pitchFamily="34" charset="0"/>
                <a:cs typeface="Arial" panose="020B0604020202020204" pitchFamily="34" charset="0"/>
              </a:rPr>
              <a:t>import</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sysimport</a:t>
            </a:r>
            <a:r>
              <a:rPr lang="en-IN" sz="1600" b="1" dirty="0">
                <a:latin typeface="Arial" panose="020B0604020202020204" pitchFamily="34" charset="0"/>
                <a:cs typeface="Arial" panose="020B0604020202020204" pitchFamily="34" charset="0"/>
              </a:rPr>
              <a:t> time </a:t>
            </a:r>
          </a:p>
          <a:p>
            <a:pPr marL="0" lvl="0" indent="0">
              <a:spcBef>
                <a:spcPts val="0"/>
              </a:spcBef>
              <a:buNone/>
            </a:pPr>
            <a:r>
              <a:rPr lang="en-IN" sz="1600" b="1" dirty="0">
                <a:solidFill>
                  <a:srgbClr val="0070C0"/>
                </a:solidFill>
                <a:latin typeface="Arial" panose="020B0604020202020204" pitchFamily="34" charset="0"/>
                <a:cs typeface="Arial" panose="020B0604020202020204" pitchFamily="34" charset="0"/>
              </a:rPr>
              <a:t>import</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matplotlib.colors</a:t>
            </a:r>
            <a:r>
              <a:rPr lang="en-IN" sz="1600" b="1" dirty="0">
                <a:latin typeface="Arial" panose="020B0604020202020204" pitchFamily="34" charset="0"/>
                <a:cs typeface="Arial" panose="020B0604020202020204" pitchFamily="34" charset="0"/>
              </a:rPr>
              <a:t> </a:t>
            </a:r>
            <a:r>
              <a:rPr lang="en-IN" sz="1600" b="1" dirty="0">
                <a:solidFill>
                  <a:srgbClr val="0070C0"/>
                </a:solidFill>
                <a:latin typeface="Arial" panose="020B0604020202020204" pitchFamily="34" charset="0"/>
                <a:cs typeface="Arial" panose="020B0604020202020204" pitchFamily="34" charset="0"/>
              </a:rPr>
              <a:t>as</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clr</a:t>
            </a:r>
            <a:r>
              <a:rPr lang="en-IN" sz="1600" b="1" dirty="0">
                <a:latin typeface="Arial" panose="020B0604020202020204" pitchFamily="34" charset="0"/>
                <a:cs typeface="Arial" panose="020B0604020202020204" pitchFamily="34" charset="0"/>
              </a:rPr>
              <a:t> </a:t>
            </a:r>
          </a:p>
          <a:p>
            <a:pPr marL="0" lvl="0" indent="0">
              <a:spcBef>
                <a:spcPts val="0"/>
              </a:spcBef>
              <a:buNone/>
            </a:pPr>
            <a:r>
              <a:rPr lang="en-IN" sz="1600" b="1" dirty="0">
                <a:solidFill>
                  <a:srgbClr val="0070C0"/>
                </a:solidFill>
                <a:latin typeface="Arial" panose="020B0604020202020204" pitchFamily="34" charset="0"/>
                <a:cs typeface="Arial" panose="020B0604020202020204" pitchFamily="34" charset="0"/>
              </a:rPr>
              <a:t>import</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matplotlib.pyplot</a:t>
            </a:r>
            <a:r>
              <a:rPr lang="en-IN" sz="1600" b="1" dirty="0">
                <a:latin typeface="Arial" panose="020B0604020202020204" pitchFamily="34" charset="0"/>
                <a:cs typeface="Arial" panose="020B0604020202020204" pitchFamily="34" charset="0"/>
              </a:rPr>
              <a:t> </a:t>
            </a:r>
            <a:r>
              <a:rPr lang="en-IN" sz="1600" b="1" dirty="0">
                <a:solidFill>
                  <a:srgbClr val="0070C0"/>
                </a:solidFill>
                <a:latin typeface="Arial" panose="020B0604020202020204" pitchFamily="34" charset="0"/>
                <a:cs typeface="Arial" panose="020B0604020202020204" pitchFamily="34" charset="0"/>
              </a:rPr>
              <a:t>as</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plt</a:t>
            </a:r>
            <a:r>
              <a:rPr lang="en-IN" sz="1600" b="1" dirty="0">
                <a:latin typeface="Arial" panose="020B0604020202020204" pitchFamily="34" charset="0"/>
                <a:cs typeface="Arial" panose="020B0604020202020204" pitchFamily="34" charset="0"/>
              </a:rPr>
              <a:t> </a:t>
            </a:r>
          </a:p>
          <a:p>
            <a:pPr marL="0" lvl="0" indent="0">
              <a:spcBef>
                <a:spcPts val="0"/>
              </a:spcBef>
              <a:buNone/>
            </a:pPr>
            <a:endParaRPr lang="en-IN" sz="1600" b="1" dirty="0">
              <a:latin typeface="Arial" panose="020B0604020202020204" pitchFamily="34" charset="0"/>
              <a:cs typeface="Arial" panose="020B0604020202020204" pitchFamily="34" charset="0"/>
            </a:endParaRPr>
          </a:p>
          <a:p>
            <a:pPr marL="0" lvl="0" indent="0">
              <a:spcBef>
                <a:spcPts val="0"/>
              </a:spcBef>
              <a:spcAft>
                <a:spcPts val="600"/>
              </a:spcAft>
              <a:buNone/>
            </a:pPr>
            <a:r>
              <a:rPr lang="en-IN" sz="1600" b="1" dirty="0">
                <a:latin typeface="Arial" panose="020B0604020202020204" pitchFamily="34" charset="0"/>
                <a:cs typeface="Arial" panose="020B0604020202020204" pitchFamily="34" charset="0"/>
              </a:rPr>
              <a:t>moons = </a:t>
            </a:r>
            <a:r>
              <a:rPr lang="en-IN" sz="1600" b="1" dirty="0" err="1">
                <a:latin typeface="Arial" panose="020B0604020202020204" pitchFamily="34" charset="0"/>
                <a:cs typeface="Arial" panose="020B0604020202020204" pitchFamily="34" charset="0"/>
              </a:rPr>
              <a:t>np.genfromtxt</a:t>
            </a:r>
            <a:r>
              <a:rPr lang="en-IN" sz="1600" b="1" dirty="0">
                <a:latin typeface="Arial" panose="020B0604020202020204" pitchFamily="34" charset="0"/>
                <a:cs typeface="Arial" panose="020B0604020202020204" pitchFamily="34" charset="0"/>
              </a:rPr>
              <a:t>(‘/FILE_PATH/'+</a:t>
            </a:r>
            <a:r>
              <a:rPr lang="en-IN" sz="1600" b="1" dirty="0" err="1">
                <a:latin typeface="Arial" panose="020B0604020202020204" pitchFamily="34" charset="0"/>
                <a:cs typeface="Arial" panose="020B0604020202020204" pitchFamily="34" charset="0"/>
              </a:rPr>
              <a:t>sys.argv</a:t>
            </a:r>
            <a:r>
              <a:rPr lang="en-IN" sz="1600" b="1" dirty="0">
                <a:latin typeface="Arial" panose="020B0604020202020204" pitchFamily="34" charset="0"/>
                <a:cs typeface="Arial" panose="020B0604020202020204" pitchFamily="34" charset="0"/>
              </a:rPr>
              <a:t>[1]+'/input.csv', delimiter=',', names=['x', 'y’])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plt.figure</a:t>
            </a:r>
            <a:r>
              <a:rPr lang="en-IN" sz="1600" b="1" dirty="0">
                <a:latin typeface="Arial" panose="020B0604020202020204" pitchFamily="34" charset="0"/>
                <a:cs typeface="Arial" panose="020B0604020202020204" pitchFamily="34" charset="0"/>
              </a:rPr>
              <a:t>(1)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plt.scatter</a:t>
            </a:r>
            <a:r>
              <a:rPr lang="en-IN" sz="1600" b="1" dirty="0">
                <a:latin typeface="Arial" panose="020B0604020202020204" pitchFamily="34" charset="0"/>
                <a:cs typeface="Arial" panose="020B0604020202020204" pitchFamily="34" charset="0"/>
              </a:rPr>
              <a:t>(moons['x'],moons['y'],</a:t>
            </a:r>
            <a:r>
              <a:rPr lang="en-IN" sz="1600" b="1" dirty="0" err="1">
                <a:latin typeface="Arial" panose="020B0604020202020204" pitchFamily="34" charset="0"/>
                <a:cs typeface="Arial" panose="020B0604020202020204" pitchFamily="34" charset="0"/>
              </a:rPr>
              <a:t>color</a:t>
            </a:r>
            <a:r>
              <a:rPr lang="en-IN" sz="1600" b="1" dirty="0">
                <a:latin typeface="Arial" panose="020B0604020202020204" pitchFamily="34" charset="0"/>
                <a:cs typeface="Arial" panose="020B0604020202020204" pitchFamily="34" charset="0"/>
              </a:rPr>
              <a:t>='r’) </a:t>
            </a:r>
          </a:p>
          <a:p>
            <a:pPr marL="0" lvl="0" indent="0">
              <a:spcBef>
                <a:spcPts val="0"/>
              </a:spcBef>
              <a:spcAft>
                <a:spcPts val="600"/>
              </a:spcAft>
              <a:buNone/>
            </a:pPr>
            <a:r>
              <a:rPr lang="en-IN" sz="1600" b="1" dirty="0">
                <a:latin typeface="Arial" panose="020B0604020202020204" pitchFamily="34" charset="0"/>
                <a:cs typeface="Arial" panose="020B0604020202020204" pitchFamily="34" charset="0"/>
              </a:rPr>
              <a:t>parts = </a:t>
            </a:r>
            <a:r>
              <a:rPr lang="en-IN" sz="1600" b="1" dirty="0" err="1">
                <a:latin typeface="Arial" panose="020B0604020202020204" pitchFamily="34" charset="0"/>
                <a:cs typeface="Arial" panose="020B0604020202020204" pitchFamily="34" charset="0"/>
              </a:rPr>
              <a:t>np.genfromtxt</a:t>
            </a:r>
            <a:r>
              <a:rPr lang="en-IN" sz="1600" b="1" dirty="0">
                <a:latin typeface="Arial" panose="020B0604020202020204" pitchFamily="34" charset="0"/>
                <a:cs typeface="Arial" panose="020B0604020202020204" pitchFamily="34" charset="0"/>
              </a:rPr>
              <a:t>(‘/FILE_PATH/'+</a:t>
            </a:r>
            <a:r>
              <a:rPr lang="en-IN" sz="1600" b="1" dirty="0" err="1">
                <a:latin typeface="Arial" panose="020B0604020202020204" pitchFamily="34" charset="0"/>
                <a:cs typeface="Arial" panose="020B0604020202020204" pitchFamily="34" charset="0"/>
              </a:rPr>
              <a:t>sys.argv</a:t>
            </a:r>
            <a:r>
              <a:rPr lang="en-IN" sz="1600" b="1" dirty="0">
                <a:latin typeface="Arial" panose="020B0604020202020204" pitchFamily="34" charset="0"/>
                <a:cs typeface="Arial" panose="020B0604020202020204" pitchFamily="34" charset="0"/>
              </a:rPr>
              <a:t>[1]+'/output.csv', delimiter=',', names=['x', 'y', 'c’])</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colors</a:t>
            </a:r>
            <a:r>
              <a:rPr lang="en-IN" sz="1600" b="1" dirty="0">
                <a:latin typeface="Arial" panose="020B0604020202020204" pitchFamily="34" charset="0"/>
                <a:cs typeface="Arial" panose="020B0604020202020204" pitchFamily="34" charset="0"/>
              </a:rPr>
              <a:t> = ['</a:t>
            </a:r>
            <a:r>
              <a:rPr lang="en-IN" sz="1600" b="1" dirty="0" err="1">
                <a:latin typeface="Arial" panose="020B0604020202020204" pitchFamily="34" charset="0"/>
                <a:cs typeface="Arial" panose="020B0604020202020204" pitchFamily="34" charset="0"/>
              </a:rPr>
              <a:t>black','red','green','blue','purple</a:t>
            </a:r>
            <a:r>
              <a:rPr lang="en-IN" sz="1600" b="1" dirty="0">
                <a:latin typeface="Arial" panose="020B0604020202020204" pitchFamily="34" charset="0"/>
                <a:cs typeface="Arial" panose="020B0604020202020204" pitchFamily="34" charset="0"/>
              </a:rPr>
              <a:t>’]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plt.figure</a:t>
            </a:r>
            <a:r>
              <a:rPr lang="en-IN" sz="1600" b="1" dirty="0">
                <a:latin typeface="Arial" panose="020B0604020202020204" pitchFamily="34" charset="0"/>
                <a:cs typeface="Arial" panose="020B0604020202020204" pitchFamily="34" charset="0"/>
              </a:rPr>
              <a:t>(2)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plt.scatter</a:t>
            </a:r>
            <a:r>
              <a:rPr lang="en-IN" sz="1600" b="1" dirty="0">
                <a:latin typeface="Arial" panose="020B0604020202020204" pitchFamily="34" charset="0"/>
                <a:cs typeface="Arial" panose="020B0604020202020204" pitchFamily="34" charset="0"/>
              </a:rPr>
              <a:t>(parts['x'],parts['y'],c=parts['c'], </a:t>
            </a:r>
            <a:r>
              <a:rPr lang="en-IN" sz="1600" b="1" dirty="0" err="1">
                <a:latin typeface="Arial" panose="020B0604020202020204" pitchFamily="34" charset="0"/>
                <a:cs typeface="Arial" panose="020B0604020202020204" pitchFamily="34" charset="0"/>
              </a:rPr>
              <a:t>cmap</a:t>
            </a:r>
            <a:r>
              <a:rPr lang="en-IN" sz="1600" b="1" dirty="0">
                <a:latin typeface="Arial" panose="020B0604020202020204" pitchFamily="34" charset="0"/>
                <a:cs typeface="Arial" panose="020B0604020202020204" pitchFamily="34" charset="0"/>
              </a:rPr>
              <a:t>=</a:t>
            </a:r>
            <a:r>
              <a:rPr lang="en-IN" sz="1600" b="1" dirty="0" err="1">
                <a:latin typeface="Arial" panose="020B0604020202020204" pitchFamily="34" charset="0"/>
                <a:cs typeface="Arial" panose="020B0604020202020204" pitchFamily="34" charset="0"/>
              </a:rPr>
              <a:t>clr.ListedColormap</a:t>
            </a:r>
            <a:r>
              <a:rPr lang="en-IN" sz="1600" b="1" dirty="0">
                <a:latin typeface="Arial" panose="020B0604020202020204" pitchFamily="34" charset="0"/>
                <a:cs typeface="Arial" panose="020B0604020202020204" pitchFamily="34" charset="0"/>
              </a:rPr>
              <a:t>(</a:t>
            </a:r>
            <a:r>
              <a:rPr lang="en-IN" sz="1600" b="1" dirty="0" err="1">
                <a:latin typeface="Arial" panose="020B0604020202020204" pitchFamily="34" charset="0"/>
                <a:cs typeface="Arial" panose="020B0604020202020204" pitchFamily="34" charset="0"/>
              </a:rPr>
              <a:t>colors</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lw</a:t>
            </a:r>
            <a:r>
              <a:rPr lang="en-IN" sz="1600" b="1" dirty="0">
                <a:latin typeface="Arial" panose="020B0604020202020204" pitchFamily="34" charset="0"/>
                <a:cs typeface="Arial" panose="020B0604020202020204" pitchFamily="34" charset="0"/>
              </a:rPr>
              <a:t>=0)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plt.xlabel</a:t>
            </a:r>
            <a:r>
              <a:rPr lang="en-IN" sz="1600" b="1" dirty="0">
                <a:latin typeface="Arial" panose="020B0604020202020204" pitchFamily="34" charset="0"/>
                <a:cs typeface="Arial" panose="020B0604020202020204" pitchFamily="34" charset="0"/>
              </a:rPr>
              <a:t>('X Axis’)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plt.ylabel</a:t>
            </a:r>
            <a:r>
              <a:rPr lang="en-IN" sz="1600" b="1" dirty="0">
                <a:latin typeface="Arial" panose="020B0604020202020204" pitchFamily="34" charset="0"/>
                <a:cs typeface="Arial" panose="020B0604020202020204" pitchFamily="34" charset="0"/>
              </a:rPr>
              <a:t>('Y Axis’)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timestr</a:t>
            </a:r>
            <a:r>
              <a:rPr lang="en-IN" sz="1600" b="1" dirty="0">
                <a:latin typeface="Arial" panose="020B0604020202020204" pitchFamily="34" charset="0"/>
                <a:cs typeface="Arial" panose="020B0604020202020204" pitchFamily="34" charset="0"/>
              </a:rPr>
              <a:t> = </a:t>
            </a:r>
            <a:r>
              <a:rPr lang="en-IN" sz="1600" b="1" dirty="0" err="1">
                <a:latin typeface="Arial" panose="020B0604020202020204" pitchFamily="34" charset="0"/>
                <a:cs typeface="Arial" panose="020B0604020202020204" pitchFamily="34" charset="0"/>
              </a:rPr>
              <a:t>time.strftime</a:t>
            </a:r>
            <a:r>
              <a:rPr lang="en-IN" sz="1600" b="1" dirty="0">
                <a:latin typeface="Arial" panose="020B0604020202020204" pitchFamily="34" charset="0"/>
                <a:cs typeface="Arial" panose="020B0604020202020204" pitchFamily="34" charset="0"/>
              </a:rPr>
              <a:t>("%</a:t>
            </a:r>
            <a:r>
              <a:rPr lang="en-IN" sz="1600" b="1" dirty="0" err="1">
                <a:latin typeface="Arial" panose="020B0604020202020204" pitchFamily="34" charset="0"/>
                <a:cs typeface="Arial" panose="020B0604020202020204" pitchFamily="34" charset="0"/>
              </a:rPr>
              <a:t>Y%m%d</a:t>
            </a:r>
            <a:r>
              <a:rPr lang="en-IN" sz="1600" b="1" dirty="0">
                <a:latin typeface="Arial" panose="020B0604020202020204" pitchFamily="34" charset="0"/>
                <a:cs typeface="Arial" panose="020B0604020202020204" pitchFamily="34" charset="0"/>
              </a:rPr>
              <a:t>-%H%M%S") </a:t>
            </a:r>
          </a:p>
          <a:p>
            <a:pPr marL="0" lvl="0" indent="0">
              <a:spcBef>
                <a:spcPts val="0"/>
              </a:spcBef>
              <a:spcAft>
                <a:spcPts val="600"/>
              </a:spcAft>
              <a:buNone/>
            </a:pPr>
            <a:r>
              <a:rPr lang="en-IN" sz="1600" b="1" dirty="0" err="1">
                <a:latin typeface="Arial" panose="020B0604020202020204" pitchFamily="34" charset="0"/>
                <a:cs typeface="Arial" panose="020B0604020202020204" pitchFamily="34" charset="0"/>
              </a:rPr>
              <a:t>plt.savefig</a:t>
            </a:r>
            <a:r>
              <a:rPr lang="en-IN" sz="1600" b="1" dirty="0">
                <a:latin typeface="Arial" panose="020B0604020202020204" pitchFamily="34" charset="0"/>
                <a:cs typeface="Arial" panose="020B0604020202020204" pitchFamily="34" charset="0"/>
              </a:rPr>
              <a:t>(‘/FILE_PATH/'+</a:t>
            </a:r>
            <a:r>
              <a:rPr lang="en-IN" sz="1600" b="1" dirty="0" err="1">
                <a:latin typeface="Arial" panose="020B0604020202020204" pitchFamily="34" charset="0"/>
                <a:cs typeface="Arial" panose="020B0604020202020204" pitchFamily="34" charset="0"/>
              </a:rPr>
              <a:t>sys.argv</a:t>
            </a:r>
            <a:r>
              <a:rPr lang="en-IN" sz="1600" b="1" dirty="0">
                <a:latin typeface="Arial" panose="020B0604020202020204" pitchFamily="34" charset="0"/>
                <a:cs typeface="Arial" panose="020B0604020202020204" pitchFamily="34" charset="0"/>
              </a:rPr>
              <a:t>[1]+'/'+</a:t>
            </a:r>
            <a:r>
              <a:rPr lang="en-IN" sz="1600" b="1" dirty="0" err="1">
                <a:latin typeface="Arial" panose="020B0604020202020204" pitchFamily="34" charset="0"/>
                <a:cs typeface="Arial" panose="020B0604020202020204" pitchFamily="34" charset="0"/>
              </a:rPr>
              <a:t>timestr</a:t>
            </a:r>
            <a:r>
              <a:rPr lang="en-IN" sz="1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9942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3BF08-0DD6-43C9-A012-8F0D213C30DF}"/>
              </a:ext>
            </a:extLst>
          </p:cNvPr>
          <p:cNvSpPr>
            <a:spLocks noGrp="1"/>
          </p:cNvSpPr>
          <p:nvPr>
            <p:ph type="title"/>
          </p:nvPr>
        </p:nvSpPr>
        <p:spPr/>
        <p:txBody>
          <a:bodyPr/>
          <a:lstStyle/>
          <a:p>
            <a:r>
              <a:rPr lang="en-IN" dirty="0"/>
              <a:t>Visualization results</a:t>
            </a:r>
          </a:p>
        </p:txBody>
      </p:sp>
      <p:sp>
        <p:nvSpPr>
          <p:cNvPr id="3" name="Content Placeholder 2">
            <a:extLst>
              <a:ext uri="{FF2B5EF4-FFF2-40B4-BE49-F238E27FC236}">
                <a16:creationId xmlns:a16="http://schemas.microsoft.com/office/drawing/2014/main" xmlns="" id="{AC4196D4-2D7F-416E-82C4-30E1171CEE0B}"/>
              </a:ext>
            </a:extLst>
          </p:cNvPr>
          <p:cNvSpPr>
            <a:spLocks noGrp="1"/>
          </p:cNvSpPr>
          <p:nvPr>
            <p:ph idx="1"/>
          </p:nvPr>
        </p:nvSpPr>
        <p:spPr/>
        <p:txBody>
          <a:bodyPr>
            <a:normAutofit/>
          </a:bodyPr>
          <a:lstStyle/>
          <a:p>
            <a:r>
              <a:rPr lang="en-IN" sz="2800" dirty="0"/>
              <a:t>We tried to 2D plot in </a:t>
            </a:r>
            <a:r>
              <a:rPr lang="en-IN" sz="2800" dirty="0" err="1"/>
              <a:t>Matlab</a:t>
            </a:r>
            <a:r>
              <a:rPr lang="en-IN" sz="2800" dirty="0"/>
              <a:t> different parts of input data files. </a:t>
            </a:r>
          </a:p>
          <a:p>
            <a:r>
              <a:rPr lang="en-IN" sz="2800" dirty="0"/>
              <a:t>Results are shown in the following slides. </a:t>
            </a:r>
          </a:p>
        </p:txBody>
      </p:sp>
    </p:spTree>
    <p:extLst>
      <p:ext uri="{BB962C8B-B14F-4D97-AF65-F5344CB8AC3E}">
        <p14:creationId xmlns:p14="http://schemas.microsoft.com/office/powerpoint/2010/main" val="321394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3BF08-0DD6-43C9-A012-8F0D213C30DF}"/>
              </a:ext>
            </a:extLst>
          </p:cNvPr>
          <p:cNvSpPr>
            <a:spLocks noGrp="1"/>
          </p:cNvSpPr>
          <p:nvPr>
            <p:ph type="title"/>
          </p:nvPr>
        </p:nvSpPr>
        <p:spPr/>
        <p:txBody>
          <a:bodyPr/>
          <a:lstStyle/>
          <a:p>
            <a:r>
              <a:rPr lang="en-IN" dirty="0"/>
              <a:t>2 attributes used from multidimensional data file</a:t>
            </a:r>
          </a:p>
        </p:txBody>
      </p:sp>
      <p:pic>
        <p:nvPicPr>
          <p:cNvPr id="5" name="Content Placeholder 4">
            <a:extLst>
              <a:ext uri="{FF2B5EF4-FFF2-40B4-BE49-F238E27FC236}">
                <a16:creationId xmlns:a16="http://schemas.microsoft.com/office/drawing/2014/main" xmlns="" id="{964A063E-0B7A-4F56-93A8-7A5C4C9CF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252" y="2286000"/>
            <a:ext cx="5363633" cy="4022725"/>
          </a:xfrm>
        </p:spPr>
      </p:pic>
    </p:spTree>
    <p:extLst>
      <p:ext uri="{BB962C8B-B14F-4D97-AF65-F5344CB8AC3E}">
        <p14:creationId xmlns:p14="http://schemas.microsoft.com/office/powerpoint/2010/main" val="1539624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FDA50-F58F-4A9A-91BF-562D03518797}"/>
              </a:ext>
            </a:extLst>
          </p:cNvPr>
          <p:cNvSpPr>
            <a:spLocks noGrp="1"/>
          </p:cNvSpPr>
          <p:nvPr>
            <p:ph type="title"/>
          </p:nvPr>
        </p:nvSpPr>
        <p:spPr/>
        <p:txBody>
          <a:bodyPr/>
          <a:lstStyle/>
          <a:p>
            <a:r>
              <a:rPr lang="en-IN" dirty="0"/>
              <a:t>2D data downloaded from </a:t>
            </a:r>
            <a:r>
              <a:rPr lang="en-IN" dirty="0" err="1"/>
              <a:t>kaggle</a:t>
            </a:r>
            <a:endParaRPr lang="en-IN" dirty="0"/>
          </a:p>
        </p:txBody>
      </p:sp>
      <p:pic>
        <p:nvPicPr>
          <p:cNvPr id="5" name="Content Placeholder 4">
            <a:extLst>
              <a:ext uri="{FF2B5EF4-FFF2-40B4-BE49-F238E27FC236}">
                <a16:creationId xmlns:a16="http://schemas.microsoft.com/office/drawing/2014/main" xmlns="" id="{E8DA10BD-4A84-45E7-961B-D1E2379DA7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252" y="2286000"/>
            <a:ext cx="5363633" cy="4022725"/>
          </a:xfrm>
        </p:spPr>
      </p:pic>
    </p:spTree>
    <p:extLst>
      <p:ext uri="{BB962C8B-B14F-4D97-AF65-F5344CB8AC3E}">
        <p14:creationId xmlns:p14="http://schemas.microsoft.com/office/powerpoint/2010/main" val="90575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7D079-BEDE-4928-A5BD-689DA2FE3FBC}"/>
              </a:ext>
            </a:extLst>
          </p:cNvPr>
          <p:cNvSpPr>
            <a:spLocks noGrp="1"/>
          </p:cNvSpPr>
          <p:nvPr>
            <p:ph type="title"/>
          </p:nvPr>
        </p:nvSpPr>
        <p:spPr/>
        <p:txBody>
          <a:bodyPr/>
          <a:lstStyle/>
          <a:p>
            <a:r>
              <a:rPr lang="en-IN" dirty="0"/>
              <a:t>Col 1-2 of 4D data file from </a:t>
            </a:r>
            <a:r>
              <a:rPr lang="en-IN" dirty="0" err="1"/>
              <a:t>kaggle</a:t>
            </a:r>
            <a:endParaRPr lang="en-IN" dirty="0"/>
          </a:p>
        </p:txBody>
      </p:sp>
      <p:pic>
        <p:nvPicPr>
          <p:cNvPr id="5" name="Content Placeholder 4">
            <a:extLst>
              <a:ext uri="{FF2B5EF4-FFF2-40B4-BE49-F238E27FC236}">
                <a16:creationId xmlns:a16="http://schemas.microsoft.com/office/drawing/2014/main" xmlns="" id="{233ACBA5-7414-4287-B6F4-F797D38D6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252" y="2286000"/>
            <a:ext cx="5363633" cy="4022725"/>
          </a:xfrm>
        </p:spPr>
      </p:pic>
    </p:spTree>
    <p:extLst>
      <p:ext uri="{BB962C8B-B14F-4D97-AF65-F5344CB8AC3E}">
        <p14:creationId xmlns:p14="http://schemas.microsoft.com/office/powerpoint/2010/main" val="419776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E5F10-FB2C-46F8-A99F-9AB49CAA7A00}"/>
              </a:ext>
            </a:extLst>
          </p:cNvPr>
          <p:cNvSpPr>
            <a:spLocks noGrp="1"/>
          </p:cNvSpPr>
          <p:nvPr>
            <p:ph type="title"/>
          </p:nvPr>
        </p:nvSpPr>
        <p:spPr/>
        <p:txBody>
          <a:bodyPr/>
          <a:lstStyle/>
          <a:p>
            <a:r>
              <a:rPr lang="en-IN" dirty="0"/>
              <a:t>Col 3-4 of 4D data file from </a:t>
            </a:r>
            <a:r>
              <a:rPr lang="en-IN" dirty="0" err="1"/>
              <a:t>kaggle</a:t>
            </a:r>
            <a:endParaRPr lang="en-IN" dirty="0"/>
          </a:p>
        </p:txBody>
      </p:sp>
      <p:pic>
        <p:nvPicPr>
          <p:cNvPr id="5" name="Content Placeholder 4">
            <a:extLst>
              <a:ext uri="{FF2B5EF4-FFF2-40B4-BE49-F238E27FC236}">
                <a16:creationId xmlns:a16="http://schemas.microsoft.com/office/drawing/2014/main" xmlns="" id="{6B3A6631-AC6A-40DC-B5C1-AAC1489DF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252" y="2286000"/>
            <a:ext cx="5363633" cy="4022725"/>
          </a:xfrm>
        </p:spPr>
      </p:pic>
    </p:spTree>
    <p:extLst>
      <p:ext uri="{BB962C8B-B14F-4D97-AF65-F5344CB8AC3E}">
        <p14:creationId xmlns:p14="http://schemas.microsoft.com/office/powerpoint/2010/main" val="184742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8D6AF-D40E-45A0-8B01-617A1F5CFB5C}"/>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248176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About DBSCAN</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p:txBody>
          <a:bodyPr/>
          <a:lstStyle/>
          <a:p>
            <a:pPr marL="457200" indent="-457200" algn="just">
              <a:buFont typeface="+mj-lt"/>
              <a:buAutoNum type="arabicPeriod"/>
            </a:pPr>
            <a:r>
              <a:rPr lang="en-US" dirty="0"/>
              <a:t>A popular class of unsupervised learning algorithms is Cluster Analysis. </a:t>
            </a:r>
          </a:p>
          <a:p>
            <a:pPr marL="457200" indent="-457200" algn="just">
              <a:buFont typeface="+mj-lt"/>
              <a:buAutoNum type="arabicPeriod"/>
            </a:pPr>
            <a:r>
              <a:rPr lang="en-US" dirty="0"/>
              <a:t>Most of these algorithms are sensitive to initialization of data and the number of iterations run on the dataset. </a:t>
            </a:r>
          </a:p>
          <a:p>
            <a:pPr marL="457200" indent="-457200" algn="just">
              <a:buFont typeface="+mj-lt"/>
              <a:buAutoNum type="arabicPeriod"/>
            </a:pPr>
            <a:r>
              <a:rPr lang="en-US" dirty="0"/>
              <a:t>Most of them find spherical clusters and fail to find clusters of other shapes. </a:t>
            </a:r>
          </a:p>
          <a:p>
            <a:pPr marL="457200" indent="-457200" algn="just">
              <a:buFont typeface="+mj-lt"/>
              <a:buAutoNum type="arabicPeriod"/>
            </a:pPr>
            <a:r>
              <a:rPr lang="en-US" dirty="0"/>
              <a:t>DBSCAN overcomes these and several other disadvantages. </a:t>
            </a:r>
          </a:p>
          <a:p>
            <a:pPr marL="457200" indent="-457200" algn="just">
              <a:buFont typeface="+mj-lt"/>
              <a:buAutoNum type="arabicPeriod"/>
            </a:pPr>
            <a:r>
              <a:rPr lang="en-US" dirty="0"/>
              <a:t>Implementing the same in Scala enables us to run DBSCAN on a Spark cluster where the data points are distributed across different nodes. </a:t>
            </a:r>
            <a:endParaRPr lang="en-IN" dirty="0"/>
          </a:p>
        </p:txBody>
      </p:sp>
    </p:spTree>
    <p:extLst>
      <p:ext uri="{BB962C8B-B14F-4D97-AF65-F5344CB8AC3E}">
        <p14:creationId xmlns:p14="http://schemas.microsoft.com/office/powerpoint/2010/main" val="148607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About DBSCAN (</a:t>
            </a:r>
            <a:r>
              <a:rPr lang="en-IN" dirty="0" err="1"/>
              <a:t>contd</a:t>
            </a:r>
            <a:r>
              <a:rPr lang="en-IN" dirty="0"/>
              <a:t>…)</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286000"/>
            <a:ext cx="9720073" cy="4023360"/>
          </a:xfrm>
        </p:spPr>
        <p:txBody>
          <a:bodyPr>
            <a:normAutofit fontScale="92500" lnSpcReduction="20000"/>
          </a:bodyPr>
          <a:lstStyle/>
          <a:p>
            <a:pPr marL="0" indent="0" algn="just">
              <a:buNone/>
            </a:pPr>
            <a:r>
              <a:rPr lang="en-US" dirty="0"/>
              <a:t>It is a density-based clustering algorithm: given a set of points in some space, it groups together points that are closely packed together, marking as outliers points that lie alone in low-density regions.</a:t>
            </a:r>
          </a:p>
          <a:p>
            <a:pPr marL="0" indent="0" algn="just">
              <a:buNone/>
            </a:pPr>
            <a:r>
              <a:rPr lang="en-US" dirty="0"/>
              <a:t>For the purpose of DBSCAN clustering, the points are classified as core points, border points and noise points, as follows:</a:t>
            </a:r>
            <a:endParaRPr lang="en-IN" dirty="0"/>
          </a:p>
          <a:p>
            <a:pPr marL="457200" lvl="0" indent="-457200" algn="just">
              <a:buFont typeface="+mj-lt"/>
              <a:buAutoNum type="arabicPeriod"/>
            </a:pPr>
            <a:r>
              <a:rPr lang="en-US" dirty="0"/>
              <a:t>A point p is a core point if at least </a:t>
            </a:r>
            <a:r>
              <a:rPr lang="en-US" dirty="0" err="1"/>
              <a:t>minPts</a:t>
            </a:r>
            <a:r>
              <a:rPr lang="en-US" dirty="0"/>
              <a:t> points are within distance ε (ε is the maximum radius of the neighborhood from p) of it (including p). Those points are said to be directly reachable from p.</a:t>
            </a:r>
            <a:endParaRPr lang="en-IN" dirty="0"/>
          </a:p>
          <a:p>
            <a:pPr marL="457200" lvl="0" indent="-457200" algn="just">
              <a:buFont typeface="+mj-lt"/>
              <a:buAutoNum type="arabicPeriod"/>
            </a:pPr>
            <a:r>
              <a:rPr lang="en-US" dirty="0"/>
              <a:t>A point q is directly reachable from p if point q is within distance ε from point q and p must be a core point.</a:t>
            </a:r>
            <a:endParaRPr lang="en-IN" dirty="0"/>
          </a:p>
          <a:p>
            <a:pPr marL="457200" lvl="0" indent="-457200" algn="just">
              <a:buFont typeface="+mj-lt"/>
              <a:buAutoNum type="arabicPeriod"/>
            </a:pPr>
            <a:r>
              <a:rPr lang="en-US" dirty="0"/>
              <a:t>A point q is reachable from p if there is a path p1, ..., </a:t>
            </a:r>
            <a:r>
              <a:rPr lang="en-US" dirty="0" err="1"/>
              <a:t>pn</a:t>
            </a:r>
            <a:r>
              <a:rPr lang="en-US" dirty="0"/>
              <a:t> with p1 = p and </a:t>
            </a:r>
            <a:r>
              <a:rPr lang="en-US" dirty="0" err="1"/>
              <a:t>pn</a:t>
            </a:r>
            <a:r>
              <a:rPr lang="en-US" dirty="0"/>
              <a:t> = q, where each pi+1 is directly reachable from pi (all the points on the path must be core points, with the possible exception of q).</a:t>
            </a:r>
            <a:endParaRPr lang="en-IN" dirty="0"/>
          </a:p>
          <a:p>
            <a:pPr marL="457200" indent="-457200" algn="just">
              <a:buFont typeface="+mj-lt"/>
              <a:buAutoNum type="arabicPeriod"/>
            </a:pPr>
            <a:r>
              <a:rPr lang="en-US" dirty="0"/>
              <a:t>All points not reachable from any other point are noise points. </a:t>
            </a:r>
            <a:endParaRPr lang="en-IN" dirty="0"/>
          </a:p>
        </p:txBody>
      </p:sp>
    </p:spTree>
    <p:extLst>
      <p:ext uri="{BB962C8B-B14F-4D97-AF65-F5344CB8AC3E}">
        <p14:creationId xmlns:p14="http://schemas.microsoft.com/office/powerpoint/2010/main" val="420362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About DBSCAN (</a:t>
            </a:r>
            <a:r>
              <a:rPr lang="en-IN" dirty="0" err="1"/>
              <a:t>contd</a:t>
            </a:r>
            <a:r>
              <a:rPr lang="en-IN" dirty="0"/>
              <a:t>…)</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286000"/>
            <a:ext cx="9720073" cy="4023360"/>
          </a:xfrm>
        </p:spPr>
        <p:txBody>
          <a:bodyPr>
            <a:normAutofit/>
          </a:bodyPr>
          <a:lstStyle/>
          <a:p>
            <a:pPr marL="0" indent="0" algn="just">
              <a:buNone/>
            </a:pPr>
            <a:r>
              <a:rPr lang="en-US" dirty="0"/>
              <a:t>Reachability is not a symmetric relation since, by definition, no point may be reachable from a non-core point, regardless of distance. </a:t>
            </a:r>
          </a:p>
          <a:p>
            <a:pPr marL="0" indent="0" algn="just">
              <a:buNone/>
            </a:pPr>
            <a:r>
              <a:rPr lang="en-US" dirty="0"/>
              <a:t>Two points p and q are density-connected if there is a point o such that both p and q are density-reachable from o. Density-connectedness is symmetric. </a:t>
            </a:r>
          </a:p>
          <a:p>
            <a:pPr marL="0" indent="0" algn="just">
              <a:buNone/>
            </a:pPr>
            <a:r>
              <a:rPr lang="en-US" dirty="0"/>
              <a:t>A cluster then satisfies two properties:</a:t>
            </a:r>
            <a:endParaRPr lang="en-IN" dirty="0"/>
          </a:p>
          <a:p>
            <a:pPr marL="457200" lvl="0" indent="-457200" algn="just">
              <a:buFont typeface="+mj-lt"/>
              <a:buAutoNum type="arabicPeriod"/>
            </a:pPr>
            <a:r>
              <a:rPr lang="en-US" dirty="0"/>
              <a:t>All points within the cluster are mutually density-connected.</a:t>
            </a:r>
            <a:endParaRPr lang="en-IN" dirty="0"/>
          </a:p>
          <a:p>
            <a:pPr marL="457200" indent="-457200" algn="just">
              <a:buFont typeface="+mj-lt"/>
              <a:buAutoNum type="arabicPeriod"/>
            </a:pPr>
            <a:r>
              <a:rPr lang="en-US" dirty="0"/>
              <a:t>If a point is density-reachable from any point of the cluster, it is part of the cluster as well.</a:t>
            </a:r>
            <a:endParaRPr lang="en-IN" dirty="0"/>
          </a:p>
        </p:txBody>
      </p:sp>
    </p:spTree>
    <p:extLst>
      <p:ext uri="{BB962C8B-B14F-4D97-AF65-F5344CB8AC3E}">
        <p14:creationId xmlns:p14="http://schemas.microsoft.com/office/powerpoint/2010/main" val="126820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Advantages of DBSCAN</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286000"/>
            <a:ext cx="9720073" cy="4023360"/>
          </a:xfrm>
        </p:spPr>
        <p:txBody>
          <a:bodyPr>
            <a:normAutofit/>
          </a:bodyPr>
          <a:lstStyle/>
          <a:p>
            <a:pPr marL="457200" lvl="0" indent="-457200">
              <a:buFont typeface="+mj-lt"/>
              <a:buAutoNum type="arabicPeriod"/>
            </a:pPr>
            <a:r>
              <a:rPr lang="en-US" dirty="0"/>
              <a:t>DBSCAN can find arbitrarily shaped clusters. </a:t>
            </a:r>
            <a:endParaRPr lang="en-IN" dirty="0"/>
          </a:p>
          <a:p>
            <a:pPr marL="457200" lvl="0" indent="-457200">
              <a:buFont typeface="+mj-lt"/>
              <a:buAutoNum type="arabicPeriod"/>
            </a:pPr>
            <a:r>
              <a:rPr lang="en-US" dirty="0"/>
              <a:t>DBSCAN does not require one to specify the number of clusters like </a:t>
            </a:r>
            <a:r>
              <a:rPr lang="en-US" dirty="0" err="1"/>
              <a:t>Kmeans</a:t>
            </a:r>
            <a:r>
              <a:rPr lang="en-US" dirty="0"/>
              <a:t> or </a:t>
            </a:r>
            <a:r>
              <a:rPr lang="en-US" dirty="0" err="1"/>
              <a:t>Kmeans</a:t>
            </a:r>
            <a:r>
              <a:rPr lang="en-US" dirty="0"/>
              <a:t>++.</a:t>
            </a:r>
            <a:endParaRPr lang="en-IN" dirty="0"/>
          </a:p>
          <a:p>
            <a:pPr marL="457200" lvl="0" indent="-457200">
              <a:buFont typeface="+mj-lt"/>
              <a:buAutoNum type="arabicPeriod"/>
            </a:pPr>
            <a:r>
              <a:rPr lang="en-US" dirty="0"/>
              <a:t>DBSCAN has a notion of noise, and hence is robust to outliers.</a:t>
            </a:r>
            <a:endParaRPr lang="en-IN" dirty="0"/>
          </a:p>
          <a:p>
            <a:pPr marL="457200" lvl="0" indent="-457200">
              <a:buFont typeface="+mj-lt"/>
              <a:buAutoNum type="arabicPeriod"/>
            </a:pPr>
            <a:r>
              <a:rPr lang="en-US" dirty="0"/>
              <a:t>DBSCAN requires just two parameters and is mostly insensitive to the ordering of the points in the database. </a:t>
            </a:r>
            <a:endParaRPr lang="en-IN" dirty="0"/>
          </a:p>
          <a:p>
            <a:pPr marL="457200" indent="-457200">
              <a:buFont typeface="+mj-lt"/>
              <a:buAutoNum type="arabicPeriod"/>
            </a:pPr>
            <a:r>
              <a:rPr lang="en-US" dirty="0"/>
              <a:t>The parameters </a:t>
            </a:r>
            <a:r>
              <a:rPr lang="en-US" dirty="0" err="1"/>
              <a:t>minPts</a:t>
            </a:r>
            <a:r>
              <a:rPr lang="en-US" dirty="0"/>
              <a:t> and ε can be set by a domain expert, if the data are well understood.</a:t>
            </a:r>
            <a:endParaRPr lang="en-IN" dirty="0"/>
          </a:p>
        </p:txBody>
      </p:sp>
    </p:spTree>
    <p:extLst>
      <p:ext uri="{BB962C8B-B14F-4D97-AF65-F5344CB8AC3E}">
        <p14:creationId xmlns:p14="http://schemas.microsoft.com/office/powerpoint/2010/main" val="325851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disadvantages of DBSCAN</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286000"/>
            <a:ext cx="9720073" cy="4023360"/>
          </a:xfrm>
        </p:spPr>
        <p:txBody>
          <a:bodyPr>
            <a:normAutofit/>
          </a:bodyPr>
          <a:lstStyle/>
          <a:p>
            <a:pPr marL="457200" lvl="0" indent="-457200" algn="just">
              <a:buFont typeface="+mj-lt"/>
              <a:buAutoNum type="arabicPeriod"/>
            </a:pPr>
            <a:r>
              <a:rPr lang="en-US" dirty="0"/>
              <a:t>Border points that are reachable from more than one cluster can be part of either cluster, depending on the order the data are processed. For most data sets and domains, it has little impact on the clustering result.</a:t>
            </a:r>
            <a:endParaRPr lang="en-IN" dirty="0"/>
          </a:p>
          <a:p>
            <a:pPr marL="457200" lvl="0" indent="-457200" algn="just">
              <a:buFont typeface="+mj-lt"/>
              <a:buAutoNum type="arabicPeriod"/>
            </a:pPr>
            <a:r>
              <a:rPr lang="en-US" dirty="0"/>
              <a:t>The quality of DBSCAN depends on the distance measure used in the function </a:t>
            </a:r>
            <a:r>
              <a:rPr lang="en-US" dirty="0" err="1"/>
              <a:t>regionQuery</a:t>
            </a:r>
            <a:r>
              <a:rPr lang="en-US" dirty="0"/>
              <a:t>(</a:t>
            </a:r>
            <a:r>
              <a:rPr lang="en-US" dirty="0" err="1"/>
              <a:t>P,ε</a:t>
            </a:r>
            <a:r>
              <a:rPr lang="en-US" dirty="0"/>
              <a:t>).</a:t>
            </a:r>
            <a:endParaRPr lang="en-IN" dirty="0"/>
          </a:p>
          <a:p>
            <a:pPr marL="457200" lvl="0" indent="-457200" algn="just">
              <a:buFont typeface="+mj-lt"/>
              <a:buAutoNum type="arabicPeriod"/>
            </a:pPr>
            <a:r>
              <a:rPr lang="en-US" dirty="0"/>
              <a:t>DBSCAN cannot cluster data sets well with large differences in densities, since the </a:t>
            </a:r>
            <a:r>
              <a:rPr lang="en-US" dirty="0" err="1"/>
              <a:t>minPts</a:t>
            </a:r>
            <a:r>
              <a:rPr lang="en-US" dirty="0"/>
              <a:t>-ε combination cannot then be chosen appropriately for all clusters.</a:t>
            </a:r>
            <a:endParaRPr lang="en-IN" dirty="0"/>
          </a:p>
          <a:p>
            <a:pPr marL="457200" indent="-457200" algn="just">
              <a:buFont typeface="+mj-lt"/>
              <a:buAutoNum type="arabicPeriod"/>
            </a:pPr>
            <a:r>
              <a:rPr lang="en-US" dirty="0"/>
              <a:t>If the data and scale are not well understood, choosing a meaningful distance threshold ε can be difficult.</a:t>
            </a:r>
            <a:endParaRPr lang="en-IN" dirty="0"/>
          </a:p>
        </p:txBody>
      </p:sp>
    </p:spTree>
    <p:extLst>
      <p:ext uri="{BB962C8B-B14F-4D97-AF65-F5344CB8AC3E}">
        <p14:creationId xmlns:p14="http://schemas.microsoft.com/office/powerpoint/2010/main" val="308822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Project source code and how we made it work</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286000"/>
            <a:ext cx="9720073" cy="4023360"/>
          </a:xfrm>
        </p:spPr>
        <p:txBody>
          <a:bodyPr>
            <a:normAutofit/>
          </a:bodyPr>
          <a:lstStyle/>
          <a:p>
            <a:pPr marL="0" lvl="0" indent="0" algn="just">
              <a:buNone/>
            </a:pPr>
            <a:r>
              <a:rPr lang="en-IN" dirty="0"/>
              <a:t>We reused the DBSCAN over Spark project source code from: </a:t>
            </a:r>
          </a:p>
          <a:p>
            <a:pPr marL="0" lvl="0" indent="0" algn="just">
              <a:buNone/>
            </a:pPr>
            <a:r>
              <a:rPr lang="en-IN" u="sng" dirty="0">
                <a:hlinkClick r:id="rId2"/>
              </a:rPr>
              <a:t>https://github.com/alitouka/spark_dbscan</a:t>
            </a:r>
            <a:r>
              <a:rPr lang="en-IN" u="sng" dirty="0"/>
              <a:t> </a:t>
            </a:r>
          </a:p>
          <a:p>
            <a:pPr marL="0" lvl="0" indent="0" algn="just">
              <a:buNone/>
            </a:pPr>
            <a:endParaRPr lang="en-IN" dirty="0"/>
          </a:p>
          <a:p>
            <a:pPr marL="457200" lvl="0" indent="-457200" algn="just">
              <a:buFont typeface="+mj-lt"/>
              <a:buAutoNum type="arabicPeriod"/>
            </a:pPr>
            <a:r>
              <a:rPr lang="en-IN" dirty="0"/>
              <a:t>Entire project was in SBT format and it was having build and other issues. </a:t>
            </a:r>
          </a:p>
          <a:p>
            <a:pPr marL="457200" lvl="0" indent="-457200" algn="just">
              <a:buFont typeface="+mj-lt"/>
              <a:buAutoNum type="arabicPeriod"/>
            </a:pPr>
            <a:r>
              <a:rPr lang="en-IN" dirty="0"/>
              <a:t>We converted the whole project into Maven. </a:t>
            </a:r>
          </a:p>
          <a:p>
            <a:pPr marL="457200" lvl="0" indent="-457200" algn="just">
              <a:buFont typeface="+mj-lt"/>
              <a:buAutoNum type="arabicPeriod"/>
            </a:pPr>
            <a:r>
              <a:rPr lang="en-IN" dirty="0"/>
              <a:t>We started working on the dependencies and added pom.xml </a:t>
            </a:r>
          </a:p>
          <a:p>
            <a:pPr marL="457200" lvl="0" indent="-457200" algn="just">
              <a:buFont typeface="+mj-lt"/>
              <a:buAutoNum type="arabicPeriod"/>
            </a:pPr>
            <a:r>
              <a:rPr lang="en-IN" dirty="0"/>
              <a:t>Faced versioning issues as well. So we used 2.10 and 2.11 versions for SCALA </a:t>
            </a:r>
          </a:p>
          <a:p>
            <a:pPr marL="457200" lvl="0" indent="-457200" algn="just">
              <a:buFont typeface="+mj-lt"/>
              <a:buAutoNum type="arabicPeriod"/>
            </a:pPr>
            <a:r>
              <a:rPr lang="en-IN" dirty="0"/>
              <a:t>Overall, we are using 2.11 SCALA compiler </a:t>
            </a:r>
          </a:p>
        </p:txBody>
      </p:sp>
    </p:spTree>
    <p:extLst>
      <p:ext uri="{BB962C8B-B14F-4D97-AF65-F5344CB8AC3E}">
        <p14:creationId xmlns:p14="http://schemas.microsoft.com/office/powerpoint/2010/main" val="206272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how we made it work (</a:t>
            </a:r>
            <a:r>
              <a:rPr lang="en-IN" dirty="0" err="1"/>
              <a:t>contd</a:t>
            </a:r>
            <a:r>
              <a:rPr lang="en-IN" dirty="0"/>
              <a:t>…)</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286000"/>
            <a:ext cx="9720073" cy="4023360"/>
          </a:xfrm>
        </p:spPr>
        <p:txBody>
          <a:bodyPr>
            <a:normAutofit/>
          </a:bodyPr>
          <a:lstStyle/>
          <a:p>
            <a:pPr marL="457200" lvl="0" indent="-457200" algn="just">
              <a:buFont typeface="+mj-lt"/>
              <a:buAutoNum type="arabicPeriod"/>
            </a:pPr>
            <a:r>
              <a:rPr lang="en-IN" dirty="0"/>
              <a:t>We included two logging libraries in the code. </a:t>
            </a:r>
          </a:p>
          <a:p>
            <a:pPr marL="630936" lvl="1" indent="-457200" algn="just">
              <a:buFont typeface="+mj-lt"/>
              <a:buAutoNum type="romanUcPeriod"/>
            </a:pPr>
            <a:r>
              <a:rPr lang="en-IN" dirty="0" err="1"/>
              <a:t>apache.spark.internal.Logging</a:t>
            </a:r>
            <a:r>
              <a:rPr lang="en-IN" dirty="0"/>
              <a:t> </a:t>
            </a:r>
          </a:p>
          <a:p>
            <a:pPr marL="630936" lvl="1" indent="-457200" algn="just">
              <a:buFont typeface="+mj-lt"/>
              <a:buAutoNum type="romanUcPeriod"/>
            </a:pPr>
            <a:r>
              <a:rPr lang="en-IN" dirty="0"/>
              <a:t>slf4j.LoggerFactory </a:t>
            </a:r>
          </a:p>
          <a:p>
            <a:pPr marL="457200" lvl="0" indent="-457200" algn="just">
              <a:buFont typeface="+mj-lt"/>
              <a:buAutoNum type="arabicPeriod"/>
            </a:pPr>
            <a:r>
              <a:rPr lang="en-IN" dirty="0"/>
              <a:t>After using these logging libraries, the code started to run. </a:t>
            </a:r>
          </a:p>
          <a:p>
            <a:pPr marL="457200" lvl="0" indent="-457200" algn="just">
              <a:buFont typeface="+mj-lt"/>
              <a:buAutoNum type="arabicPeriod"/>
            </a:pPr>
            <a:r>
              <a:rPr lang="en-IN" dirty="0"/>
              <a:t>The multidimensional input file we got from project source, was giving 4 clusters. </a:t>
            </a:r>
          </a:p>
          <a:p>
            <a:pPr marL="457200" lvl="0" indent="-457200" algn="just">
              <a:buFont typeface="+mj-lt"/>
              <a:buAutoNum type="arabicPeriod"/>
            </a:pPr>
            <a:r>
              <a:rPr lang="en-IN" dirty="0"/>
              <a:t>We downloaded more input files from Kaggle which are 2 and 4 dimensional respectively and ran further tests. </a:t>
            </a:r>
          </a:p>
        </p:txBody>
      </p:sp>
    </p:spTree>
    <p:extLst>
      <p:ext uri="{BB962C8B-B14F-4D97-AF65-F5344CB8AC3E}">
        <p14:creationId xmlns:p14="http://schemas.microsoft.com/office/powerpoint/2010/main" val="88834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E614C-83FE-42B2-AED2-C9D3402C9B2E}"/>
              </a:ext>
            </a:extLst>
          </p:cNvPr>
          <p:cNvSpPr>
            <a:spLocks noGrp="1"/>
          </p:cNvSpPr>
          <p:nvPr>
            <p:ph type="title"/>
          </p:nvPr>
        </p:nvSpPr>
        <p:spPr/>
        <p:txBody>
          <a:bodyPr/>
          <a:lstStyle/>
          <a:p>
            <a:r>
              <a:rPr lang="en-IN" dirty="0"/>
              <a:t>how we made it work – steps</a:t>
            </a:r>
          </a:p>
        </p:txBody>
      </p:sp>
      <p:sp>
        <p:nvSpPr>
          <p:cNvPr id="3" name="Content Placeholder 2">
            <a:extLst>
              <a:ext uri="{FF2B5EF4-FFF2-40B4-BE49-F238E27FC236}">
                <a16:creationId xmlns:a16="http://schemas.microsoft.com/office/drawing/2014/main" xmlns="" id="{B1A2C2AF-35AD-46EA-AFC8-F69ECEDB322F}"/>
              </a:ext>
            </a:extLst>
          </p:cNvPr>
          <p:cNvSpPr>
            <a:spLocks noGrp="1"/>
          </p:cNvSpPr>
          <p:nvPr>
            <p:ph idx="1"/>
          </p:nvPr>
        </p:nvSpPr>
        <p:spPr>
          <a:xfrm>
            <a:off x="1024128" y="2014614"/>
            <a:ext cx="9720073" cy="4294746"/>
          </a:xfrm>
        </p:spPr>
        <p:txBody>
          <a:bodyPr>
            <a:noAutofit/>
          </a:bodyPr>
          <a:lstStyle/>
          <a:p>
            <a:pPr marL="180975" lvl="0" indent="-180975">
              <a:spcBef>
                <a:spcPts val="0"/>
              </a:spcBef>
              <a:buFont typeface="+mj-lt"/>
              <a:buAutoNum type="arabicPeriod"/>
            </a:pPr>
            <a:r>
              <a:rPr lang="en-IN" sz="2000" dirty="0"/>
              <a:t> Create a Maven project</a:t>
            </a:r>
          </a:p>
          <a:p>
            <a:pPr marL="180975" lvl="0" indent="-180975">
              <a:spcBef>
                <a:spcPts val="0"/>
              </a:spcBef>
              <a:buFont typeface="+mj-lt"/>
              <a:buAutoNum type="arabicPeriod"/>
            </a:pPr>
            <a:r>
              <a:rPr lang="en-IN" sz="2000" dirty="0"/>
              <a:t> Change pom.xml (attachment is in the email) - please make sure that the spark-core version is the one installed in your system.</a:t>
            </a:r>
          </a:p>
          <a:p>
            <a:pPr marL="180975" lvl="0" indent="-180975">
              <a:spcBef>
                <a:spcPts val="0"/>
              </a:spcBef>
              <a:buFont typeface="+mj-lt"/>
              <a:buAutoNum type="arabicPeriod"/>
            </a:pPr>
            <a:r>
              <a:rPr lang="en-IN" sz="2000" dirty="0"/>
              <a:t> Change to Scala Nature</a:t>
            </a:r>
          </a:p>
          <a:p>
            <a:pPr marL="180975" lvl="0" indent="-180975">
              <a:spcBef>
                <a:spcPts val="0"/>
              </a:spcBef>
              <a:buFont typeface="+mj-lt"/>
              <a:buAutoNum type="arabicPeriod"/>
            </a:pPr>
            <a:r>
              <a:rPr lang="en-IN" sz="2000" dirty="0"/>
              <a:t> Change </a:t>
            </a:r>
            <a:r>
              <a:rPr lang="en-IN" sz="2000" dirty="0" err="1"/>
              <a:t>scala</a:t>
            </a:r>
            <a:r>
              <a:rPr lang="en-IN" sz="2000" dirty="0"/>
              <a:t>-compilation</a:t>
            </a:r>
          </a:p>
          <a:p>
            <a:pPr marL="180975" lvl="0" indent="-180975">
              <a:spcBef>
                <a:spcPts val="0"/>
              </a:spcBef>
              <a:buFont typeface="+mj-lt"/>
              <a:buAutoNum type="arabicPeriod"/>
            </a:pPr>
            <a:r>
              <a:rPr lang="en-IN" sz="2000" dirty="0"/>
              <a:t> Deleted </a:t>
            </a:r>
            <a:r>
              <a:rPr lang="en-IN" sz="2000" dirty="0" err="1"/>
              <a:t>scala</a:t>
            </a:r>
            <a:r>
              <a:rPr lang="en-IN" sz="2000" dirty="0"/>
              <a:t>-library</a:t>
            </a:r>
          </a:p>
          <a:p>
            <a:pPr marL="180975" lvl="0" indent="-180975">
              <a:spcBef>
                <a:spcPts val="0"/>
              </a:spcBef>
              <a:buFont typeface="+mj-lt"/>
              <a:buAutoNum type="arabicPeriod"/>
            </a:pPr>
            <a:r>
              <a:rPr lang="en-IN" sz="2000" dirty="0"/>
              <a:t> Renamed java to </a:t>
            </a:r>
            <a:r>
              <a:rPr lang="en-IN" sz="2000" dirty="0" err="1"/>
              <a:t>scala</a:t>
            </a:r>
            <a:endParaRPr lang="en-IN" sz="2000" dirty="0"/>
          </a:p>
          <a:p>
            <a:pPr marL="180975" lvl="0" indent="-180975">
              <a:spcBef>
                <a:spcPts val="0"/>
              </a:spcBef>
              <a:buFont typeface="+mj-lt"/>
              <a:buAutoNum type="arabicPeriod"/>
            </a:pPr>
            <a:r>
              <a:rPr lang="en-IN" sz="2000" dirty="0"/>
              <a:t> Copy everything inside the .../main folder from the source project and pasted into the .../main folder of the created project</a:t>
            </a:r>
          </a:p>
          <a:p>
            <a:pPr marL="180975" lvl="0" indent="-180975">
              <a:spcBef>
                <a:spcPts val="0"/>
              </a:spcBef>
              <a:buFont typeface="+mj-lt"/>
              <a:buAutoNum type="arabicPeriod"/>
            </a:pPr>
            <a:r>
              <a:rPr lang="en-IN" sz="2000" dirty="0"/>
              <a:t> Build the project. </a:t>
            </a:r>
          </a:p>
          <a:p>
            <a:pPr marL="180975" lvl="0" indent="-180975">
              <a:spcBef>
                <a:spcPts val="0"/>
              </a:spcBef>
              <a:buFont typeface="+mj-lt"/>
              <a:buAutoNum type="arabicPeriod"/>
            </a:pPr>
            <a:r>
              <a:rPr lang="en-IN" sz="2000" dirty="0"/>
              <a:t> Fix any errors, if any. (especially version mismatches which were fixed in the pom.xml file.)</a:t>
            </a:r>
          </a:p>
          <a:p>
            <a:pPr marL="180975" lvl="0" indent="-180975">
              <a:spcBef>
                <a:spcPts val="0"/>
              </a:spcBef>
              <a:buFont typeface="+mj-lt"/>
              <a:buAutoNum type="arabicPeriod"/>
            </a:pPr>
            <a:r>
              <a:rPr lang="en-IN" sz="2000" dirty="0"/>
              <a:t> Create the jar file of the project, by exporting from the file menu. While exporting, check all the 'Options' (not mandatory).</a:t>
            </a:r>
          </a:p>
        </p:txBody>
      </p:sp>
    </p:spTree>
    <p:extLst>
      <p:ext uri="{BB962C8B-B14F-4D97-AF65-F5344CB8AC3E}">
        <p14:creationId xmlns:p14="http://schemas.microsoft.com/office/powerpoint/2010/main" val="2038687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81</TotalTime>
  <Words>1197</Words>
  <Application>Microsoft Macintosh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Times New Roman</vt:lpstr>
      <vt:lpstr>Tw Cen MT</vt:lpstr>
      <vt:lpstr>Tw Cen MT Condensed</vt:lpstr>
      <vt:lpstr>Wingdings 3</vt:lpstr>
      <vt:lpstr>Arial</vt:lpstr>
      <vt:lpstr>Integral</vt:lpstr>
      <vt:lpstr>Multidimensional DBSCAN in Spark</vt:lpstr>
      <vt:lpstr>About DBSCAN</vt:lpstr>
      <vt:lpstr>About DBSCAN (contd…)</vt:lpstr>
      <vt:lpstr>About DBSCAN (contd…)</vt:lpstr>
      <vt:lpstr>Advantages of DBSCAN</vt:lpstr>
      <vt:lpstr>disadvantages of DBSCAN</vt:lpstr>
      <vt:lpstr>Project source code and how we made it work</vt:lpstr>
      <vt:lpstr>how we made it work (contd…)</vt:lpstr>
      <vt:lpstr>how we made it work – steps</vt:lpstr>
      <vt:lpstr>how we made it work – steps (contd…)</vt:lpstr>
      <vt:lpstr>Distance to nearest neighbor (eps)</vt:lpstr>
      <vt:lpstr>Counting point’s neighbors</vt:lpstr>
      <vt:lpstr>2D Visualization in Python – matPLOTLIB code</vt:lpstr>
      <vt:lpstr>Visualization results</vt:lpstr>
      <vt:lpstr>2 attributes used from multidimensional data file</vt:lpstr>
      <vt:lpstr>2D data downloaded from kaggle</vt:lpstr>
      <vt:lpstr>Col 1-2 of 4D data file from kaggle</vt:lpstr>
      <vt:lpstr>Col 3-4 of 4D data file from kaggle</vt:lpstr>
      <vt:lpstr>Thank you!</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 in Spark</dc:title>
  <dc:creator>Rohit Sindhu</dc:creator>
  <cp:lastModifiedBy>Mohapatra, Ashish</cp:lastModifiedBy>
  <cp:revision>41</cp:revision>
  <dcterms:created xsi:type="dcterms:W3CDTF">2017-12-15T05:12:14Z</dcterms:created>
  <dcterms:modified xsi:type="dcterms:W3CDTF">2017-12-15T15:40:17Z</dcterms:modified>
</cp:coreProperties>
</file>