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73" r:id="rId3"/>
    <p:sldId id="259" r:id="rId4"/>
    <p:sldId id="268" r:id="rId5"/>
    <p:sldId id="269" r:id="rId6"/>
    <p:sldId id="270" r:id="rId7"/>
    <p:sldId id="262" r:id="rId8"/>
    <p:sldId id="263" r:id="rId9"/>
    <p:sldId id="272" r:id="rId10"/>
    <p:sldId id="27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D0B0"/>
    <a:srgbClr val="E1C8A2"/>
    <a:srgbClr val="5D9188"/>
    <a:srgbClr val="73A59D"/>
    <a:srgbClr val="ACCAC5"/>
    <a:srgbClr val="A4D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83D565-5E0F-4358-9CE6-C69BE254789E}" v="4" dt="2024-12-18T21:14:31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7" autoAdjust="0"/>
    <p:restoredTop sz="69516" autoAdjust="0"/>
  </p:normalViewPr>
  <p:slideViewPr>
    <p:cSldViewPr snapToGrid="0">
      <p:cViewPr>
        <p:scale>
          <a:sx n="58" d="100"/>
          <a:sy n="58" d="100"/>
        </p:scale>
        <p:origin x="800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a Bleichenbacher" userId="adda7aa309b1ce3d" providerId="LiveId" clId="{D283D565-5E0F-4358-9CE6-C69BE254789E}"/>
    <pc:docChg chg="custSel addSld delSld modSld">
      <pc:chgData name="Giulia Bleichenbacher" userId="adda7aa309b1ce3d" providerId="LiveId" clId="{D283D565-5E0F-4358-9CE6-C69BE254789E}" dt="2024-12-18T21:15:23.514" v="21" actId="1076"/>
      <pc:docMkLst>
        <pc:docMk/>
      </pc:docMkLst>
      <pc:sldChg chg="new del">
        <pc:chgData name="Giulia Bleichenbacher" userId="adda7aa309b1ce3d" providerId="LiveId" clId="{D283D565-5E0F-4358-9CE6-C69BE254789E}" dt="2024-12-18T21:06:24.344" v="1" actId="47"/>
        <pc:sldMkLst>
          <pc:docMk/>
          <pc:sldMk cId="2738305355" sldId="269"/>
        </pc:sldMkLst>
      </pc:sldChg>
      <pc:sldChg chg="addSp modSp add mod">
        <pc:chgData name="Giulia Bleichenbacher" userId="adda7aa309b1ce3d" providerId="LiveId" clId="{D283D565-5E0F-4358-9CE6-C69BE254789E}" dt="2024-12-18T21:13:14.017" v="9" actId="1076"/>
        <pc:sldMkLst>
          <pc:docMk/>
          <pc:sldMk cId="4007687361" sldId="269"/>
        </pc:sldMkLst>
        <pc:picChg chg="add mod">
          <ac:chgData name="Giulia Bleichenbacher" userId="adda7aa309b1ce3d" providerId="LiveId" clId="{D283D565-5E0F-4358-9CE6-C69BE254789E}" dt="2024-12-18T21:13:14.017" v="9" actId="1076"/>
          <ac:picMkLst>
            <pc:docMk/>
            <pc:sldMk cId="4007687361" sldId="269"/>
            <ac:picMk id="4" creationId="{F3197CD5-64EE-5EB5-3207-44DFE5C622E4}"/>
          </ac:picMkLst>
        </pc:picChg>
      </pc:sldChg>
      <pc:sldChg chg="add del">
        <pc:chgData name="Giulia Bleichenbacher" userId="adda7aa309b1ce3d" providerId="LiveId" clId="{D283D565-5E0F-4358-9CE6-C69BE254789E}" dt="2024-12-18T21:12:48.719" v="4"/>
        <pc:sldMkLst>
          <pc:docMk/>
          <pc:sldMk cId="3827934119" sldId="270"/>
        </pc:sldMkLst>
      </pc:sldChg>
      <pc:sldChg chg="addSp delSp modSp add mod">
        <pc:chgData name="Giulia Bleichenbacher" userId="adda7aa309b1ce3d" providerId="LiveId" clId="{D283D565-5E0F-4358-9CE6-C69BE254789E}" dt="2024-12-18T21:15:23.514" v="21" actId="1076"/>
        <pc:sldMkLst>
          <pc:docMk/>
          <pc:sldMk cId="3861457530" sldId="270"/>
        </pc:sldMkLst>
        <pc:picChg chg="del">
          <ac:chgData name="Giulia Bleichenbacher" userId="adda7aa309b1ce3d" providerId="LiveId" clId="{D283D565-5E0F-4358-9CE6-C69BE254789E}" dt="2024-12-18T21:14:34.576" v="11" actId="478"/>
          <ac:picMkLst>
            <pc:docMk/>
            <pc:sldMk cId="3861457530" sldId="270"/>
            <ac:picMk id="4" creationId="{6C129C04-971A-DE83-B6B0-D0B8C7BF8AF1}"/>
          </ac:picMkLst>
        </pc:picChg>
        <pc:picChg chg="add mod">
          <ac:chgData name="Giulia Bleichenbacher" userId="adda7aa309b1ce3d" providerId="LiveId" clId="{D283D565-5E0F-4358-9CE6-C69BE254789E}" dt="2024-12-18T21:14:53.389" v="17" actId="1076"/>
          <ac:picMkLst>
            <pc:docMk/>
            <pc:sldMk cId="3861457530" sldId="270"/>
            <ac:picMk id="5" creationId="{246CBE98-B6CB-CF9E-C6B6-52A6DE5558C9}"/>
          </ac:picMkLst>
        </pc:picChg>
        <pc:picChg chg="add mod">
          <ac:chgData name="Giulia Bleichenbacher" userId="adda7aa309b1ce3d" providerId="LiveId" clId="{D283D565-5E0F-4358-9CE6-C69BE254789E}" dt="2024-12-18T21:15:23.514" v="21" actId="1076"/>
          <ac:picMkLst>
            <pc:docMk/>
            <pc:sldMk cId="3861457530" sldId="270"/>
            <ac:picMk id="7" creationId="{799A162E-E863-6CAD-7358-D7CA6E2354D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E0B22-4F0C-48FD-BBE0-51E2FAF25910}" type="datetimeFigureOut">
              <a:rPr lang="de-CH" smtClean="0"/>
              <a:t>19.12.2024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B43BF-7C63-479D-85AD-BD18BBBDD38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953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rtl="0" eaLnBrk="1" fontAlgn="auto" latinLnBrk="0" hangingPunct="1"/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Now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to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second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path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of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process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,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which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automatically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reorders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items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for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which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stock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low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in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big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safe. The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process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starts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with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creation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of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service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task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This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process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step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which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automatically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determines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how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which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items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and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how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much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to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be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reordered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for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each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narcotic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available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there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are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any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that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have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to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be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reordered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process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loops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through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each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item. The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first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step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always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to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control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item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available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for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reorder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This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implemented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with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process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task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which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simulates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 real API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that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returns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global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drug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shortages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Next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have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implemented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decision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table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that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reads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response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of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API and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necessary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returns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alternatives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to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requested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narcotic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</a:t>
            </a:r>
            <a:endParaRPr lang="de-CH" dirty="0">
              <a:effectLst/>
            </a:endParaRPr>
          </a:p>
          <a:p>
            <a:pPr marL="0" marR="0" indent="0" algn="l" rtl="0" eaLnBrk="1" fontAlgn="auto" latinLnBrk="0" hangingPunct="1"/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After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process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receives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reordering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instructions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they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are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presented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to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member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of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purchasing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team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The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purchasing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has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to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then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confirm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that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medication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arrived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The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quantities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in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big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safe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are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updated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automatically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by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service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task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</a:t>
            </a:r>
            <a:endParaRPr lang="de-CH" dirty="0">
              <a:effectLst/>
            </a:endParaRPr>
          </a:p>
          <a:p>
            <a:pPr marL="0" marR="0" indent="0" algn="l" rtl="0" eaLnBrk="1" fontAlgn="auto" latinLnBrk="0" hangingPunct="1"/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After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subprocess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has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finished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for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all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narcotics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in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reorder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list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narcotic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team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notified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via email. </a:t>
            </a:r>
            <a:endParaRPr lang="de-CH" dirty="0">
              <a:effectLst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B43BF-7C63-479D-85AD-BD18BBBDD38B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6726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This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what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that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looks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like in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detail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,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have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an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input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of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narcotic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name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and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whether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there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shortage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there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no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shortage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process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gives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instructions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about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reordering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same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article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there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shortage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decision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table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proposes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alternatives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for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each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narcotic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</a:t>
            </a:r>
            <a:endParaRPr lang="de-CH" dirty="0">
              <a:effectLst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B43BF-7C63-479D-85AD-BD18BBBDD38B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4817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big</a:t>
            </a:r>
            <a:r>
              <a:rPr lang="de-CH" dirty="0"/>
              <a:t> </a:t>
            </a:r>
            <a:r>
              <a:rPr lang="de-CH" dirty="0" err="1"/>
              <a:t>advantage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process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automated</a:t>
            </a:r>
            <a:r>
              <a:rPr lang="de-CH" dirty="0"/>
              <a:t>, </a:t>
            </a:r>
            <a:r>
              <a:rPr lang="de-CH" dirty="0" err="1"/>
              <a:t>meaning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implemented</a:t>
            </a:r>
            <a:r>
              <a:rPr lang="de-CH" dirty="0"/>
              <a:t> a </a:t>
            </a:r>
            <a:r>
              <a:rPr lang="de-CH" dirty="0" err="1"/>
              <a:t>cron</a:t>
            </a:r>
            <a:r>
              <a:rPr lang="de-CH" dirty="0"/>
              <a:t> </a:t>
            </a:r>
            <a:r>
              <a:rPr lang="de-CH" dirty="0" err="1"/>
              <a:t>pattern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starts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process</a:t>
            </a:r>
            <a:r>
              <a:rPr lang="de-CH" dirty="0"/>
              <a:t> </a:t>
            </a:r>
            <a:r>
              <a:rPr lang="de-CH" dirty="0" err="1"/>
              <a:t>daily</a:t>
            </a:r>
            <a:r>
              <a:rPr lang="de-CH" dirty="0"/>
              <a:t> at 11:00 </a:t>
            </a:r>
            <a:r>
              <a:rPr lang="de-CH" dirty="0" err="1"/>
              <a:t>without</a:t>
            </a:r>
            <a:r>
              <a:rPr lang="de-CH" dirty="0"/>
              <a:t> a </a:t>
            </a:r>
            <a:r>
              <a:rPr lang="de-CH" dirty="0" err="1"/>
              <a:t>team</a:t>
            </a:r>
            <a:r>
              <a:rPr lang="de-CH" dirty="0"/>
              <a:t> </a:t>
            </a:r>
            <a:r>
              <a:rPr lang="de-CH" dirty="0" err="1"/>
              <a:t>member</a:t>
            </a:r>
            <a:r>
              <a:rPr lang="de-CH" dirty="0"/>
              <a:t> </a:t>
            </a:r>
            <a:r>
              <a:rPr lang="de-CH" dirty="0" err="1"/>
              <a:t>having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think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it. The </a:t>
            </a:r>
            <a:r>
              <a:rPr lang="de-CH" dirty="0" err="1"/>
              <a:t>narcotics</a:t>
            </a:r>
            <a:r>
              <a:rPr lang="de-CH" dirty="0"/>
              <a:t> </a:t>
            </a:r>
            <a:r>
              <a:rPr lang="de-CH" dirty="0" err="1"/>
              <a:t>team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then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informed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something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them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do. </a:t>
            </a:r>
          </a:p>
          <a:p>
            <a:endParaRPr lang="de-CH" dirty="0"/>
          </a:p>
          <a:p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technologies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decided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keep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simple, so </a:t>
            </a:r>
            <a:r>
              <a:rPr lang="de-CH" dirty="0" err="1"/>
              <a:t>as</a:t>
            </a:r>
            <a:r>
              <a:rPr lang="de-CH" dirty="0"/>
              <a:t> i just </a:t>
            </a:r>
            <a:r>
              <a:rPr lang="de-CH" dirty="0" err="1"/>
              <a:t>showed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Decision</a:t>
            </a:r>
            <a:r>
              <a:rPr lang="de-CH" dirty="0"/>
              <a:t> Support Table,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camunda</a:t>
            </a:r>
            <a:r>
              <a:rPr lang="de-CH" dirty="0"/>
              <a:t> </a:t>
            </a:r>
            <a:r>
              <a:rPr lang="de-CH" dirty="0" err="1"/>
              <a:t>process</a:t>
            </a:r>
            <a:r>
              <a:rPr lang="de-CH" dirty="0"/>
              <a:t> and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multiple </a:t>
            </a:r>
            <a:r>
              <a:rPr lang="de-CH" dirty="0" err="1"/>
              <a:t>service</a:t>
            </a:r>
            <a:r>
              <a:rPr lang="de-CH" dirty="0"/>
              <a:t> </a:t>
            </a:r>
            <a:r>
              <a:rPr lang="de-CH" dirty="0" err="1"/>
              <a:t>tasks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implemented</a:t>
            </a:r>
            <a:r>
              <a:rPr lang="de-CH" dirty="0"/>
              <a:t> in </a:t>
            </a:r>
            <a:r>
              <a:rPr lang="de-CH" dirty="0" err="1"/>
              <a:t>python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a </a:t>
            </a:r>
            <a:r>
              <a:rPr lang="de-CH" dirty="0" err="1"/>
              <a:t>Flask</a:t>
            </a:r>
            <a:r>
              <a:rPr lang="de-CH" dirty="0"/>
              <a:t> API.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also </a:t>
            </a:r>
            <a:r>
              <a:rPr lang="de-CH" dirty="0" err="1"/>
              <a:t>sending</a:t>
            </a:r>
            <a:r>
              <a:rPr lang="de-CH" dirty="0"/>
              <a:t> </a:t>
            </a:r>
            <a:r>
              <a:rPr lang="de-CH" dirty="0" err="1"/>
              <a:t>emails</a:t>
            </a:r>
            <a:r>
              <a:rPr lang="de-CH" dirty="0"/>
              <a:t> in </a:t>
            </a:r>
            <a:r>
              <a:rPr lang="de-CH" dirty="0" err="1"/>
              <a:t>this</a:t>
            </a:r>
            <a:r>
              <a:rPr lang="de-CH" dirty="0"/>
              <a:t> API,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sending</a:t>
            </a:r>
            <a:r>
              <a:rPr lang="de-CH" dirty="0"/>
              <a:t> </a:t>
            </a:r>
            <a:r>
              <a:rPr lang="de-CH" dirty="0" err="1"/>
              <a:t>those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python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smtplib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library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B43BF-7C63-479D-85AD-BD18BBBDD38B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4800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63DF6B-6AD8-3199-3D41-B0B5C88A9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694EB9-C868-5D6C-D68F-383225BB4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F954AA-9AC4-8E42-B964-BE07C4CF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306B4A-B852-1B1E-8EE6-DBFFCC7AE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35EBCB-86B4-F0AE-738C-943F6906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30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815790A7-C935-9B53-EE0F-A1F04A487E1F}"/>
              </a:ext>
            </a:extLst>
          </p:cNvPr>
          <p:cNvSpPr/>
          <p:nvPr userDrawn="1"/>
        </p:nvSpPr>
        <p:spPr>
          <a:xfrm>
            <a:off x="0" y="365125"/>
            <a:ext cx="12192000" cy="1500187"/>
          </a:xfrm>
          <a:prstGeom prst="rect">
            <a:avLst/>
          </a:prstGeom>
          <a:solidFill>
            <a:srgbClr val="ACCAC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>
                  <a:alpha val="30000"/>
                </a:scheme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2B46E1-C0B4-8C71-5164-66C51094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4BD1A-3BA7-6547-6F13-55CE77D19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DFAB95-31B4-6549-1A4C-184B8C46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C3F569-5D4A-4211-1150-9B7BF015E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05BC6F-E0E2-1A2B-882F-00E0D02B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23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43B2E4-9808-5CAA-A7A6-7396CE55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5189F9-AFFC-C182-8210-3B499803C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2E1EBE-3D8F-5903-FBCC-B8FBF9BA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906215-67EE-DF97-C6DE-ADF56F2B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50F3E6-A82F-F7BA-6129-CA42338C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Cartoon, Text, Design, Darstellung enthält.">
            <a:extLst>
              <a:ext uri="{FF2B5EF4-FFF2-40B4-BE49-F238E27FC236}">
                <a16:creationId xmlns:a16="http://schemas.microsoft.com/office/drawing/2014/main" id="{98C347DE-EE10-736B-D06D-356D8CCA4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-36167" y="0"/>
            <a:ext cx="6858000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E9CA828-7B9A-F449-DE86-F52C55957426}"/>
              </a:ext>
            </a:extLst>
          </p:cNvPr>
          <p:cNvSpPr/>
          <p:nvPr userDrawn="1"/>
        </p:nvSpPr>
        <p:spPr>
          <a:xfrm>
            <a:off x="-36167" y="5366544"/>
            <a:ext cx="12228167" cy="1500187"/>
          </a:xfrm>
          <a:prstGeom prst="rect">
            <a:avLst/>
          </a:prstGeom>
          <a:solidFill>
            <a:srgbClr val="ACCA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22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3B478-F94E-BD49-B66C-BD85CB72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CCBD1A-27CA-4BE1-49E3-F284AF397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812C4F-D478-400F-143B-7C909F44C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B17408-750E-4228-95FC-8F192FCC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DE63D0-1D32-2D8C-6A3B-E43195B1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15451C-C6BF-CB9B-0ED0-5FCCBA1A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59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D76CB-74B2-A733-7E28-0B3EB32D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978903-99D2-41A4-8020-624036A64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CC7B36-D28F-F86D-68D6-C7E5F21CE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C55E86-BEB3-4880-3B7E-22E9CFBC3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5D4DE2-FB2F-C057-EE49-F9D30CD55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EC79A9-ED98-F0C4-49C0-BBD398F4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AA94FE-F65E-EEBD-4CD0-1E19726E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3608EF-91FA-0BF7-118D-B46C707C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20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1B407-B8ED-6031-AD03-BF6DACC0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2B3AFA-1227-2AFB-868C-5D59F449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186786-7488-9322-FCF9-744E55BB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A3897D-B3CC-23EE-6D4B-61B5E9F4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FBEB6A9-5C35-1C03-DF76-6D7FCF1D7240}"/>
              </a:ext>
            </a:extLst>
          </p:cNvPr>
          <p:cNvSpPr/>
          <p:nvPr userDrawn="1"/>
        </p:nvSpPr>
        <p:spPr>
          <a:xfrm>
            <a:off x="0" y="4732648"/>
            <a:ext cx="12192000" cy="1500187"/>
          </a:xfrm>
          <a:prstGeom prst="rect">
            <a:avLst/>
          </a:prstGeom>
          <a:solidFill>
            <a:srgbClr val="ACCAC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65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solidFill>
          <a:srgbClr val="5D9188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8FD5AE-8D83-541F-3B60-A39C5BC4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3C0395-EEE3-E417-6499-D5F5DE47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21514C-715B-A189-1CE8-9BC625C5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7CBCE7-50CE-38B3-A5AC-F08E161DE1EE}"/>
              </a:ext>
            </a:extLst>
          </p:cNvPr>
          <p:cNvSpPr/>
          <p:nvPr userDrawn="1"/>
        </p:nvSpPr>
        <p:spPr>
          <a:xfrm>
            <a:off x="0" y="365125"/>
            <a:ext cx="12192000" cy="1500187"/>
          </a:xfrm>
          <a:prstGeom prst="rect">
            <a:avLst/>
          </a:prstGeom>
          <a:solidFill>
            <a:srgbClr val="ACCAC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>
                  <a:alpha val="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66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CBB21-4372-8205-6E19-F5B89FE9B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D4F92A-1F60-66A3-D3C6-61EB705E8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06D5FB-797B-DFBA-3DBB-61CFD814C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8C18F6-1061-F1C5-00FA-7C4FAE62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F29FA4-1328-1EF9-F5D6-3ABB8E37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57D420-F378-2B13-1E71-E1C73626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16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EA640-7BEF-881A-45BB-B557BDF7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C08936F-2473-701F-3E47-1E5927549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11A2-3AD4-2F18-9B42-19445933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B86606-BF28-649E-A634-F3002F39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15FC46-3BD3-92E4-6B9E-DA2856F7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F1B75C-2B31-7850-C889-118D9CD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70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37C187-F7F9-D73D-D4C4-7EDFB23D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E46DE3-8186-3CB3-4918-A87FFDD12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513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6D95D3-02B5-8258-44CC-5F5845680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7E68AA-B059-46D2-BC07-C1FC2D1B532B}" type="datetimeFigureOut">
              <a:rPr lang="de-DE" smtClean="0"/>
              <a:t>19.12.2024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3D739F-03BE-489F-02B2-DD6ED19BC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2FFC09-3E06-A5CB-EFF5-B657117C0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AB152C-647D-4204-9EA3-6E244510FB8F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 descr="Tierärztin mit einfarbiger Füllung">
            <a:extLst>
              <a:ext uri="{FF2B5EF4-FFF2-40B4-BE49-F238E27FC236}">
                <a16:creationId xmlns:a16="http://schemas.microsoft.com/office/drawing/2014/main" id="{1C893621-FDE1-6839-3028-F91406CB9BC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96600" y="6064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2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D5815D-FC64-C50B-3C87-E978AE07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87" y="5435501"/>
            <a:ext cx="10478880" cy="984389"/>
          </a:xfrm>
        </p:spPr>
        <p:txBody>
          <a:bodyPr>
            <a:noAutofit/>
          </a:bodyPr>
          <a:lstStyle/>
          <a:p>
            <a:r>
              <a:rPr lang="de-DE" sz="6600" dirty="0" err="1">
                <a:solidFill>
                  <a:schemeClr val="bg1"/>
                </a:solidFill>
              </a:rPr>
              <a:t>Narcovet</a:t>
            </a:r>
            <a:endParaRPr lang="de-DE" sz="6600" dirty="0">
              <a:solidFill>
                <a:schemeClr val="bg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1DE9EE-6FC4-36F1-ECEA-9BB8FD916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2279" y="3041373"/>
            <a:ext cx="3379304" cy="1974851"/>
          </a:xfrm>
        </p:spPr>
        <p:txBody>
          <a:bodyPr/>
          <a:lstStyle/>
          <a:p>
            <a:r>
              <a:rPr lang="de-DE" dirty="0"/>
              <a:t>Giulia </a:t>
            </a:r>
            <a:r>
              <a:rPr lang="de-DE" dirty="0" err="1"/>
              <a:t>Bleichenbacher</a:t>
            </a:r>
            <a:endParaRPr lang="de-DE" dirty="0"/>
          </a:p>
          <a:p>
            <a:r>
              <a:rPr lang="de-DE" dirty="0"/>
              <a:t>Sarah Deckarm</a:t>
            </a:r>
          </a:p>
          <a:p>
            <a:r>
              <a:rPr lang="de-DE" dirty="0"/>
              <a:t>Leonie Isele </a:t>
            </a:r>
          </a:p>
          <a:p>
            <a:r>
              <a:rPr lang="de-DE" dirty="0"/>
              <a:t>Firat Turan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368E33A0-87C6-BAAE-B2D6-B5107D97A965}"/>
              </a:ext>
            </a:extLst>
          </p:cNvPr>
          <p:cNvSpPr txBox="1">
            <a:spLocks/>
          </p:cNvSpPr>
          <p:nvPr/>
        </p:nvSpPr>
        <p:spPr>
          <a:xfrm>
            <a:off x="297086" y="6257365"/>
            <a:ext cx="12163855" cy="515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solution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automated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management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narcotics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veterinary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practice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977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5E74FDE1-6402-6615-0732-B8ADAECB417A}"/>
              </a:ext>
            </a:extLst>
          </p:cNvPr>
          <p:cNvSpPr txBox="1"/>
          <p:nvPr/>
        </p:nvSpPr>
        <p:spPr>
          <a:xfrm>
            <a:off x="1075765" y="699246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>
                <a:solidFill>
                  <a:schemeClr val="bg1"/>
                </a:solidFill>
                <a:latin typeface="+mj-lt"/>
              </a:rPr>
              <a:t>Conclusion</a:t>
            </a:r>
            <a:endParaRPr lang="de-DE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29F3EEB-BC7F-C981-A984-854CCDCEB316}"/>
              </a:ext>
            </a:extLst>
          </p:cNvPr>
          <p:cNvSpPr txBox="1">
            <a:spLocks/>
          </p:cNvSpPr>
          <p:nvPr/>
        </p:nvSpPr>
        <p:spPr>
          <a:xfrm>
            <a:off x="938213" y="2113649"/>
            <a:ext cx="5157787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000" b="1" dirty="0"/>
              <a:t>Problems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569B587C-398D-1975-A0E3-C4DED6A331E6}"/>
              </a:ext>
            </a:extLst>
          </p:cNvPr>
          <p:cNvSpPr txBox="1">
            <a:spLocks/>
          </p:cNvSpPr>
          <p:nvPr/>
        </p:nvSpPr>
        <p:spPr>
          <a:xfrm>
            <a:off x="938213" y="2937561"/>
            <a:ext cx="5157787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Exlusively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based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automation</a:t>
            </a:r>
            <a:endParaRPr lang="de-DE" dirty="0"/>
          </a:p>
          <a:p>
            <a:r>
              <a:rPr lang="de-DE" dirty="0" err="1"/>
              <a:t>Unclear</a:t>
            </a:r>
            <a:r>
              <a:rPr lang="de-DE" dirty="0"/>
              <a:t> </a:t>
            </a:r>
            <a:r>
              <a:rPr lang="de-DE" dirty="0" err="1"/>
              <a:t>responsibilities</a:t>
            </a:r>
            <a:r>
              <a:rPr lang="de-DE" dirty="0"/>
              <a:t> </a:t>
            </a:r>
          </a:p>
          <a:p>
            <a:r>
              <a:rPr lang="de-DE" dirty="0"/>
              <a:t>Time </a:t>
            </a:r>
            <a:r>
              <a:rPr lang="de-DE" dirty="0" err="1"/>
              <a:t>consuming</a:t>
            </a:r>
            <a:r>
              <a:rPr lang="de-DE" dirty="0"/>
              <a:t> 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support </a:t>
            </a:r>
            <a:r>
              <a:rPr lang="de-DE" dirty="0" err="1"/>
              <a:t>for</a:t>
            </a:r>
            <a:r>
              <a:rPr lang="de-DE" dirty="0"/>
              <a:t> alternative </a:t>
            </a:r>
            <a:r>
              <a:rPr lang="de-DE" dirty="0" err="1"/>
              <a:t>medications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C32C2640-FC11-9BFB-2345-BDBEDFB4FCBB}"/>
              </a:ext>
            </a:extLst>
          </p:cNvPr>
          <p:cNvSpPr txBox="1">
            <a:spLocks/>
          </p:cNvSpPr>
          <p:nvPr/>
        </p:nvSpPr>
        <p:spPr>
          <a:xfrm>
            <a:off x="6270625" y="2113649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000" b="1" dirty="0"/>
              <a:t>Solutions</a:t>
            </a:r>
          </a:p>
        </p:txBody>
      </p:sp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2AE4A642-244D-4412-4D07-8D1379CC1036}"/>
              </a:ext>
            </a:extLst>
          </p:cNvPr>
          <p:cNvSpPr txBox="1">
            <a:spLocks/>
          </p:cNvSpPr>
          <p:nvPr/>
        </p:nvSpPr>
        <p:spPr>
          <a:xfrm>
            <a:off x="6270625" y="2937561"/>
            <a:ext cx="5183188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Inventory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: </a:t>
            </a:r>
            <a:r>
              <a:rPr lang="de-DE" dirty="0" err="1"/>
              <a:t>digitalized</a:t>
            </a:r>
            <a:r>
              <a:rPr lang="de-DE" dirty="0"/>
              <a:t> </a:t>
            </a:r>
          </a:p>
          <a:p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e-mail</a:t>
            </a:r>
            <a:r>
              <a:rPr lang="de-DE" dirty="0"/>
              <a:t> </a:t>
            </a:r>
            <a:r>
              <a:rPr lang="de-DE" dirty="0" err="1"/>
              <a:t>generation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arrival</a:t>
            </a:r>
            <a:endParaRPr lang="de-DE" dirty="0"/>
          </a:p>
          <a:p>
            <a:pPr lvl="1"/>
            <a:r>
              <a:rPr lang="de-DE" dirty="0"/>
              <a:t>Threshold </a:t>
            </a:r>
            <a:r>
              <a:rPr lang="de-DE" dirty="0" err="1"/>
              <a:t>warning</a:t>
            </a:r>
            <a:r>
              <a:rPr lang="de-DE" dirty="0"/>
              <a:t> </a:t>
            </a:r>
          </a:p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enable</a:t>
            </a:r>
            <a:r>
              <a:rPr lang="de-DE" dirty="0"/>
              <a:t> quick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alternative </a:t>
            </a:r>
            <a:r>
              <a:rPr lang="de-DE" dirty="0" err="1"/>
              <a:t>medications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725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E2F3C-8058-3830-E170-714DB20D9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3" y="500062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problem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tackle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82B543-531E-9D0B-6C86-3338648C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513" y="2006600"/>
            <a:ext cx="10515600" cy="4351338"/>
          </a:xfrm>
        </p:spPr>
        <p:txBody>
          <a:bodyPr/>
          <a:lstStyle/>
          <a:p>
            <a:r>
              <a:rPr lang="de-DE" dirty="0"/>
              <a:t>Narcotics </a:t>
            </a:r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Often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automation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paper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based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responsibilities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725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EAD92-632B-37AB-EFF0-C1529B6D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333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IS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4" name="Grafik 3" descr="Ein Bild, das Diagramm, Text, Plan, technische Zeichnung enthält.&#10;&#10;Automatisch generierte Beschreibung">
            <a:extLst>
              <a:ext uri="{FF2B5EF4-FFF2-40B4-BE49-F238E27FC236}">
                <a16:creationId xmlns:a16="http://schemas.microsoft.com/office/drawing/2014/main" id="{BB5E2665-55FC-6E1D-7EF3-73FCBE75F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578" y="0"/>
            <a:ext cx="5615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2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05F91-744C-E715-2EC9-972874F62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8DA7A-411D-D238-E495-E96D37AC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333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IS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interest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5" name="Grafik 4" descr="Ein Bild, das Diagramm, Plan, Text, technische Zeichnung enthält.&#10;&#10;Automatisch generierte Beschreibung">
            <a:extLst>
              <a:ext uri="{FF2B5EF4-FFF2-40B4-BE49-F238E27FC236}">
                <a16:creationId xmlns:a16="http://schemas.microsoft.com/office/drawing/2014/main" id="{BCA3C9DE-B161-BCA5-5B7E-D1FBD4B33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927" y="15240"/>
            <a:ext cx="4924634" cy="46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6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2AE16-11D5-B1A8-0679-BB8429035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D935BA-D378-C1DB-F0E6-F5EED2B95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333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BE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3197CD5-64EE-5EB5-3207-44DFE5C62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8118"/>
            <a:ext cx="11712312" cy="346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8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3ABAA-35C8-1C55-5103-5598D0560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DE1D7-476E-A345-B10B-86CA9AA3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333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BE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46CBE98-B6CB-CF9E-C6B6-52A6DE555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81" y="649101"/>
            <a:ext cx="4322619" cy="325288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99A162E-E863-6CAD-7358-D7CA6E235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126" y="649101"/>
            <a:ext cx="4692518" cy="364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5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BCFB3-2ECD-706A-3128-06DCE4D8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3" y="500062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solution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provide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F46ABD-8990-3714-E9FF-EE7A6C635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513" y="2006600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Automation:</a:t>
            </a:r>
          </a:p>
          <a:p>
            <a:pPr lvl="1"/>
            <a:r>
              <a:rPr lang="de-DE" dirty="0"/>
              <a:t> </a:t>
            </a:r>
            <a:r>
              <a:rPr lang="de-DE" dirty="0" err="1"/>
              <a:t>inventory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checked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time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endParaRPr lang="de-DE" dirty="0"/>
          </a:p>
          <a:p>
            <a:pPr lvl="2"/>
            <a:r>
              <a:rPr lang="de-DE" dirty="0"/>
              <a:t>Returns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threshold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limit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Unification</a:t>
            </a:r>
            <a:endParaRPr lang="de-DE" dirty="0"/>
          </a:p>
          <a:p>
            <a:r>
              <a:rPr lang="de-DE" dirty="0" err="1"/>
              <a:t>Decision</a:t>
            </a:r>
            <a:r>
              <a:rPr lang="de-DE" dirty="0"/>
              <a:t> support</a:t>
            </a:r>
          </a:p>
          <a:p>
            <a:r>
              <a:rPr lang="de-DE" dirty="0"/>
              <a:t>Use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Camunda</a:t>
            </a:r>
            <a:r>
              <a:rPr lang="de-DE" dirty="0"/>
              <a:t>, Python, </a:t>
            </a:r>
          </a:p>
          <a:p>
            <a:r>
              <a:rPr lang="de-DE" dirty="0"/>
              <a:t>Multiple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,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554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9F884-6A40-EE2A-90B8-8C104D63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743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Demonstration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6985A2-0C8B-1392-6737-34200078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91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in a </a:t>
            </a:r>
            <a:r>
              <a:rPr lang="de-DE" dirty="0" err="1"/>
              <a:t>video</a:t>
            </a:r>
            <a:r>
              <a:rPr lang="de-DE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46317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8ECC0-E8B5-00F4-CDAC-994AFC71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2958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Benefits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5756FEC-7821-2152-6E2C-7D131DA37680}"/>
              </a:ext>
            </a:extLst>
          </p:cNvPr>
          <p:cNvSpPr txBox="1"/>
          <p:nvPr/>
        </p:nvSpPr>
        <p:spPr>
          <a:xfrm>
            <a:off x="838200" y="1278911"/>
            <a:ext cx="94030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Reduction</a:t>
            </a:r>
            <a:r>
              <a:rPr lang="de-DE" sz="2000" b="1" dirty="0"/>
              <a:t>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hours</a:t>
            </a:r>
            <a:r>
              <a:rPr lang="de-DE" sz="20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180h per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Narcovets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67h per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Narcovets</a:t>
            </a:r>
            <a:r>
              <a:rPr lang="de-DE" dirty="0"/>
              <a:t> </a:t>
            </a:r>
          </a:p>
          <a:p>
            <a:r>
              <a:rPr lang="de-DE" dirty="0"/>
              <a:t> </a:t>
            </a:r>
          </a:p>
          <a:p>
            <a:r>
              <a:rPr lang="de-DE" sz="2000" b="1" dirty="0" err="1"/>
              <a:t>Reduction</a:t>
            </a:r>
            <a:r>
              <a:rPr lang="de-DE" sz="2000" b="1" dirty="0"/>
              <a:t>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expenses</a:t>
            </a:r>
            <a:r>
              <a:rPr lang="de-DE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10.000CHF per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Narcovets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5.000CHF per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Narcovets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sz="2000" b="1" dirty="0"/>
              <a:t>Cherry on top</a:t>
            </a:r>
            <a:r>
              <a:rPr lang="de-DE" sz="20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Centralized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risk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human </a:t>
            </a:r>
            <a:r>
              <a:rPr lang="de-DE" dirty="0" err="1"/>
              <a:t>errors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human </a:t>
            </a:r>
            <a:r>
              <a:rPr lang="de-DE" dirty="0" err="1"/>
              <a:t>intervention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misuse</a:t>
            </a:r>
            <a:r>
              <a:rPr lang="de-DE" dirty="0"/>
              <a:t>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2B33144-0A99-DA8E-FC69-72BECF079876}"/>
              </a:ext>
            </a:extLst>
          </p:cNvPr>
          <p:cNvSpPr txBox="1"/>
          <p:nvPr/>
        </p:nvSpPr>
        <p:spPr>
          <a:xfrm>
            <a:off x="838200" y="647205"/>
            <a:ext cx="3823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Narcotics </a:t>
            </a:r>
            <a:r>
              <a:rPr lang="de-DE" sz="2800" dirty="0" err="1"/>
              <a:t>management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00282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560</Words>
  <Application>Microsoft Office PowerPoint</Application>
  <PresentationFormat>Breitbild</PresentationFormat>
  <Paragraphs>63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Consolas</vt:lpstr>
      <vt:lpstr>Wingdings</vt:lpstr>
      <vt:lpstr>Office</vt:lpstr>
      <vt:lpstr>Narcovet</vt:lpstr>
      <vt:lpstr>The problem we tackle:</vt:lpstr>
      <vt:lpstr>AS IS Process </vt:lpstr>
      <vt:lpstr>AS IS Process – main process of interest </vt:lpstr>
      <vt:lpstr>TO BE Process</vt:lpstr>
      <vt:lpstr>TO BE Process</vt:lpstr>
      <vt:lpstr>The solution we provide</vt:lpstr>
      <vt:lpstr>Demonstration </vt:lpstr>
      <vt:lpstr>Benefits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Leonie Isele (s)</dc:creator>
  <cp:lastModifiedBy>Giulia Bleichenbacher</cp:lastModifiedBy>
  <cp:revision>7</cp:revision>
  <dcterms:created xsi:type="dcterms:W3CDTF">2024-12-12T13:07:40Z</dcterms:created>
  <dcterms:modified xsi:type="dcterms:W3CDTF">2024-12-19T11:23:41Z</dcterms:modified>
</cp:coreProperties>
</file>